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3.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4.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5.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6.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ags/tag7.xml" ContentType="application/vnd.openxmlformats-officedocument.presentationml.tag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bookmarkIdSeed="2">
  <p:sldMasterIdLst>
    <p:sldMasterId id="2147483648" r:id="rId1"/>
  </p:sldMasterIdLst>
  <p:notesMasterIdLst>
    <p:notesMasterId r:id="rId87"/>
  </p:notesMasterIdLst>
  <p:sldIdLst>
    <p:sldId id="261" r:id="rId2"/>
    <p:sldId id="330" r:id="rId3"/>
    <p:sldId id="331" r:id="rId4"/>
    <p:sldId id="332" r:id="rId5"/>
    <p:sldId id="333" r:id="rId6"/>
    <p:sldId id="260" r:id="rId7"/>
    <p:sldId id="335" r:id="rId8"/>
    <p:sldId id="286" r:id="rId9"/>
    <p:sldId id="336" r:id="rId10"/>
    <p:sldId id="284" r:id="rId11"/>
    <p:sldId id="337" r:id="rId12"/>
    <p:sldId id="334" r:id="rId13"/>
    <p:sldId id="285" r:id="rId14"/>
    <p:sldId id="339" r:id="rId15"/>
    <p:sldId id="340" r:id="rId16"/>
    <p:sldId id="338" r:id="rId17"/>
    <p:sldId id="296" r:id="rId18"/>
    <p:sldId id="345" r:id="rId19"/>
    <p:sldId id="344" r:id="rId20"/>
    <p:sldId id="308" r:id="rId21"/>
    <p:sldId id="309" r:id="rId22"/>
    <p:sldId id="347" r:id="rId23"/>
    <p:sldId id="359" r:id="rId24"/>
    <p:sldId id="306" r:id="rId25"/>
    <p:sldId id="360" r:id="rId26"/>
    <p:sldId id="348" r:id="rId27"/>
    <p:sldId id="349" r:id="rId28"/>
    <p:sldId id="307" r:id="rId29"/>
    <p:sldId id="310" r:id="rId30"/>
    <p:sldId id="350" r:id="rId31"/>
    <p:sldId id="311" r:id="rId32"/>
    <p:sldId id="351" r:id="rId33"/>
    <p:sldId id="352" r:id="rId34"/>
    <p:sldId id="353" r:id="rId35"/>
    <p:sldId id="312" r:id="rId36"/>
    <p:sldId id="358" r:id="rId37"/>
    <p:sldId id="313" r:id="rId38"/>
    <p:sldId id="320" r:id="rId39"/>
    <p:sldId id="363" r:id="rId40"/>
    <p:sldId id="368" r:id="rId41"/>
    <p:sldId id="369" r:id="rId42"/>
    <p:sldId id="370" r:id="rId43"/>
    <p:sldId id="371" r:id="rId44"/>
    <p:sldId id="364" r:id="rId45"/>
    <p:sldId id="372" r:id="rId46"/>
    <p:sldId id="373" r:id="rId47"/>
    <p:sldId id="366" r:id="rId48"/>
    <p:sldId id="374" r:id="rId49"/>
    <p:sldId id="375" r:id="rId50"/>
    <p:sldId id="376" r:id="rId51"/>
    <p:sldId id="377" r:id="rId52"/>
    <p:sldId id="367" r:id="rId53"/>
    <p:sldId id="378" r:id="rId54"/>
    <p:sldId id="379" r:id="rId55"/>
    <p:sldId id="380" r:id="rId56"/>
    <p:sldId id="318" r:id="rId57"/>
    <p:sldId id="321" r:id="rId58"/>
    <p:sldId id="319" r:id="rId59"/>
    <p:sldId id="316" r:id="rId60"/>
    <p:sldId id="361" r:id="rId61"/>
    <p:sldId id="362" r:id="rId62"/>
    <p:sldId id="317" r:id="rId63"/>
    <p:sldId id="322" r:id="rId64"/>
    <p:sldId id="323" r:id="rId65"/>
    <p:sldId id="324" r:id="rId66"/>
    <p:sldId id="325" r:id="rId67"/>
    <p:sldId id="381" r:id="rId68"/>
    <p:sldId id="293" r:id="rId69"/>
    <p:sldId id="382" r:id="rId70"/>
    <p:sldId id="383" r:id="rId71"/>
    <p:sldId id="384" r:id="rId72"/>
    <p:sldId id="294" r:id="rId73"/>
    <p:sldId id="385" r:id="rId74"/>
    <p:sldId id="386" r:id="rId75"/>
    <p:sldId id="387" r:id="rId76"/>
    <p:sldId id="388" r:id="rId77"/>
    <p:sldId id="389" r:id="rId78"/>
    <p:sldId id="390" r:id="rId79"/>
    <p:sldId id="391" r:id="rId80"/>
    <p:sldId id="392" r:id="rId81"/>
    <p:sldId id="393" r:id="rId82"/>
    <p:sldId id="394" r:id="rId83"/>
    <p:sldId id="395" r:id="rId84"/>
    <p:sldId id="396" r:id="rId85"/>
    <p:sldId id="397" r:id="rId86"/>
  </p:sldIdLst>
  <p:sldSz cx="12192000" cy="6858000"/>
  <p:notesSz cx="7104063" cy="10234613"/>
  <p:embeddedFontLst>
    <p:embeddedFont>
      <p:font typeface="Calibri" panose="020F0502020204030204" pitchFamily="34" charset="0"/>
      <p:regular r:id="rId88"/>
      <p:bold r:id="rId89"/>
      <p:italic r:id="rId90"/>
      <p:boldItalic r:id="rId91"/>
    </p:embeddedFont>
    <p:embeddedFont>
      <p:font typeface="Calibri Light" panose="020F0302020204030204" pitchFamily="34" charset="0"/>
      <p:regular r:id="rId92"/>
      <p:italic r:id="rId93"/>
    </p:embeddedFont>
    <p:embeddedFont>
      <p:font typeface="Consolas" panose="020B0609020204030204" pitchFamily="49" charset="0"/>
      <p:regular r:id="rId94"/>
      <p:bold r:id="rId95"/>
      <p:italic r:id="rId96"/>
      <p:boldItalic r:id="rId97"/>
    </p:embeddedFont>
    <p:embeddedFont>
      <p:font typeface="华文细黑" panose="02010600040101010101" pitchFamily="2" charset="-122"/>
      <p:regular r:id="rId98"/>
    </p:embeddedFont>
    <p:embeddedFont>
      <p:font typeface="华文新魏" panose="02010800040101010101" pitchFamily="2" charset="-122"/>
      <p:regular r:id="rId99"/>
    </p:embeddedFont>
    <p:embeddedFont>
      <p:font typeface="微软雅黑" panose="020B0503020204020204" pitchFamily="34" charset="-122"/>
      <p:regular r:id="rId100"/>
      <p:bold r:id="rId101"/>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15:guide id="1" orient="horz" pos="3223">
          <p15:clr>
            <a:srgbClr val="A4A3A4"/>
          </p15:clr>
        </p15:guide>
        <p15:guide id="2" pos="2237">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757" autoAdjust="0"/>
    <p:restoredTop sz="86650" autoAdjust="0"/>
  </p:normalViewPr>
  <p:slideViewPr>
    <p:cSldViewPr snapToGrid="0">
      <p:cViewPr varScale="1">
        <p:scale>
          <a:sx n="95" d="100"/>
          <a:sy n="95" d="100"/>
        </p:scale>
        <p:origin x="978" y="96"/>
      </p:cViewPr>
      <p:guideLst>
        <p:guide orient="horz" pos="2160"/>
        <p:guide pos="3840"/>
      </p:guideLst>
    </p:cSldViewPr>
  </p:slideViewPr>
  <p:notesTextViewPr>
    <p:cViewPr>
      <p:scale>
        <a:sx n="1" d="1"/>
        <a:sy n="1" d="1"/>
      </p:scale>
      <p:origin x="0" y="0"/>
    </p:cViewPr>
  </p:notesTextViewPr>
  <p:notesViewPr>
    <p:cSldViewPr snapToGrid="0">
      <p:cViewPr varScale="1">
        <p:scale>
          <a:sx n="58" d="100"/>
          <a:sy n="58" d="100"/>
        </p:scale>
        <p:origin x="-3302" y="-91"/>
      </p:cViewPr>
      <p:guideLst>
        <p:guide orient="horz" pos="3223"/>
        <p:guide pos="2237"/>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font" Target="fonts/font2.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notesMaster" Target="notesMasters/notesMaster1.xml"/><Relationship Id="rId102"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font" Target="fonts/font3.fntdata"/><Relationship Id="rId95" Type="http://schemas.openxmlformats.org/officeDocument/2006/relationships/font" Target="fonts/font8.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font" Target="fonts/font13.fntdata"/><Relationship Id="rId105"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font" Target="fonts/font6.fntdata"/><Relationship Id="rId98" Type="http://schemas.openxmlformats.org/officeDocument/2006/relationships/font" Target="fonts/font11.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font" Target="fonts/font1.fntdata"/><Relationship Id="rId91" Type="http://schemas.openxmlformats.org/officeDocument/2006/relationships/font" Target="fonts/font4.fntdata"/><Relationship Id="rId96"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font" Target="fonts/font7.fntdata"/><Relationship Id="rId99" Type="http://schemas.openxmlformats.org/officeDocument/2006/relationships/font" Target="fonts/font12.fntdata"/><Relationship Id="rId101" Type="http://schemas.openxmlformats.org/officeDocument/2006/relationships/font" Target="fonts/font14.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font" Target="fonts/font10.fntdata"/><Relationship Id="rId10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163" cy="511175"/>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4313" y="0"/>
            <a:ext cx="3078162" cy="511175"/>
          </a:xfrm>
          <a:prstGeom prst="rect">
            <a:avLst/>
          </a:prstGeom>
        </p:spPr>
        <p:txBody>
          <a:bodyPr vert="horz" lIns="91440" tIns="45720" rIns="91440" bIns="45720" rtlCol="0"/>
          <a:lstStyle>
            <a:lvl1pPr algn="r">
              <a:defRPr sz="1200"/>
            </a:lvl1pPr>
          </a:lstStyle>
          <a:p>
            <a:fld id="{F3364D3E-CE80-4CDF-B000-4A19DD94DB2E}" type="datetimeFigureOut">
              <a:rPr lang="zh-CN" altLang="en-US" smtClean="0"/>
              <a:pPr/>
              <a:t>2023/4/19</a:t>
            </a:fld>
            <a:endParaRPr lang="zh-CN" altLang="en-US"/>
          </a:p>
        </p:txBody>
      </p:sp>
      <p:sp>
        <p:nvSpPr>
          <p:cNvPr id="4" name="幻灯片图像占位符 3"/>
          <p:cNvSpPr>
            <a:spLocks noGrp="1" noRot="1" noChangeAspect="1"/>
          </p:cNvSpPr>
          <p:nvPr>
            <p:ph type="sldImg" idx="2"/>
          </p:nvPr>
        </p:nvSpPr>
        <p:spPr>
          <a:xfrm>
            <a:off x="142875" y="768350"/>
            <a:ext cx="6818313" cy="3836988"/>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1200" y="4860925"/>
            <a:ext cx="5683250" cy="4605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721850"/>
            <a:ext cx="3078163" cy="511175"/>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4313" y="9721850"/>
            <a:ext cx="3078162" cy="511175"/>
          </a:xfrm>
          <a:prstGeom prst="rect">
            <a:avLst/>
          </a:prstGeom>
        </p:spPr>
        <p:txBody>
          <a:bodyPr vert="horz" lIns="91440" tIns="45720" rIns="91440" bIns="45720" rtlCol="0" anchor="b"/>
          <a:lstStyle>
            <a:lvl1pPr algn="r">
              <a:defRPr sz="1200"/>
            </a:lvl1pPr>
          </a:lstStyle>
          <a:p>
            <a:fld id="{B402F197-FC75-4883-98EF-65AB4A5A5D8A}" type="slidenum">
              <a:rPr lang="zh-CN" altLang="en-US" smtClean="0"/>
              <a:pPr/>
              <a:t>‹#›</a:t>
            </a:fld>
            <a:endParaRPr lang="zh-CN" altLang="en-US"/>
          </a:p>
        </p:txBody>
      </p:sp>
    </p:spTree>
    <p:extLst>
      <p:ext uri="{BB962C8B-B14F-4D97-AF65-F5344CB8AC3E}">
        <p14:creationId xmlns:p14="http://schemas.microsoft.com/office/powerpoint/2010/main" val="34734215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2F197-FC75-4883-98EF-65AB4A5A5D8A}" type="slidenum">
              <a:rPr lang="zh-CN" altLang="en-US" smtClean="0"/>
              <a:pPr/>
              <a:t>1</a:t>
            </a:fld>
            <a:endParaRPr lang="zh-CN" altLang="en-US"/>
          </a:p>
        </p:txBody>
      </p:sp>
    </p:spTree>
    <p:extLst>
      <p:ext uri="{BB962C8B-B14F-4D97-AF65-F5344CB8AC3E}">
        <p14:creationId xmlns:p14="http://schemas.microsoft.com/office/powerpoint/2010/main" val="37663985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kumimoji="0" lang="en-US" altLang="en-US" sz="1200" b="0" i="0" u="none" strike="noStrike" kern="1200" cap="none" spc="0" normalizeH="0" baseline="0" noProof="0" dirty="0" err="1">
                <a:ln>
                  <a:noFill/>
                </a:ln>
                <a:solidFill>
                  <a:schemeClr val="tx1"/>
                </a:solidFill>
                <a:effectLst/>
                <a:uLnTx/>
                <a:uFillTx/>
                <a:latin typeface="微软雅黑" pitchFamily="34" charset="-122"/>
                <a:ea typeface="微软雅黑" pitchFamily="34" charset="-122"/>
                <a:sym typeface="+mn-ea"/>
              </a:rPr>
              <a:t>ReentrantLock</a:t>
            </a:r>
            <a:r>
              <a:rPr kumimoji="0" lang="zh-CN" altLang="en-US" sz="1200" b="0" i="0" u="none" strike="noStrike" kern="1200" cap="none" spc="0" normalizeH="0" baseline="0" noProof="0" dirty="0">
                <a:ln>
                  <a:noFill/>
                </a:ln>
                <a:solidFill>
                  <a:schemeClr val="tx1"/>
                </a:solidFill>
                <a:effectLst/>
                <a:uLnTx/>
                <a:uFillTx/>
                <a:latin typeface="微软雅黑" pitchFamily="34" charset="-122"/>
                <a:ea typeface="微软雅黑" pitchFamily="34" charset="-122"/>
                <a:sym typeface="+mn-ea"/>
              </a:rPr>
              <a:t>：可重入锁</a:t>
            </a:r>
            <a:endParaRPr kumimoji="0" lang="en-US" altLang="zh-CN" sz="1200" b="0" i="0" u="none" strike="noStrike" kern="1200" cap="none" spc="0" normalizeH="0" baseline="0" noProof="0" dirty="0">
              <a:ln>
                <a:noFill/>
              </a:ln>
              <a:solidFill>
                <a:schemeClr val="tx1"/>
              </a:solidFill>
              <a:effectLst/>
              <a:uLnTx/>
              <a:uFillTx/>
              <a:latin typeface="微软雅黑" pitchFamily="34" charset="-122"/>
              <a:ea typeface="微软雅黑" pitchFamily="34" charset="-122"/>
              <a:sym typeface="+mn-ea"/>
            </a:endParaRPr>
          </a:p>
        </p:txBody>
      </p:sp>
      <p:sp>
        <p:nvSpPr>
          <p:cNvPr id="4" name="灯片编号占位符 3"/>
          <p:cNvSpPr>
            <a:spLocks noGrp="1"/>
          </p:cNvSpPr>
          <p:nvPr>
            <p:ph type="sldNum" sz="quarter" idx="10"/>
          </p:nvPr>
        </p:nvSpPr>
        <p:spPr/>
        <p:txBody>
          <a:bodyPr/>
          <a:lstStyle/>
          <a:p>
            <a:fld id="{B402F197-FC75-4883-98EF-65AB4A5A5D8A}" type="slidenum">
              <a:rPr lang="zh-CN" altLang="en-US" smtClean="0"/>
              <a:pPr/>
              <a:t>36</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B402F197-FC75-4883-98EF-65AB4A5A5D8A}" type="slidenum">
              <a:rPr lang="zh-CN" altLang="en-US" smtClean="0"/>
              <a:pPr/>
              <a:t>39</a:t>
            </a:fld>
            <a:endParaRPr lang="zh-CN" altLang="en-US"/>
          </a:p>
        </p:txBody>
      </p:sp>
    </p:spTree>
    <p:extLst>
      <p:ext uri="{BB962C8B-B14F-4D97-AF65-F5344CB8AC3E}">
        <p14:creationId xmlns:p14="http://schemas.microsoft.com/office/powerpoint/2010/main" val="40337097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B402F197-FC75-4883-98EF-65AB4A5A5D8A}" type="slidenum">
              <a:rPr lang="zh-CN" altLang="en-US" smtClean="0"/>
              <a:pPr/>
              <a:t>40</a:t>
            </a:fld>
            <a:endParaRPr lang="zh-CN" altLang="en-US"/>
          </a:p>
        </p:txBody>
      </p:sp>
    </p:spTree>
    <p:extLst>
      <p:ext uri="{BB962C8B-B14F-4D97-AF65-F5344CB8AC3E}">
        <p14:creationId xmlns:p14="http://schemas.microsoft.com/office/powerpoint/2010/main" val="18573279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B402F197-FC75-4883-98EF-65AB4A5A5D8A}" type="slidenum">
              <a:rPr lang="zh-CN" altLang="en-US" smtClean="0"/>
              <a:pPr/>
              <a:t>41</a:t>
            </a:fld>
            <a:endParaRPr lang="zh-CN" altLang="en-US"/>
          </a:p>
        </p:txBody>
      </p:sp>
    </p:spTree>
    <p:extLst>
      <p:ext uri="{BB962C8B-B14F-4D97-AF65-F5344CB8AC3E}">
        <p14:creationId xmlns:p14="http://schemas.microsoft.com/office/powerpoint/2010/main" val="27140722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B402F197-FC75-4883-98EF-65AB4A5A5D8A}" type="slidenum">
              <a:rPr lang="zh-CN" altLang="en-US" smtClean="0"/>
              <a:pPr/>
              <a:t>42</a:t>
            </a:fld>
            <a:endParaRPr lang="zh-CN" altLang="en-US"/>
          </a:p>
        </p:txBody>
      </p:sp>
    </p:spTree>
    <p:extLst>
      <p:ext uri="{BB962C8B-B14F-4D97-AF65-F5344CB8AC3E}">
        <p14:creationId xmlns:p14="http://schemas.microsoft.com/office/powerpoint/2010/main" val="26149848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B402F197-FC75-4883-98EF-65AB4A5A5D8A}" type="slidenum">
              <a:rPr lang="zh-CN" altLang="en-US" smtClean="0"/>
              <a:pPr/>
              <a:t>43</a:t>
            </a:fld>
            <a:endParaRPr lang="zh-CN" altLang="en-US"/>
          </a:p>
        </p:txBody>
      </p:sp>
    </p:spTree>
    <p:extLst>
      <p:ext uri="{BB962C8B-B14F-4D97-AF65-F5344CB8AC3E}">
        <p14:creationId xmlns:p14="http://schemas.microsoft.com/office/powerpoint/2010/main" val="27283066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B402F197-FC75-4883-98EF-65AB4A5A5D8A}" type="slidenum">
              <a:rPr lang="zh-CN" altLang="en-US" smtClean="0"/>
              <a:pPr/>
              <a:t>44</a:t>
            </a:fld>
            <a:endParaRPr lang="zh-CN" altLang="en-US"/>
          </a:p>
        </p:txBody>
      </p:sp>
    </p:spTree>
    <p:extLst>
      <p:ext uri="{BB962C8B-B14F-4D97-AF65-F5344CB8AC3E}">
        <p14:creationId xmlns:p14="http://schemas.microsoft.com/office/powerpoint/2010/main" val="31051464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B402F197-FC75-4883-98EF-65AB4A5A5D8A}" type="slidenum">
              <a:rPr lang="zh-CN" altLang="en-US" smtClean="0"/>
              <a:pPr/>
              <a:t>45</a:t>
            </a:fld>
            <a:endParaRPr lang="zh-CN" altLang="en-US"/>
          </a:p>
        </p:txBody>
      </p:sp>
    </p:spTree>
    <p:extLst>
      <p:ext uri="{BB962C8B-B14F-4D97-AF65-F5344CB8AC3E}">
        <p14:creationId xmlns:p14="http://schemas.microsoft.com/office/powerpoint/2010/main" val="25844088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B402F197-FC75-4883-98EF-65AB4A5A5D8A}" type="slidenum">
              <a:rPr lang="zh-CN" altLang="en-US" smtClean="0"/>
              <a:pPr/>
              <a:t>46</a:t>
            </a:fld>
            <a:endParaRPr lang="zh-CN" altLang="en-US"/>
          </a:p>
        </p:txBody>
      </p:sp>
    </p:spTree>
    <p:extLst>
      <p:ext uri="{BB962C8B-B14F-4D97-AF65-F5344CB8AC3E}">
        <p14:creationId xmlns:p14="http://schemas.microsoft.com/office/powerpoint/2010/main" val="28978131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B402F197-FC75-4883-98EF-65AB4A5A5D8A}" type="slidenum">
              <a:rPr lang="zh-CN" altLang="en-US" smtClean="0"/>
              <a:pPr/>
              <a:t>47</a:t>
            </a:fld>
            <a:endParaRPr lang="zh-CN" altLang="en-US"/>
          </a:p>
        </p:txBody>
      </p:sp>
    </p:spTree>
    <p:extLst>
      <p:ext uri="{BB962C8B-B14F-4D97-AF65-F5344CB8AC3E}">
        <p14:creationId xmlns:p14="http://schemas.microsoft.com/office/powerpoint/2010/main" val="25249530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2F197-FC75-4883-98EF-65AB4A5A5D8A}" type="slidenum">
              <a:rPr lang="zh-CN" altLang="en-US" smtClean="0"/>
              <a:pPr/>
              <a:t>7</a:t>
            </a:fld>
            <a:endParaRPr lang="zh-CN" altLang="en-US"/>
          </a:p>
        </p:txBody>
      </p:sp>
    </p:spTree>
    <p:extLst>
      <p:ext uri="{BB962C8B-B14F-4D97-AF65-F5344CB8AC3E}">
        <p14:creationId xmlns:p14="http://schemas.microsoft.com/office/powerpoint/2010/main" val="87520939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B402F197-FC75-4883-98EF-65AB4A5A5D8A}" type="slidenum">
              <a:rPr lang="zh-CN" altLang="en-US" smtClean="0"/>
              <a:pPr/>
              <a:t>48</a:t>
            </a:fld>
            <a:endParaRPr lang="zh-CN" altLang="en-US"/>
          </a:p>
        </p:txBody>
      </p:sp>
    </p:spTree>
    <p:extLst>
      <p:ext uri="{BB962C8B-B14F-4D97-AF65-F5344CB8AC3E}">
        <p14:creationId xmlns:p14="http://schemas.microsoft.com/office/powerpoint/2010/main" val="17255449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B402F197-FC75-4883-98EF-65AB4A5A5D8A}" type="slidenum">
              <a:rPr lang="zh-CN" altLang="en-US" smtClean="0"/>
              <a:pPr/>
              <a:t>49</a:t>
            </a:fld>
            <a:endParaRPr lang="zh-CN" altLang="en-US"/>
          </a:p>
        </p:txBody>
      </p:sp>
    </p:spTree>
    <p:extLst>
      <p:ext uri="{BB962C8B-B14F-4D97-AF65-F5344CB8AC3E}">
        <p14:creationId xmlns:p14="http://schemas.microsoft.com/office/powerpoint/2010/main" val="304443986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B402F197-FC75-4883-98EF-65AB4A5A5D8A}" type="slidenum">
              <a:rPr lang="zh-CN" altLang="en-US" smtClean="0"/>
              <a:pPr/>
              <a:t>50</a:t>
            </a:fld>
            <a:endParaRPr lang="zh-CN" altLang="en-US"/>
          </a:p>
        </p:txBody>
      </p:sp>
    </p:spTree>
    <p:extLst>
      <p:ext uri="{BB962C8B-B14F-4D97-AF65-F5344CB8AC3E}">
        <p14:creationId xmlns:p14="http://schemas.microsoft.com/office/powerpoint/2010/main" val="14105746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B402F197-FC75-4883-98EF-65AB4A5A5D8A}" type="slidenum">
              <a:rPr lang="zh-CN" altLang="en-US" smtClean="0"/>
              <a:pPr/>
              <a:t>51</a:t>
            </a:fld>
            <a:endParaRPr lang="zh-CN" altLang="en-US"/>
          </a:p>
        </p:txBody>
      </p:sp>
    </p:spTree>
    <p:extLst>
      <p:ext uri="{BB962C8B-B14F-4D97-AF65-F5344CB8AC3E}">
        <p14:creationId xmlns:p14="http://schemas.microsoft.com/office/powerpoint/2010/main" val="152829967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B402F197-FC75-4883-98EF-65AB4A5A5D8A}" type="slidenum">
              <a:rPr lang="zh-CN" altLang="en-US" smtClean="0"/>
              <a:pPr/>
              <a:t>52</a:t>
            </a:fld>
            <a:endParaRPr lang="zh-CN" altLang="en-US"/>
          </a:p>
        </p:txBody>
      </p:sp>
    </p:spTree>
    <p:extLst>
      <p:ext uri="{BB962C8B-B14F-4D97-AF65-F5344CB8AC3E}">
        <p14:creationId xmlns:p14="http://schemas.microsoft.com/office/powerpoint/2010/main" val="298223166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B402F197-FC75-4883-98EF-65AB4A5A5D8A}" type="slidenum">
              <a:rPr lang="zh-CN" altLang="en-US" smtClean="0"/>
              <a:pPr/>
              <a:t>53</a:t>
            </a:fld>
            <a:endParaRPr lang="zh-CN" altLang="en-US"/>
          </a:p>
        </p:txBody>
      </p:sp>
    </p:spTree>
    <p:extLst>
      <p:ext uri="{BB962C8B-B14F-4D97-AF65-F5344CB8AC3E}">
        <p14:creationId xmlns:p14="http://schemas.microsoft.com/office/powerpoint/2010/main" val="52386712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B402F197-FC75-4883-98EF-65AB4A5A5D8A}" type="slidenum">
              <a:rPr lang="zh-CN" altLang="en-US" smtClean="0"/>
              <a:pPr/>
              <a:t>54</a:t>
            </a:fld>
            <a:endParaRPr lang="zh-CN" altLang="en-US"/>
          </a:p>
        </p:txBody>
      </p:sp>
    </p:spTree>
    <p:extLst>
      <p:ext uri="{BB962C8B-B14F-4D97-AF65-F5344CB8AC3E}">
        <p14:creationId xmlns:p14="http://schemas.microsoft.com/office/powerpoint/2010/main" val="40433780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kumimoji="0" lang="en-US" altLang="en-US" sz="1200" b="0" i="0" u="none" strike="noStrike" kern="1200" cap="none" spc="0" normalizeH="0" baseline="0" noProof="0" dirty="0" err="1">
                <a:ln>
                  <a:noFill/>
                </a:ln>
                <a:solidFill>
                  <a:schemeClr val="tx1"/>
                </a:solidFill>
                <a:effectLst/>
                <a:uLnTx/>
                <a:uFillTx/>
                <a:latin typeface="微软雅黑" pitchFamily="34" charset="-122"/>
                <a:ea typeface="微软雅黑" pitchFamily="34" charset="-122"/>
                <a:sym typeface="+mn-ea"/>
              </a:rPr>
              <a:t>ReentrantLock</a:t>
            </a:r>
            <a:r>
              <a:rPr kumimoji="0" lang="zh-CN" altLang="en-US" sz="1200" b="0" i="0" u="none" strike="noStrike" kern="1200" cap="none" spc="0" normalizeH="0" baseline="0" noProof="0" dirty="0">
                <a:ln>
                  <a:noFill/>
                </a:ln>
                <a:solidFill>
                  <a:schemeClr val="tx1"/>
                </a:solidFill>
                <a:effectLst/>
                <a:uLnTx/>
                <a:uFillTx/>
                <a:latin typeface="微软雅黑" pitchFamily="34" charset="-122"/>
                <a:ea typeface="微软雅黑" pitchFamily="34" charset="-122"/>
                <a:sym typeface="+mn-ea"/>
              </a:rPr>
              <a:t>：可重入锁</a:t>
            </a:r>
            <a:endParaRPr kumimoji="0" lang="en-US" altLang="zh-CN" sz="1200" b="0" i="0" u="none" strike="noStrike" kern="1200" cap="none" spc="0" normalizeH="0" baseline="0" noProof="0" dirty="0">
              <a:ln>
                <a:noFill/>
              </a:ln>
              <a:solidFill>
                <a:schemeClr val="tx1"/>
              </a:solidFill>
              <a:effectLst/>
              <a:uLnTx/>
              <a:uFillTx/>
              <a:latin typeface="微软雅黑" pitchFamily="34" charset="-122"/>
              <a:ea typeface="微软雅黑" pitchFamily="34" charset="-122"/>
              <a:sym typeface="+mn-ea"/>
            </a:endParaRPr>
          </a:p>
        </p:txBody>
      </p:sp>
      <p:sp>
        <p:nvSpPr>
          <p:cNvPr id="4" name="灯片编号占位符 3"/>
          <p:cNvSpPr>
            <a:spLocks noGrp="1"/>
          </p:cNvSpPr>
          <p:nvPr>
            <p:ph type="sldNum" sz="quarter" idx="10"/>
          </p:nvPr>
        </p:nvSpPr>
        <p:spPr/>
        <p:txBody>
          <a:bodyPr/>
          <a:lstStyle/>
          <a:p>
            <a:fld id="{B402F197-FC75-4883-98EF-65AB4A5A5D8A}" type="slidenum">
              <a:rPr lang="zh-CN" altLang="en-US" smtClean="0"/>
              <a:pPr/>
              <a:t>55</a:t>
            </a:fld>
            <a:endParaRPr lang="zh-CN" altLang="en-US"/>
          </a:p>
        </p:txBody>
      </p:sp>
    </p:spTree>
    <p:extLst>
      <p:ext uri="{BB962C8B-B14F-4D97-AF65-F5344CB8AC3E}">
        <p14:creationId xmlns:p14="http://schemas.microsoft.com/office/powerpoint/2010/main" val="193723986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latin typeface="+mn-lt"/>
                <a:ea typeface="+mn-ea"/>
                <a:cs typeface="+mn-cs"/>
              </a:rPr>
              <a:t>条件变量很大一个程度上是为了解决</a:t>
            </a:r>
            <a:r>
              <a:rPr lang="en-US" altLang="zh-CN" sz="1200" b="0" i="0" kern="1200" dirty="0" err="1">
                <a:solidFill>
                  <a:schemeClr val="tx1"/>
                </a:solidFill>
                <a:latin typeface="+mn-lt"/>
                <a:ea typeface="+mn-ea"/>
                <a:cs typeface="+mn-cs"/>
              </a:rPr>
              <a:t>Object.wait</a:t>
            </a:r>
            <a:r>
              <a:rPr lang="en-US" altLang="zh-CN" sz="1200" b="0" i="0" kern="1200" dirty="0">
                <a:solidFill>
                  <a:schemeClr val="tx1"/>
                </a:solidFill>
                <a:latin typeface="+mn-lt"/>
                <a:ea typeface="+mn-ea"/>
                <a:cs typeface="+mn-cs"/>
              </a:rPr>
              <a:t>/notify/</a:t>
            </a:r>
            <a:r>
              <a:rPr lang="en-US" altLang="zh-CN" sz="1200" b="0" i="0" kern="1200" dirty="0" err="1">
                <a:solidFill>
                  <a:schemeClr val="tx1"/>
                </a:solidFill>
                <a:latin typeface="+mn-lt"/>
                <a:ea typeface="+mn-ea"/>
                <a:cs typeface="+mn-cs"/>
              </a:rPr>
              <a:t>notifyAll</a:t>
            </a:r>
            <a:r>
              <a:rPr lang="zh-CN" altLang="en-US" sz="1200" b="0" i="0" kern="1200" dirty="0">
                <a:solidFill>
                  <a:schemeClr val="tx1"/>
                </a:solidFill>
                <a:latin typeface="+mn-lt"/>
                <a:ea typeface="+mn-ea"/>
                <a:cs typeface="+mn-cs"/>
              </a:rPr>
              <a:t>难以使用的问题。</a:t>
            </a:r>
            <a:endParaRPr lang="en-US" altLang="zh-CN" sz="1200" b="0" i="0" kern="1200" dirty="0">
              <a:solidFill>
                <a:schemeClr val="tx1"/>
              </a:solidFill>
              <a:latin typeface="+mn-lt"/>
              <a:ea typeface="+mn-ea"/>
              <a:cs typeface="+mn-cs"/>
            </a:endParaRPr>
          </a:p>
          <a:p>
            <a:r>
              <a:rPr lang="en-US" altLang="zh-CN" sz="1200" b="0" i="0" kern="1200" dirty="0">
                <a:solidFill>
                  <a:schemeClr val="tx1"/>
                </a:solidFill>
                <a:latin typeface="+mn-lt"/>
                <a:ea typeface="+mn-ea"/>
                <a:cs typeface="+mn-cs"/>
              </a:rPr>
              <a:t>Condition </a:t>
            </a:r>
            <a:r>
              <a:rPr lang="zh-CN" altLang="en-US" sz="1200" b="0" i="0" kern="1200" dirty="0">
                <a:solidFill>
                  <a:schemeClr val="tx1"/>
                </a:solidFill>
                <a:latin typeface="+mn-lt"/>
                <a:ea typeface="+mn-ea"/>
                <a:cs typeface="+mn-cs"/>
              </a:rPr>
              <a:t>将 </a:t>
            </a:r>
            <a:r>
              <a:rPr lang="en-US" altLang="zh-CN" sz="1200" b="0" i="0" kern="1200" dirty="0">
                <a:solidFill>
                  <a:schemeClr val="tx1"/>
                </a:solidFill>
                <a:latin typeface="+mn-lt"/>
                <a:ea typeface="+mn-ea"/>
                <a:cs typeface="+mn-cs"/>
              </a:rPr>
              <a:t>Object </a:t>
            </a:r>
            <a:r>
              <a:rPr lang="zh-CN" altLang="en-US" sz="1200" b="0" i="0" kern="1200" dirty="0">
                <a:solidFill>
                  <a:schemeClr val="tx1"/>
                </a:solidFill>
                <a:latin typeface="+mn-lt"/>
                <a:ea typeface="+mn-ea"/>
                <a:cs typeface="+mn-cs"/>
              </a:rPr>
              <a:t>监视器方法（</a:t>
            </a:r>
            <a:r>
              <a:rPr lang="en-US" altLang="zh-CN" sz="1200" b="0" i="0" kern="1200" dirty="0" err="1">
                <a:solidFill>
                  <a:schemeClr val="tx1"/>
                </a:solidFill>
                <a:latin typeface="+mn-lt"/>
                <a:ea typeface="+mn-ea"/>
                <a:cs typeface="+mn-cs"/>
              </a:rPr>
              <a:t>wait、notify</a:t>
            </a:r>
            <a:r>
              <a:rPr lang="en-US" altLang="zh-CN" sz="1200" b="0" i="0" kern="1200" dirty="0">
                <a:solidFill>
                  <a:schemeClr val="tx1"/>
                </a:solidFill>
                <a:latin typeface="+mn-lt"/>
                <a:ea typeface="+mn-ea"/>
                <a:cs typeface="+mn-cs"/>
              </a:rPr>
              <a:t> </a:t>
            </a:r>
            <a:r>
              <a:rPr lang="zh-CN" altLang="en-US" sz="1200" b="0" i="0" kern="1200" dirty="0">
                <a:solidFill>
                  <a:schemeClr val="tx1"/>
                </a:solidFill>
                <a:latin typeface="+mn-lt"/>
                <a:ea typeface="+mn-ea"/>
                <a:cs typeface="+mn-cs"/>
              </a:rPr>
              <a:t>和 </a:t>
            </a:r>
            <a:r>
              <a:rPr lang="en-US" altLang="zh-CN" sz="1200" b="0" i="0" kern="1200" dirty="0" err="1">
                <a:solidFill>
                  <a:schemeClr val="tx1"/>
                </a:solidFill>
                <a:latin typeface="+mn-lt"/>
                <a:ea typeface="+mn-ea"/>
                <a:cs typeface="+mn-cs"/>
              </a:rPr>
              <a:t>notifyAll</a:t>
            </a:r>
            <a:r>
              <a:rPr lang="en-US" altLang="zh-CN" sz="1200" b="0" i="0" kern="1200" dirty="0">
                <a:solidFill>
                  <a:schemeClr val="tx1"/>
                </a:solidFill>
                <a:latin typeface="+mn-lt"/>
                <a:ea typeface="+mn-ea"/>
                <a:cs typeface="+mn-cs"/>
              </a:rPr>
              <a:t>）</a:t>
            </a:r>
            <a:r>
              <a:rPr lang="zh-CN" altLang="en-US" sz="1200" b="0" i="0" kern="1200" dirty="0">
                <a:solidFill>
                  <a:schemeClr val="tx1"/>
                </a:solidFill>
                <a:latin typeface="+mn-lt"/>
                <a:ea typeface="+mn-ea"/>
                <a:cs typeface="+mn-cs"/>
              </a:rPr>
              <a:t>分解成截然不同的对象，以便通过将这些对象与任意 </a:t>
            </a:r>
            <a:r>
              <a:rPr lang="en-US" altLang="zh-CN" sz="1200" b="0" i="0" kern="1200" dirty="0">
                <a:solidFill>
                  <a:schemeClr val="tx1"/>
                </a:solidFill>
                <a:latin typeface="+mn-lt"/>
                <a:ea typeface="+mn-ea"/>
                <a:cs typeface="+mn-cs"/>
              </a:rPr>
              <a:t>Lock </a:t>
            </a:r>
            <a:r>
              <a:rPr lang="zh-CN" altLang="en-US" sz="1200" b="0" i="0" kern="1200" dirty="0">
                <a:solidFill>
                  <a:schemeClr val="tx1"/>
                </a:solidFill>
                <a:latin typeface="+mn-lt"/>
                <a:ea typeface="+mn-ea"/>
                <a:cs typeface="+mn-cs"/>
              </a:rPr>
              <a:t>实现组合使用，为每个对象提供多个等待 </a:t>
            </a:r>
            <a:r>
              <a:rPr lang="en-US" altLang="zh-CN" sz="1200" b="0" i="0" kern="1200" dirty="0">
                <a:solidFill>
                  <a:schemeClr val="tx1"/>
                </a:solidFill>
                <a:latin typeface="+mn-lt"/>
                <a:ea typeface="+mn-ea"/>
                <a:cs typeface="+mn-cs"/>
              </a:rPr>
              <a:t>set （wait-set）。</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B402F197-FC75-4883-98EF-65AB4A5A5D8A}" type="slidenum">
              <a:rPr lang="zh-CN" altLang="en-US" smtClean="0"/>
              <a:pPr/>
              <a:t>57</a:t>
            </a:fld>
            <a:endParaRPr lang="zh-CN" altLang="en-US"/>
          </a:p>
        </p:txBody>
      </p:sp>
    </p:spTree>
    <p:extLst>
      <p:ext uri="{BB962C8B-B14F-4D97-AF65-F5344CB8AC3E}">
        <p14:creationId xmlns:p14="http://schemas.microsoft.com/office/powerpoint/2010/main" val="106433669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402F197-FC75-4883-98EF-65AB4A5A5D8A}" type="slidenum">
              <a:rPr lang="zh-CN" altLang="en-US" smtClean="0"/>
              <a:pPr/>
              <a:t>65</a:t>
            </a:fld>
            <a:endParaRPr lang="zh-CN" altLang="en-US"/>
          </a:p>
        </p:txBody>
      </p:sp>
    </p:spTree>
    <p:extLst>
      <p:ext uri="{BB962C8B-B14F-4D97-AF65-F5344CB8AC3E}">
        <p14:creationId xmlns:p14="http://schemas.microsoft.com/office/powerpoint/2010/main" val="37742111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2F197-FC75-4883-98EF-65AB4A5A5D8A}" type="slidenum">
              <a:rPr lang="zh-CN" altLang="en-US" smtClean="0"/>
              <a:pPr/>
              <a:t>8</a:t>
            </a:fld>
            <a:endParaRPr lang="zh-CN" altLang="en-US"/>
          </a:p>
        </p:txBody>
      </p:sp>
    </p:spTree>
    <p:extLst>
      <p:ext uri="{BB962C8B-B14F-4D97-AF65-F5344CB8AC3E}">
        <p14:creationId xmlns:p14="http://schemas.microsoft.com/office/powerpoint/2010/main" val="87520939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402F197-FC75-4883-98EF-65AB4A5A5D8A}" type="slidenum">
              <a:rPr lang="zh-CN" altLang="en-US" smtClean="0"/>
              <a:pPr/>
              <a:t>70</a:t>
            </a:fld>
            <a:endParaRPr lang="zh-CN" altLang="en-US"/>
          </a:p>
        </p:txBody>
      </p:sp>
    </p:spTree>
    <p:extLst>
      <p:ext uri="{BB962C8B-B14F-4D97-AF65-F5344CB8AC3E}">
        <p14:creationId xmlns:p14="http://schemas.microsoft.com/office/powerpoint/2010/main" val="310699514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402F197-FC75-4883-98EF-65AB4A5A5D8A}" type="slidenum">
              <a:rPr lang="zh-CN" altLang="en-US" smtClean="0"/>
              <a:pPr/>
              <a:t>71</a:t>
            </a:fld>
            <a:endParaRPr lang="zh-CN" altLang="en-US"/>
          </a:p>
        </p:txBody>
      </p:sp>
    </p:spTree>
    <p:extLst>
      <p:ext uri="{BB962C8B-B14F-4D97-AF65-F5344CB8AC3E}">
        <p14:creationId xmlns:p14="http://schemas.microsoft.com/office/powerpoint/2010/main" val="24861556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402F197-FC75-4883-98EF-65AB4A5A5D8A}" type="slidenum">
              <a:rPr lang="zh-CN" altLang="en-US" smtClean="0"/>
              <a:pPr/>
              <a:t>84</a:t>
            </a:fld>
            <a:endParaRPr lang="zh-CN" altLang="en-US"/>
          </a:p>
        </p:txBody>
      </p:sp>
    </p:spTree>
    <p:extLst>
      <p:ext uri="{BB962C8B-B14F-4D97-AF65-F5344CB8AC3E}">
        <p14:creationId xmlns:p14="http://schemas.microsoft.com/office/powerpoint/2010/main" val="72042036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402F197-FC75-4883-98EF-65AB4A5A5D8A}" type="slidenum">
              <a:rPr lang="zh-CN" altLang="en-US" smtClean="0"/>
              <a:pPr/>
              <a:t>85</a:t>
            </a:fld>
            <a:endParaRPr lang="zh-CN" altLang="en-US"/>
          </a:p>
        </p:txBody>
      </p:sp>
    </p:spTree>
    <p:extLst>
      <p:ext uri="{BB962C8B-B14F-4D97-AF65-F5344CB8AC3E}">
        <p14:creationId xmlns:p14="http://schemas.microsoft.com/office/powerpoint/2010/main" val="11759648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2F197-FC75-4883-98EF-65AB4A5A5D8A}" type="slidenum">
              <a:rPr lang="zh-CN" altLang="en-US" smtClean="0"/>
              <a:pPr/>
              <a:t>9</a:t>
            </a:fld>
            <a:endParaRPr lang="zh-CN" altLang="en-US"/>
          </a:p>
        </p:txBody>
      </p:sp>
    </p:spTree>
    <p:extLst>
      <p:ext uri="{BB962C8B-B14F-4D97-AF65-F5344CB8AC3E}">
        <p14:creationId xmlns:p14="http://schemas.microsoft.com/office/powerpoint/2010/main" val="8752093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如果一个线程处于了阻塞状态（如线程调用了</a:t>
            </a:r>
            <a:r>
              <a:rPr lang="en-US" altLang="zh-CN" sz="1200" b="0" i="0" kern="1200" dirty="0" err="1">
                <a:solidFill>
                  <a:schemeClr val="tx1"/>
                </a:solidFill>
                <a:effectLst/>
                <a:latin typeface="+mn-lt"/>
                <a:ea typeface="+mn-ea"/>
                <a:cs typeface="+mn-cs"/>
              </a:rPr>
              <a:t>thread.sleep</a:t>
            </a:r>
            <a:r>
              <a:rPr lang="zh-CN" altLang="en-US" sz="1200" b="0" i="0" kern="1200" dirty="0">
                <a:solidFill>
                  <a:schemeClr val="tx1"/>
                </a:solidFill>
                <a:effectLst/>
                <a:latin typeface="+mn-lt"/>
                <a:ea typeface="+mn-ea"/>
                <a:cs typeface="+mn-cs"/>
              </a:rPr>
              <a:t>、</a:t>
            </a:r>
            <a:r>
              <a:rPr lang="en-US" altLang="zh-CN" sz="1200" b="0" i="0" kern="1200" dirty="0" err="1">
                <a:solidFill>
                  <a:schemeClr val="tx1"/>
                </a:solidFill>
                <a:effectLst/>
                <a:latin typeface="+mn-lt"/>
                <a:ea typeface="+mn-ea"/>
                <a:cs typeface="+mn-cs"/>
              </a:rPr>
              <a:t>thread.join</a:t>
            </a:r>
            <a:r>
              <a:rPr lang="zh-CN" altLang="en-US" sz="1200" b="0" i="0" kern="1200" dirty="0">
                <a:solidFill>
                  <a:schemeClr val="tx1"/>
                </a:solidFill>
                <a:effectLst/>
                <a:latin typeface="+mn-lt"/>
                <a:ea typeface="+mn-ea"/>
                <a:cs typeface="+mn-cs"/>
              </a:rPr>
              <a:t>、</a:t>
            </a:r>
            <a:r>
              <a:rPr lang="en-US" altLang="zh-CN" sz="1200" b="0" i="0" kern="1200" dirty="0" err="1">
                <a:solidFill>
                  <a:schemeClr val="tx1"/>
                </a:solidFill>
                <a:effectLst/>
                <a:latin typeface="+mn-lt"/>
                <a:ea typeface="+mn-ea"/>
                <a:cs typeface="+mn-cs"/>
              </a:rPr>
              <a:t>thread.wait</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1.5</a:t>
            </a:r>
            <a:r>
              <a:rPr lang="zh-CN" altLang="en-US" sz="1200" b="0" i="0" kern="1200" dirty="0">
                <a:solidFill>
                  <a:schemeClr val="tx1"/>
                </a:solidFill>
                <a:effectLst/>
                <a:latin typeface="+mn-lt"/>
                <a:ea typeface="+mn-ea"/>
                <a:cs typeface="+mn-cs"/>
              </a:rPr>
              <a:t>中的</a:t>
            </a:r>
            <a:r>
              <a:rPr lang="en-US" altLang="zh-CN" sz="1200" b="0" i="0" kern="1200" dirty="0" err="1">
                <a:solidFill>
                  <a:schemeClr val="tx1"/>
                </a:solidFill>
                <a:effectLst/>
                <a:latin typeface="+mn-lt"/>
                <a:ea typeface="+mn-ea"/>
                <a:cs typeface="+mn-cs"/>
              </a:rPr>
              <a:t>condition.await</a:t>
            </a:r>
            <a:r>
              <a:rPr lang="zh-CN" altLang="en-US" sz="1200" b="0" i="0" kern="1200" dirty="0">
                <a:solidFill>
                  <a:schemeClr val="tx1"/>
                </a:solidFill>
                <a:effectLst/>
                <a:latin typeface="+mn-lt"/>
                <a:ea typeface="+mn-ea"/>
                <a:cs typeface="+mn-cs"/>
              </a:rPr>
              <a:t>、以及可中断的通道上的 </a:t>
            </a:r>
            <a:r>
              <a:rPr lang="en-US" altLang="zh-CN" sz="1200" b="0" i="0" kern="1200" dirty="0">
                <a:solidFill>
                  <a:schemeClr val="tx1"/>
                </a:solidFill>
                <a:effectLst/>
                <a:latin typeface="+mn-lt"/>
                <a:ea typeface="+mn-ea"/>
                <a:cs typeface="+mn-cs"/>
              </a:rPr>
              <a:t>I/O </a:t>
            </a:r>
            <a:r>
              <a:rPr lang="zh-CN" altLang="en-US" sz="1200" b="0" i="0" kern="1200" dirty="0">
                <a:solidFill>
                  <a:schemeClr val="tx1"/>
                </a:solidFill>
                <a:effectLst/>
                <a:latin typeface="+mn-lt"/>
                <a:ea typeface="+mn-ea"/>
                <a:cs typeface="+mn-cs"/>
              </a:rPr>
              <a:t>操作方法后可进入阻塞状态），则在线程在检查中断标示时如果发现中断标示为</a:t>
            </a:r>
            <a:r>
              <a:rPr lang="en-US" altLang="zh-CN" sz="1200" b="0" i="0" kern="1200" dirty="0">
                <a:solidFill>
                  <a:schemeClr val="tx1"/>
                </a:solidFill>
                <a:effectLst/>
                <a:latin typeface="+mn-lt"/>
                <a:ea typeface="+mn-ea"/>
                <a:cs typeface="+mn-cs"/>
              </a:rPr>
              <a:t>true</a:t>
            </a:r>
            <a:r>
              <a:rPr lang="zh-CN" altLang="en-US" sz="1200" b="0" i="0" kern="1200" dirty="0">
                <a:solidFill>
                  <a:schemeClr val="tx1"/>
                </a:solidFill>
                <a:effectLst/>
                <a:latin typeface="+mn-lt"/>
                <a:ea typeface="+mn-ea"/>
                <a:cs typeface="+mn-cs"/>
              </a:rPr>
              <a:t>，则会在这些阻塞方法（</a:t>
            </a:r>
            <a:r>
              <a:rPr lang="en-US" altLang="zh-CN" sz="1200" b="0" i="0" kern="1200" dirty="0">
                <a:solidFill>
                  <a:schemeClr val="tx1"/>
                </a:solidFill>
                <a:effectLst/>
                <a:latin typeface="+mn-lt"/>
                <a:ea typeface="+mn-ea"/>
                <a:cs typeface="+mn-cs"/>
              </a:rPr>
              <a:t>sleep</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join</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wait</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1.5</a:t>
            </a:r>
            <a:r>
              <a:rPr lang="zh-CN" altLang="en-US" sz="1200" b="0" i="0" kern="1200" dirty="0">
                <a:solidFill>
                  <a:schemeClr val="tx1"/>
                </a:solidFill>
                <a:effectLst/>
                <a:latin typeface="+mn-lt"/>
                <a:ea typeface="+mn-ea"/>
                <a:cs typeface="+mn-cs"/>
              </a:rPr>
              <a:t>中的</a:t>
            </a:r>
            <a:r>
              <a:rPr lang="en-US" altLang="zh-CN" sz="1200" b="0" i="0" kern="1200" dirty="0" err="1">
                <a:solidFill>
                  <a:schemeClr val="tx1"/>
                </a:solidFill>
                <a:effectLst/>
                <a:latin typeface="+mn-lt"/>
                <a:ea typeface="+mn-ea"/>
                <a:cs typeface="+mn-cs"/>
              </a:rPr>
              <a:t>condition.await</a:t>
            </a:r>
            <a:r>
              <a:rPr lang="zh-CN" altLang="en-US" sz="1200" b="0" i="0" kern="1200" dirty="0">
                <a:solidFill>
                  <a:schemeClr val="tx1"/>
                </a:solidFill>
                <a:effectLst/>
                <a:latin typeface="+mn-lt"/>
                <a:ea typeface="+mn-ea"/>
                <a:cs typeface="+mn-cs"/>
              </a:rPr>
              <a:t>及可中断的通道上的 </a:t>
            </a:r>
            <a:r>
              <a:rPr lang="en-US" altLang="zh-CN" sz="1200" b="0" i="0" kern="1200" dirty="0">
                <a:solidFill>
                  <a:schemeClr val="tx1"/>
                </a:solidFill>
                <a:effectLst/>
                <a:latin typeface="+mn-lt"/>
                <a:ea typeface="+mn-ea"/>
                <a:cs typeface="+mn-cs"/>
              </a:rPr>
              <a:t>I/O </a:t>
            </a:r>
            <a:r>
              <a:rPr lang="zh-CN" altLang="en-US" sz="1200" b="0" i="0" kern="1200" dirty="0">
                <a:solidFill>
                  <a:schemeClr val="tx1"/>
                </a:solidFill>
                <a:effectLst/>
                <a:latin typeface="+mn-lt"/>
                <a:ea typeface="+mn-ea"/>
                <a:cs typeface="+mn-cs"/>
              </a:rPr>
              <a:t>操作方法）调用处抛出</a:t>
            </a:r>
            <a:r>
              <a:rPr lang="en-US" altLang="zh-CN" sz="1200" b="0" i="0" kern="1200" dirty="0" err="1">
                <a:solidFill>
                  <a:schemeClr val="tx1"/>
                </a:solidFill>
                <a:effectLst/>
                <a:latin typeface="+mn-lt"/>
                <a:ea typeface="+mn-ea"/>
                <a:cs typeface="+mn-cs"/>
              </a:rPr>
              <a:t>InterruptedException</a:t>
            </a:r>
            <a:r>
              <a:rPr lang="zh-CN" altLang="en-US" sz="1200" b="0" i="0" kern="1200" dirty="0">
                <a:solidFill>
                  <a:schemeClr val="tx1"/>
                </a:solidFill>
                <a:effectLst/>
                <a:latin typeface="+mn-lt"/>
                <a:ea typeface="+mn-ea"/>
                <a:cs typeface="+mn-cs"/>
              </a:rPr>
              <a:t>异常，并且在抛出异常后立即将线程的中断标示位清除，即重新设置为</a:t>
            </a:r>
            <a:r>
              <a:rPr lang="en-US" altLang="zh-CN" sz="1200" b="0" i="0" kern="1200" dirty="0">
                <a:solidFill>
                  <a:schemeClr val="tx1"/>
                </a:solidFill>
                <a:effectLst/>
                <a:latin typeface="+mn-lt"/>
                <a:ea typeface="+mn-ea"/>
                <a:cs typeface="+mn-cs"/>
              </a:rPr>
              <a:t>false</a:t>
            </a:r>
            <a:r>
              <a:rPr lang="zh-CN" altLang="en-US" sz="1200" b="0" i="0" kern="1200" dirty="0">
                <a:solidFill>
                  <a:schemeClr val="tx1"/>
                </a:solidFill>
                <a:effectLst/>
                <a:latin typeface="+mn-lt"/>
                <a:ea typeface="+mn-ea"/>
                <a:cs typeface="+mn-cs"/>
              </a:rPr>
              <a:t>。抛出异常是为了线程从阻塞状态醒过来，并在结束线程前让程序员有足够的时间来处理中断请求。</a:t>
            </a:r>
            <a:endParaRPr lang="zh-CN" altLang="en-US" dirty="0"/>
          </a:p>
        </p:txBody>
      </p:sp>
      <p:sp>
        <p:nvSpPr>
          <p:cNvPr id="4" name="灯片编号占位符 3"/>
          <p:cNvSpPr>
            <a:spLocks noGrp="1"/>
          </p:cNvSpPr>
          <p:nvPr>
            <p:ph type="sldNum" sz="quarter" idx="5"/>
          </p:nvPr>
        </p:nvSpPr>
        <p:spPr/>
        <p:txBody>
          <a:bodyPr/>
          <a:lstStyle/>
          <a:p>
            <a:fld id="{B402F197-FC75-4883-98EF-65AB4A5A5D8A}" type="slidenum">
              <a:rPr lang="zh-CN" altLang="en-US" smtClean="0"/>
              <a:pPr/>
              <a:t>16</a:t>
            </a:fld>
            <a:endParaRPr lang="zh-CN" altLang="en-US"/>
          </a:p>
        </p:txBody>
      </p:sp>
    </p:spTree>
    <p:extLst>
      <p:ext uri="{BB962C8B-B14F-4D97-AF65-F5344CB8AC3E}">
        <p14:creationId xmlns:p14="http://schemas.microsoft.com/office/powerpoint/2010/main" val="42013481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402F197-FC75-4883-98EF-65AB4A5A5D8A}" type="slidenum">
              <a:rPr lang="zh-CN" altLang="en-US" smtClean="0"/>
              <a:pPr/>
              <a:t>19</a:t>
            </a:fld>
            <a:endParaRPr lang="zh-CN" altLang="en-US"/>
          </a:p>
        </p:txBody>
      </p:sp>
    </p:spTree>
    <p:extLst>
      <p:ext uri="{BB962C8B-B14F-4D97-AF65-F5344CB8AC3E}">
        <p14:creationId xmlns:p14="http://schemas.microsoft.com/office/powerpoint/2010/main" val="37614948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B402F197-FC75-4883-98EF-65AB4A5A5D8A}" type="slidenum">
              <a:rPr lang="zh-CN" altLang="en-US" smtClean="0"/>
              <a:pPr/>
              <a:t>20</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a:t>如何让多个任务复用一个线程？</a:t>
            </a:r>
          </a:p>
        </p:txBody>
      </p:sp>
      <p:sp>
        <p:nvSpPr>
          <p:cNvPr id="4" name="灯片编号占位符 3"/>
          <p:cNvSpPr>
            <a:spLocks noGrp="1"/>
          </p:cNvSpPr>
          <p:nvPr>
            <p:ph type="sldNum" sz="quarter" idx="10"/>
          </p:nvPr>
        </p:nvSpPr>
        <p:spPr/>
        <p:txBody>
          <a:bodyPr/>
          <a:lstStyle/>
          <a:p>
            <a:fld id="{B402F197-FC75-4883-98EF-65AB4A5A5D8A}" type="slidenum">
              <a:rPr lang="zh-CN" altLang="en-US" smtClean="0"/>
              <a:pPr/>
              <a:t>23</a:t>
            </a:fld>
            <a:endParaRPr lang="zh-CN" altLang="en-US"/>
          </a:p>
        </p:txBody>
      </p:sp>
    </p:spTree>
    <p:extLst>
      <p:ext uri="{BB962C8B-B14F-4D97-AF65-F5344CB8AC3E}">
        <p14:creationId xmlns:p14="http://schemas.microsoft.com/office/powerpoint/2010/main" val="35612879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kumimoji="0" lang="en-US" altLang="en-US" sz="1200" b="0" i="0" u="none" strike="noStrike" kern="1200" cap="none" spc="0" normalizeH="0" baseline="0" noProof="0" dirty="0" err="1">
                <a:ln>
                  <a:noFill/>
                </a:ln>
                <a:solidFill>
                  <a:schemeClr val="tx1"/>
                </a:solidFill>
                <a:effectLst/>
                <a:uLnTx/>
                <a:uFillTx/>
                <a:latin typeface="微软雅黑" pitchFamily="34" charset="-122"/>
                <a:ea typeface="微软雅黑" pitchFamily="34" charset="-122"/>
                <a:sym typeface="+mn-ea"/>
              </a:rPr>
              <a:t>ReentrantLock</a:t>
            </a:r>
            <a:r>
              <a:rPr kumimoji="0" lang="zh-CN" altLang="en-US" sz="1200" b="0" i="0" u="none" strike="noStrike" kern="1200" cap="none" spc="0" normalizeH="0" baseline="0" noProof="0" dirty="0">
                <a:ln>
                  <a:noFill/>
                </a:ln>
                <a:solidFill>
                  <a:schemeClr val="tx1"/>
                </a:solidFill>
                <a:effectLst/>
                <a:uLnTx/>
                <a:uFillTx/>
                <a:latin typeface="微软雅黑" pitchFamily="34" charset="-122"/>
                <a:ea typeface="微软雅黑" pitchFamily="34" charset="-122"/>
                <a:sym typeface="+mn-ea"/>
              </a:rPr>
              <a:t>：可重入锁</a:t>
            </a:r>
            <a:endParaRPr kumimoji="0" lang="en-US" altLang="zh-CN" sz="1200" b="0" i="0" u="none" strike="noStrike" kern="1200" cap="none" spc="0" normalizeH="0" baseline="0" noProof="0" dirty="0">
              <a:ln>
                <a:noFill/>
              </a:ln>
              <a:solidFill>
                <a:schemeClr val="tx1"/>
              </a:solidFill>
              <a:effectLst/>
              <a:uLnTx/>
              <a:uFillTx/>
              <a:latin typeface="微软雅黑" pitchFamily="34" charset="-122"/>
              <a:ea typeface="微软雅黑" pitchFamily="34" charset="-122"/>
              <a:sym typeface="+mn-ea"/>
            </a:endParaRPr>
          </a:p>
        </p:txBody>
      </p:sp>
      <p:sp>
        <p:nvSpPr>
          <p:cNvPr id="4" name="灯片编号占位符 3"/>
          <p:cNvSpPr>
            <a:spLocks noGrp="1"/>
          </p:cNvSpPr>
          <p:nvPr>
            <p:ph type="sldNum" sz="quarter" idx="10"/>
          </p:nvPr>
        </p:nvSpPr>
        <p:spPr/>
        <p:txBody>
          <a:bodyPr/>
          <a:lstStyle/>
          <a:p>
            <a:fld id="{B402F197-FC75-4883-98EF-65AB4A5A5D8A}" type="slidenum">
              <a:rPr lang="zh-CN" altLang="en-US" smtClean="0"/>
              <a:pPr/>
              <a:t>35</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pPr/>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38200" y="365125"/>
            <a:ext cx="10515600" cy="58118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 name="日期占位符 2"/>
          <p:cNvSpPr>
            <a:spLocks noGrp="1"/>
          </p:cNvSpPr>
          <p:nvPr>
            <p:ph type="dt" sz="half" idx="10"/>
          </p:nvPr>
        </p:nvSpPr>
        <p:spPr/>
        <p:txBody>
          <a:bodyPr/>
          <a:lstStyle/>
          <a:p>
            <a:endParaRPr lang="zh-CN" altLang="en-US" dirty="0"/>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pPr/>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内容页3">
    <p:spTree>
      <p:nvGrpSpPr>
        <p:cNvPr id="1" name=""/>
        <p:cNvGrpSpPr/>
        <p:nvPr/>
      </p:nvGrpSpPr>
      <p:grpSpPr>
        <a:xfrm>
          <a:off x="0" y="0"/>
          <a:ext cx="0" cy="0"/>
          <a:chOff x="0" y="0"/>
          <a:chExt cx="0" cy="0"/>
        </a:xfrm>
      </p:grpSpPr>
      <p:sp>
        <p:nvSpPr>
          <p:cNvPr id="4" name="矩形 3"/>
          <p:cNvSpPr/>
          <p:nvPr userDrawn="1"/>
        </p:nvSpPr>
        <p:spPr>
          <a:xfrm>
            <a:off x="-25400" y="0"/>
            <a:ext cx="12217400" cy="1125538"/>
          </a:xfrm>
          <a:prstGeom prst="rect">
            <a:avLst/>
          </a:prstGeom>
          <a:solidFill>
            <a:srgbClr val="20517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endParaRPr>
          </a:p>
        </p:txBody>
      </p:sp>
      <p:sp>
        <p:nvSpPr>
          <p:cNvPr id="61" name="文本占位符 6"/>
          <p:cNvSpPr>
            <a:spLocks noGrp="1"/>
          </p:cNvSpPr>
          <p:nvPr>
            <p:ph type="body" sz="quarter" idx="10"/>
          </p:nvPr>
        </p:nvSpPr>
        <p:spPr>
          <a:xfrm>
            <a:off x="0" y="278936"/>
            <a:ext cx="864096" cy="1008063"/>
          </a:xfrm>
          <a:prstGeom prst="rect">
            <a:avLst/>
          </a:prstGeom>
        </p:spPr>
        <p:txBody>
          <a:bodyPr/>
          <a:lstStyle>
            <a:lvl1pPr marL="0" indent="0" algn="dist">
              <a:buNone/>
              <a:defRPr sz="4800" b="1">
                <a:solidFill>
                  <a:schemeClr val="bg1"/>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a:t>单击此处编辑母版文本样式</a:t>
            </a:r>
          </a:p>
        </p:txBody>
      </p:sp>
      <p:sp>
        <p:nvSpPr>
          <p:cNvPr id="63" name="文本占位符 6"/>
          <p:cNvSpPr>
            <a:spLocks noGrp="1"/>
          </p:cNvSpPr>
          <p:nvPr>
            <p:ph type="body" sz="quarter" idx="12"/>
          </p:nvPr>
        </p:nvSpPr>
        <p:spPr>
          <a:xfrm>
            <a:off x="1437592" y="348250"/>
            <a:ext cx="4586400" cy="496824"/>
          </a:xfrm>
          <a:prstGeom prst="rect">
            <a:avLst/>
          </a:prstGeom>
        </p:spPr>
        <p:txBody>
          <a:bodyPr/>
          <a:lstStyle>
            <a:lvl1pPr marL="0" indent="0" algn="l">
              <a:buNone/>
              <a:defRPr sz="4000" baseline="0">
                <a:solidFill>
                  <a:schemeClr val="bg1"/>
                </a:solidFill>
                <a:latin typeface="微软雅黑" panose="020B0503020204020204" charset="-122"/>
                <a:ea typeface="微软雅黑" panose="020B0503020204020204"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a:t>单击此处编辑母版文本样式</a:t>
            </a:r>
          </a:p>
        </p:txBody>
      </p:sp>
      <p:sp>
        <p:nvSpPr>
          <p:cNvPr id="2" name="日期占位符 2">
            <a:extLst>
              <a:ext uri="{FF2B5EF4-FFF2-40B4-BE49-F238E27FC236}">
                <a16:creationId xmlns:a16="http://schemas.microsoft.com/office/drawing/2014/main" id="{74D82745-BD59-599E-89CC-177F173FFC60}"/>
              </a:ext>
            </a:extLst>
          </p:cNvPr>
          <p:cNvSpPr>
            <a:spLocks noGrp="1"/>
          </p:cNvSpPr>
          <p:nvPr>
            <p:ph type="dt" sz="half" idx="13"/>
          </p:nvPr>
        </p:nvSpPr>
        <p:spPr>
          <a:xfrm>
            <a:off x="838200" y="6356350"/>
            <a:ext cx="2743200" cy="365125"/>
          </a:xfrm>
        </p:spPr>
        <p:txBody>
          <a:bodyPr/>
          <a:lstStyle/>
          <a:p>
            <a:endParaRPr lang="zh-CN" altLang="en-US" dirty="0"/>
          </a:p>
        </p:txBody>
      </p:sp>
      <p:sp>
        <p:nvSpPr>
          <p:cNvPr id="3" name="页脚占位符 3">
            <a:extLst>
              <a:ext uri="{FF2B5EF4-FFF2-40B4-BE49-F238E27FC236}">
                <a16:creationId xmlns:a16="http://schemas.microsoft.com/office/drawing/2014/main" id="{7CE242FB-681A-69C1-09EA-E2CD8B4A78B3}"/>
              </a:ext>
            </a:extLst>
          </p:cNvPr>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a:extLst>
              <a:ext uri="{FF2B5EF4-FFF2-40B4-BE49-F238E27FC236}">
                <a16:creationId xmlns:a16="http://schemas.microsoft.com/office/drawing/2014/main" id="{E3013911-5D21-7FD1-DB58-892384EAC03D}"/>
              </a:ext>
            </a:extLst>
          </p:cNvPr>
          <p:cNvSpPr>
            <a:spLocks noGrp="1"/>
          </p:cNvSpPr>
          <p:nvPr>
            <p:ph type="sldNum" sz="quarter" idx="14"/>
          </p:nvPr>
        </p:nvSpPr>
        <p:spPr>
          <a:xfrm>
            <a:off x="8610600" y="6356350"/>
            <a:ext cx="2743200" cy="365125"/>
          </a:xfrm>
        </p:spPr>
        <p:txBody>
          <a:bodyPr/>
          <a:lstStyle/>
          <a:p>
            <a:fld id="{7D9BB5D0-35E4-459D-AEF3-FE4D7C45CC19}" type="slidenum">
              <a:rPr lang="zh-CN" altLang="en-US" smtClean="0"/>
              <a:pPr/>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内容页2">
    <p:spTree>
      <p:nvGrpSpPr>
        <p:cNvPr id="1" name=""/>
        <p:cNvGrpSpPr/>
        <p:nvPr/>
      </p:nvGrpSpPr>
      <p:grpSpPr>
        <a:xfrm>
          <a:off x="0" y="0"/>
          <a:ext cx="0" cy="0"/>
          <a:chOff x="0" y="0"/>
          <a:chExt cx="0" cy="0"/>
        </a:xfrm>
      </p:grpSpPr>
      <p:sp>
        <p:nvSpPr>
          <p:cNvPr id="4" name="矩形 3"/>
          <p:cNvSpPr/>
          <p:nvPr userDrawn="1"/>
        </p:nvSpPr>
        <p:spPr>
          <a:xfrm>
            <a:off x="-12700" y="-8890"/>
            <a:ext cx="12217400" cy="1125538"/>
          </a:xfrm>
          <a:prstGeom prst="rect">
            <a:avLst/>
          </a:prstGeom>
          <a:solidFill>
            <a:srgbClr val="20517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endParaRPr>
          </a:p>
        </p:txBody>
      </p:sp>
      <p:sp>
        <p:nvSpPr>
          <p:cNvPr id="14" name="矩形 13"/>
          <p:cNvSpPr/>
          <p:nvPr userDrawn="1"/>
        </p:nvSpPr>
        <p:spPr>
          <a:xfrm>
            <a:off x="0" y="1116330"/>
            <a:ext cx="3359150" cy="574167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endParaRPr>
          </a:p>
        </p:txBody>
      </p:sp>
      <p:sp>
        <p:nvSpPr>
          <p:cNvPr id="15" name="文本框 14"/>
          <p:cNvSpPr txBox="1">
            <a:spLocks noChangeArrowheads="1"/>
          </p:cNvSpPr>
          <p:nvPr userDrawn="1"/>
        </p:nvSpPr>
        <p:spPr bwMode="auto">
          <a:xfrm>
            <a:off x="623888" y="1537653"/>
            <a:ext cx="2003425" cy="1016000"/>
          </a:xfrm>
          <a:prstGeom prst="rect">
            <a:avLst/>
          </a:prstGeom>
          <a:noFill/>
          <a:ln>
            <a:noFill/>
          </a:ln>
        </p:spPr>
        <p:txBody>
          <a:bodyPr>
            <a:spAutoFit/>
          </a:bodyPr>
          <a:lstStyle>
            <a:lvl1pPr>
              <a:defRPr>
                <a:solidFill>
                  <a:schemeClr val="tx1"/>
                </a:solidFill>
                <a:latin typeface="华文细黑" panose="02010600040101010101" pitchFamily="2" charset="-122"/>
                <a:ea typeface="华文细黑" panose="02010600040101010101" pitchFamily="2" charset="-122"/>
              </a:defRPr>
            </a:lvl1pPr>
            <a:lvl2pPr marL="742950" indent="-285750">
              <a:defRPr>
                <a:solidFill>
                  <a:schemeClr val="tx1"/>
                </a:solidFill>
                <a:latin typeface="华文细黑" panose="02010600040101010101" pitchFamily="2" charset="-122"/>
                <a:ea typeface="华文细黑" panose="02010600040101010101" pitchFamily="2" charset="-122"/>
              </a:defRPr>
            </a:lvl2pPr>
            <a:lvl3pPr marL="1143000" indent="-228600">
              <a:defRPr>
                <a:solidFill>
                  <a:schemeClr val="tx1"/>
                </a:solidFill>
                <a:latin typeface="华文细黑" panose="02010600040101010101" pitchFamily="2" charset="-122"/>
                <a:ea typeface="华文细黑" panose="02010600040101010101" pitchFamily="2" charset="-122"/>
              </a:defRPr>
            </a:lvl3pPr>
            <a:lvl4pPr marL="1600200" indent="-228600">
              <a:defRPr>
                <a:solidFill>
                  <a:schemeClr val="tx1"/>
                </a:solidFill>
                <a:latin typeface="华文细黑" panose="02010600040101010101" pitchFamily="2" charset="-122"/>
                <a:ea typeface="华文细黑" panose="02010600040101010101" pitchFamily="2" charset="-122"/>
              </a:defRPr>
            </a:lvl4pPr>
            <a:lvl5pPr marL="2057400" indent="-228600">
              <a:defRPr>
                <a:solidFill>
                  <a:schemeClr val="tx1"/>
                </a:solidFill>
                <a:latin typeface="华文细黑" panose="02010600040101010101" pitchFamily="2" charset="-122"/>
                <a:ea typeface="华文细黑" panose="02010600040101010101" pitchFamily="2" charset="-122"/>
              </a:defRPr>
            </a:lvl5pPr>
            <a:lvl6pPr marL="2514600" indent="-228600" eaLnBrk="0" fontAlgn="base" hangingPunct="0">
              <a:spcBef>
                <a:spcPct val="0"/>
              </a:spcBef>
              <a:spcAft>
                <a:spcPct val="0"/>
              </a:spcAft>
              <a:defRPr>
                <a:solidFill>
                  <a:schemeClr val="tx1"/>
                </a:solidFill>
                <a:latin typeface="华文细黑" panose="02010600040101010101" pitchFamily="2" charset="-122"/>
                <a:ea typeface="华文细黑" panose="02010600040101010101" pitchFamily="2" charset="-122"/>
              </a:defRPr>
            </a:lvl6pPr>
            <a:lvl7pPr marL="2971800" indent="-228600" eaLnBrk="0" fontAlgn="base" hangingPunct="0">
              <a:spcBef>
                <a:spcPct val="0"/>
              </a:spcBef>
              <a:spcAft>
                <a:spcPct val="0"/>
              </a:spcAft>
              <a:defRPr>
                <a:solidFill>
                  <a:schemeClr val="tx1"/>
                </a:solidFill>
                <a:latin typeface="华文细黑" panose="02010600040101010101" pitchFamily="2" charset="-122"/>
                <a:ea typeface="华文细黑" panose="02010600040101010101" pitchFamily="2" charset="-122"/>
              </a:defRPr>
            </a:lvl7pPr>
            <a:lvl8pPr marL="3429000" indent="-228600" eaLnBrk="0" fontAlgn="base" hangingPunct="0">
              <a:spcBef>
                <a:spcPct val="0"/>
              </a:spcBef>
              <a:spcAft>
                <a:spcPct val="0"/>
              </a:spcAft>
              <a:defRPr>
                <a:solidFill>
                  <a:schemeClr val="tx1"/>
                </a:solidFill>
                <a:latin typeface="华文细黑" panose="02010600040101010101" pitchFamily="2" charset="-122"/>
                <a:ea typeface="华文细黑" panose="02010600040101010101" pitchFamily="2" charset="-122"/>
              </a:defRPr>
            </a:lvl8pPr>
            <a:lvl9pPr marL="3886200" indent="-228600" eaLnBrk="0" fontAlgn="base" hangingPunct="0">
              <a:spcBef>
                <a:spcPct val="0"/>
              </a:spcBef>
              <a:spcAft>
                <a:spcPct val="0"/>
              </a:spcAft>
              <a:defRPr>
                <a:solidFill>
                  <a:schemeClr val="tx1"/>
                </a:solidFill>
                <a:latin typeface="华文细黑" panose="02010600040101010101" pitchFamily="2" charset="-122"/>
                <a:ea typeface="华文细黑" panose="02010600040101010101" pitchFamily="2" charset="-122"/>
              </a:defRPr>
            </a:lvl9pPr>
          </a:lstStyle>
          <a:p>
            <a:pPr algn="dist" fontAlgn="base">
              <a:spcBef>
                <a:spcPct val="0"/>
              </a:spcBef>
              <a:spcAft>
                <a:spcPct val="0"/>
              </a:spcAft>
              <a:defRPr/>
            </a:pPr>
            <a:r>
              <a:rPr lang="zh-CN" altLang="en-US" sz="6000">
                <a:solidFill>
                  <a:srgbClr val="FFFFFF"/>
                </a:solidFill>
                <a:latin typeface="微软雅黑" panose="020B0503020204020204" charset="-122"/>
                <a:ea typeface="微软雅黑" panose="020B0503020204020204" charset="-122"/>
              </a:rPr>
              <a:t>目录</a:t>
            </a:r>
          </a:p>
        </p:txBody>
      </p:sp>
      <p:sp>
        <p:nvSpPr>
          <p:cNvPr id="16" name="文本框 15"/>
          <p:cNvSpPr txBox="1">
            <a:spLocks noChangeArrowheads="1"/>
          </p:cNvSpPr>
          <p:nvPr userDrawn="1"/>
        </p:nvSpPr>
        <p:spPr bwMode="auto">
          <a:xfrm>
            <a:off x="830263" y="2553653"/>
            <a:ext cx="1590675" cy="461962"/>
          </a:xfrm>
          <a:prstGeom prst="rect">
            <a:avLst/>
          </a:prstGeom>
          <a:noFill/>
          <a:ln>
            <a:noFill/>
          </a:ln>
        </p:spPr>
        <p:txBody>
          <a:bodyPr>
            <a:spAutoFit/>
          </a:bodyPr>
          <a:lstStyle>
            <a:lvl1pPr>
              <a:defRPr>
                <a:solidFill>
                  <a:schemeClr val="tx1"/>
                </a:solidFill>
                <a:latin typeface="华文细黑" panose="02010600040101010101" pitchFamily="2" charset="-122"/>
                <a:ea typeface="华文细黑" panose="02010600040101010101" pitchFamily="2" charset="-122"/>
              </a:defRPr>
            </a:lvl1pPr>
            <a:lvl2pPr marL="742950" indent="-285750">
              <a:defRPr>
                <a:solidFill>
                  <a:schemeClr val="tx1"/>
                </a:solidFill>
                <a:latin typeface="华文细黑" panose="02010600040101010101" pitchFamily="2" charset="-122"/>
                <a:ea typeface="华文细黑" panose="02010600040101010101" pitchFamily="2" charset="-122"/>
              </a:defRPr>
            </a:lvl2pPr>
            <a:lvl3pPr marL="1143000" indent="-228600">
              <a:defRPr>
                <a:solidFill>
                  <a:schemeClr val="tx1"/>
                </a:solidFill>
                <a:latin typeface="华文细黑" panose="02010600040101010101" pitchFamily="2" charset="-122"/>
                <a:ea typeface="华文细黑" panose="02010600040101010101" pitchFamily="2" charset="-122"/>
              </a:defRPr>
            </a:lvl3pPr>
            <a:lvl4pPr marL="1600200" indent="-228600">
              <a:defRPr>
                <a:solidFill>
                  <a:schemeClr val="tx1"/>
                </a:solidFill>
                <a:latin typeface="华文细黑" panose="02010600040101010101" pitchFamily="2" charset="-122"/>
                <a:ea typeface="华文细黑" panose="02010600040101010101" pitchFamily="2" charset="-122"/>
              </a:defRPr>
            </a:lvl4pPr>
            <a:lvl5pPr marL="2057400" indent="-228600">
              <a:defRPr>
                <a:solidFill>
                  <a:schemeClr val="tx1"/>
                </a:solidFill>
                <a:latin typeface="华文细黑" panose="02010600040101010101" pitchFamily="2" charset="-122"/>
                <a:ea typeface="华文细黑" panose="02010600040101010101" pitchFamily="2" charset="-122"/>
              </a:defRPr>
            </a:lvl5pPr>
            <a:lvl6pPr marL="2514600" indent="-228600" eaLnBrk="0" fontAlgn="base" hangingPunct="0">
              <a:spcBef>
                <a:spcPct val="0"/>
              </a:spcBef>
              <a:spcAft>
                <a:spcPct val="0"/>
              </a:spcAft>
              <a:defRPr>
                <a:solidFill>
                  <a:schemeClr val="tx1"/>
                </a:solidFill>
                <a:latin typeface="华文细黑" panose="02010600040101010101" pitchFamily="2" charset="-122"/>
                <a:ea typeface="华文细黑" panose="02010600040101010101" pitchFamily="2" charset="-122"/>
              </a:defRPr>
            </a:lvl6pPr>
            <a:lvl7pPr marL="2971800" indent="-228600" eaLnBrk="0" fontAlgn="base" hangingPunct="0">
              <a:spcBef>
                <a:spcPct val="0"/>
              </a:spcBef>
              <a:spcAft>
                <a:spcPct val="0"/>
              </a:spcAft>
              <a:defRPr>
                <a:solidFill>
                  <a:schemeClr val="tx1"/>
                </a:solidFill>
                <a:latin typeface="华文细黑" panose="02010600040101010101" pitchFamily="2" charset="-122"/>
                <a:ea typeface="华文细黑" panose="02010600040101010101" pitchFamily="2" charset="-122"/>
              </a:defRPr>
            </a:lvl7pPr>
            <a:lvl8pPr marL="3429000" indent="-228600" eaLnBrk="0" fontAlgn="base" hangingPunct="0">
              <a:spcBef>
                <a:spcPct val="0"/>
              </a:spcBef>
              <a:spcAft>
                <a:spcPct val="0"/>
              </a:spcAft>
              <a:defRPr>
                <a:solidFill>
                  <a:schemeClr val="tx1"/>
                </a:solidFill>
                <a:latin typeface="华文细黑" panose="02010600040101010101" pitchFamily="2" charset="-122"/>
                <a:ea typeface="华文细黑" panose="02010600040101010101" pitchFamily="2" charset="-122"/>
              </a:defRPr>
            </a:lvl8pPr>
            <a:lvl9pPr marL="3886200" indent="-228600" eaLnBrk="0" fontAlgn="base" hangingPunct="0">
              <a:spcBef>
                <a:spcPct val="0"/>
              </a:spcBef>
              <a:spcAft>
                <a:spcPct val="0"/>
              </a:spcAft>
              <a:defRPr>
                <a:solidFill>
                  <a:schemeClr val="tx1"/>
                </a:solidFill>
                <a:latin typeface="华文细黑" panose="02010600040101010101" pitchFamily="2" charset="-122"/>
                <a:ea typeface="华文细黑" panose="02010600040101010101" pitchFamily="2" charset="-122"/>
              </a:defRPr>
            </a:lvl9pPr>
          </a:lstStyle>
          <a:p>
            <a:pPr algn="dist" fontAlgn="base">
              <a:spcBef>
                <a:spcPct val="0"/>
              </a:spcBef>
              <a:spcAft>
                <a:spcPct val="0"/>
              </a:spcAft>
              <a:defRPr/>
            </a:pPr>
            <a:r>
              <a:rPr lang="en-US" altLang="zh-CN" sz="2400">
                <a:solidFill>
                  <a:srgbClr val="FFFFFF"/>
                </a:solidFill>
              </a:rPr>
              <a:t>contents</a:t>
            </a:r>
            <a:endParaRPr lang="zh-CN" altLang="en-US" sz="2400">
              <a:solidFill>
                <a:srgbClr val="FFFFFF"/>
              </a:solidFill>
            </a:endParaRPr>
          </a:p>
        </p:txBody>
      </p:sp>
      <p:sp>
        <p:nvSpPr>
          <p:cNvPr id="56" name="文本占位符 148"/>
          <p:cNvSpPr>
            <a:spLocks noGrp="1"/>
          </p:cNvSpPr>
          <p:nvPr>
            <p:ph type="body" sz="quarter" idx="11"/>
          </p:nvPr>
        </p:nvSpPr>
        <p:spPr>
          <a:xfrm>
            <a:off x="5159896" y="1885469"/>
            <a:ext cx="2232248" cy="503237"/>
          </a:xfrm>
          <a:prstGeom prst="rect">
            <a:avLst/>
          </a:prstGeom>
        </p:spPr>
        <p:txBody>
          <a:bodyPr/>
          <a:lstStyle>
            <a:lvl1pPr marL="0" indent="0">
              <a:buNone/>
              <a:defRPr sz="3200" b="1" baseline="0">
                <a:solidFill>
                  <a:srgbClr val="20517C"/>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a:t>单击此处编辑母版文本样式</a:t>
            </a:r>
          </a:p>
        </p:txBody>
      </p:sp>
      <p:sp>
        <p:nvSpPr>
          <p:cNvPr id="57" name="文本占位符 148"/>
          <p:cNvSpPr>
            <a:spLocks noGrp="1"/>
          </p:cNvSpPr>
          <p:nvPr>
            <p:ph type="body" sz="quarter" idx="12"/>
          </p:nvPr>
        </p:nvSpPr>
        <p:spPr>
          <a:xfrm>
            <a:off x="5159896" y="2650071"/>
            <a:ext cx="2232248" cy="503237"/>
          </a:xfrm>
          <a:prstGeom prst="rect">
            <a:avLst/>
          </a:prstGeom>
        </p:spPr>
        <p:txBody>
          <a:bodyPr/>
          <a:lstStyle>
            <a:lvl1pPr marL="0" indent="0">
              <a:buNone/>
              <a:defRPr sz="3200" b="1" baseline="0">
                <a:solidFill>
                  <a:srgbClr val="20517C"/>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a:t>单击此处编辑母版文本样式</a:t>
            </a:r>
          </a:p>
        </p:txBody>
      </p:sp>
      <p:sp>
        <p:nvSpPr>
          <p:cNvPr id="58" name="文本占位符 148"/>
          <p:cNvSpPr>
            <a:spLocks noGrp="1"/>
          </p:cNvSpPr>
          <p:nvPr>
            <p:ph type="body" sz="quarter" idx="13"/>
          </p:nvPr>
        </p:nvSpPr>
        <p:spPr>
          <a:xfrm>
            <a:off x="5159896" y="3414673"/>
            <a:ext cx="2232248" cy="503237"/>
          </a:xfrm>
          <a:prstGeom prst="rect">
            <a:avLst/>
          </a:prstGeom>
        </p:spPr>
        <p:txBody>
          <a:bodyPr/>
          <a:lstStyle>
            <a:lvl1pPr marL="0" indent="0">
              <a:buNone/>
              <a:defRPr sz="3200" b="1" baseline="0">
                <a:solidFill>
                  <a:srgbClr val="20517C"/>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a:t>单击此处编辑母版文本样式</a:t>
            </a:r>
          </a:p>
        </p:txBody>
      </p:sp>
      <p:sp>
        <p:nvSpPr>
          <p:cNvPr id="59" name="文本占位符 148"/>
          <p:cNvSpPr>
            <a:spLocks noGrp="1"/>
          </p:cNvSpPr>
          <p:nvPr>
            <p:ph type="body" sz="quarter" idx="14"/>
          </p:nvPr>
        </p:nvSpPr>
        <p:spPr>
          <a:xfrm>
            <a:off x="5159896" y="4179275"/>
            <a:ext cx="2232248" cy="503237"/>
          </a:xfrm>
          <a:prstGeom prst="rect">
            <a:avLst/>
          </a:prstGeom>
        </p:spPr>
        <p:txBody>
          <a:bodyPr/>
          <a:lstStyle>
            <a:lvl1pPr marL="0" indent="0">
              <a:buNone/>
              <a:defRPr sz="3200" b="1" baseline="0">
                <a:solidFill>
                  <a:srgbClr val="20517C"/>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a:t>单击此处编辑母版文本样式</a:t>
            </a:r>
          </a:p>
        </p:txBody>
      </p:sp>
      <p:sp>
        <p:nvSpPr>
          <p:cNvPr id="60" name="文本占位符 148"/>
          <p:cNvSpPr>
            <a:spLocks noGrp="1"/>
          </p:cNvSpPr>
          <p:nvPr>
            <p:ph type="body" sz="quarter" idx="15"/>
          </p:nvPr>
        </p:nvSpPr>
        <p:spPr>
          <a:xfrm>
            <a:off x="5159896" y="4943877"/>
            <a:ext cx="2232248" cy="503237"/>
          </a:xfrm>
          <a:prstGeom prst="rect">
            <a:avLst/>
          </a:prstGeom>
        </p:spPr>
        <p:txBody>
          <a:bodyPr/>
          <a:lstStyle>
            <a:lvl1pPr marL="0" indent="0">
              <a:buNone/>
              <a:defRPr sz="3200" b="1" baseline="0">
                <a:solidFill>
                  <a:srgbClr val="20517C"/>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a:t>单击此处编辑母版文本样式</a:t>
            </a:r>
          </a:p>
        </p:txBody>
      </p:sp>
      <p:sp>
        <p:nvSpPr>
          <p:cNvPr id="61" name="文本占位符 148"/>
          <p:cNvSpPr>
            <a:spLocks noGrp="1"/>
          </p:cNvSpPr>
          <p:nvPr>
            <p:ph type="body" sz="quarter" idx="16"/>
          </p:nvPr>
        </p:nvSpPr>
        <p:spPr>
          <a:xfrm>
            <a:off x="5159896" y="5708477"/>
            <a:ext cx="2232248" cy="503237"/>
          </a:xfrm>
          <a:prstGeom prst="rect">
            <a:avLst/>
          </a:prstGeom>
        </p:spPr>
        <p:txBody>
          <a:bodyPr/>
          <a:lstStyle>
            <a:lvl1pPr marL="0" indent="0">
              <a:buNone/>
              <a:defRPr sz="3200" b="1" baseline="0">
                <a:solidFill>
                  <a:srgbClr val="20517C"/>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a:t>单击此处编辑母版文本样式</a:t>
            </a:r>
          </a:p>
        </p:txBody>
      </p:sp>
      <p:sp>
        <p:nvSpPr>
          <p:cNvPr id="67" name="文本占位符 148"/>
          <p:cNvSpPr>
            <a:spLocks noGrp="1"/>
          </p:cNvSpPr>
          <p:nvPr>
            <p:ph type="body" sz="quarter" idx="17"/>
          </p:nvPr>
        </p:nvSpPr>
        <p:spPr>
          <a:xfrm>
            <a:off x="7392144" y="1885469"/>
            <a:ext cx="2232248" cy="503237"/>
          </a:xfrm>
          <a:prstGeom prst="rect">
            <a:avLst/>
          </a:prstGeom>
        </p:spPr>
        <p:txBody>
          <a:bodyPr/>
          <a:lstStyle>
            <a:lvl1pPr marL="0" indent="0">
              <a:buNone/>
              <a:defRPr sz="3200" b="1" baseline="0">
                <a:solidFill>
                  <a:srgbClr val="20517C"/>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a:t>单击此处编辑母版文本样式</a:t>
            </a:r>
          </a:p>
        </p:txBody>
      </p:sp>
      <p:sp>
        <p:nvSpPr>
          <p:cNvPr id="68" name="文本占位符 148"/>
          <p:cNvSpPr>
            <a:spLocks noGrp="1"/>
          </p:cNvSpPr>
          <p:nvPr>
            <p:ph type="body" sz="quarter" idx="18"/>
          </p:nvPr>
        </p:nvSpPr>
        <p:spPr>
          <a:xfrm>
            <a:off x="7392144" y="2656557"/>
            <a:ext cx="3168352" cy="503237"/>
          </a:xfrm>
          <a:prstGeom prst="rect">
            <a:avLst/>
          </a:prstGeom>
        </p:spPr>
        <p:txBody>
          <a:bodyPr/>
          <a:lstStyle>
            <a:lvl1pPr marL="0" indent="0">
              <a:buNone/>
              <a:defRPr sz="3200" b="1" baseline="0">
                <a:solidFill>
                  <a:srgbClr val="20517C"/>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a:t>单击此处编辑母版文本样式</a:t>
            </a:r>
          </a:p>
        </p:txBody>
      </p:sp>
      <p:sp>
        <p:nvSpPr>
          <p:cNvPr id="69" name="文本占位符 148"/>
          <p:cNvSpPr>
            <a:spLocks noGrp="1"/>
          </p:cNvSpPr>
          <p:nvPr>
            <p:ph type="body" sz="quarter" idx="19"/>
          </p:nvPr>
        </p:nvSpPr>
        <p:spPr>
          <a:xfrm>
            <a:off x="7392144" y="3411412"/>
            <a:ext cx="3168352" cy="503237"/>
          </a:xfrm>
          <a:prstGeom prst="rect">
            <a:avLst/>
          </a:prstGeom>
        </p:spPr>
        <p:txBody>
          <a:bodyPr/>
          <a:lstStyle>
            <a:lvl1pPr marL="0" indent="0">
              <a:buNone/>
              <a:defRPr sz="3200" b="1" baseline="0">
                <a:solidFill>
                  <a:srgbClr val="20517C"/>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a:t>单击此处编辑母版文本样式</a:t>
            </a:r>
          </a:p>
        </p:txBody>
      </p:sp>
      <p:sp>
        <p:nvSpPr>
          <p:cNvPr id="70" name="文本占位符 148"/>
          <p:cNvSpPr>
            <a:spLocks noGrp="1"/>
          </p:cNvSpPr>
          <p:nvPr>
            <p:ph type="body" sz="quarter" idx="20"/>
          </p:nvPr>
        </p:nvSpPr>
        <p:spPr>
          <a:xfrm>
            <a:off x="7392144" y="4179506"/>
            <a:ext cx="3168352" cy="503237"/>
          </a:xfrm>
          <a:prstGeom prst="rect">
            <a:avLst/>
          </a:prstGeom>
        </p:spPr>
        <p:txBody>
          <a:bodyPr/>
          <a:lstStyle>
            <a:lvl1pPr marL="0" indent="0">
              <a:buNone/>
              <a:defRPr sz="3200" b="1" baseline="0">
                <a:solidFill>
                  <a:srgbClr val="20517C"/>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a:t>单击此处编辑母版文本样式</a:t>
            </a:r>
          </a:p>
        </p:txBody>
      </p:sp>
      <p:sp>
        <p:nvSpPr>
          <p:cNvPr id="71" name="文本占位符 148"/>
          <p:cNvSpPr>
            <a:spLocks noGrp="1"/>
          </p:cNvSpPr>
          <p:nvPr>
            <p:ph type="body" sz="quarter" idx="21"/>
          </p:nvPr>
        </p:nvSpPr>
        <p:spPr>
          <a:xfrm>
            <a:off x="7392144" y="4956676"/>
            <a:ext cx="3168352" cy="503237"/>
          </a:xfrm>
          <a:prstGeom prst="rect">
            <a:avLst/>
          </a:prstGeom>
        </p:spPr>
        <p:txBody>
          <a:bodyPr/>
          <a:lstStyle>
            <a:lvl1pPr marL="0" indent="0">
              <a:buNone/>
              <a:defRPr sz="3200" b="1" baseline="0">
                <a:solidFill>
                  <a:srgbClr val="20517C"/>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a:t>单击此处编辑母版文本样式</a:t>
            </a:r>
          </a:p>
        </p:txBody>
      </p:sp>
      <p:sp>
        <p:nvSpPr>
          <p:cNvPr id="72" name="文本占位符 148"/>
          <p:cNvSpPr>
            <a:spLocks noGrp="1"/>
          </p:cNvSpPr>
          <p:nvPr>
            <p:ph type="body" sz="quarter" idx="22"/>
          </p:nvPr>
        </p:nvSpPr>
        <p:spPr>
          <a:xfrm>
            <a:off x="7392144" y="5709142"/>
            <a:ext cx="3168352" cy="503237"/>
          </a:xfrm>
          <a:prstGeom prst="rect">
            <a:avLst/>
          </a:prstGeom>
        </p:spPr>
        <p:txBody>
          <a:bodyPr/>
          <a:lstStyle>
            <a:lvl1pPr marL="0" indent="0">
              <a:buNone/>
              <a:defRPr sz="3200" b="1" baseline="0">
                <a:solidFill>
                  <a:srgbClr val="20517C"/>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a:t>单击此处编辑母版文本样式</a:t>
            </a:r>
          </a:p>
        </p:txBody>
      </p:sp>
      <p:sp>
        <p:nvSpPr>
          <p:cNvPr id="63" name="文本占位符 6"/>
          <p:cNvSpPr>
            <a:spLocks noGrp="1"/>
          </p:cNvSpPr>
          <p:nvPr>
            <p:ph type="body" sz="quarter" idx="23"/>
          </p:nvPr>
        </p:nvSpPr>
        <p:spPr>
          <a:xfrm>
            <a:off x="225425" y="252730"/>
            <a:ext cx="11741785" cy="603250"/>
          </a:xfrm>
          <a:prstGeom prst="rect">
            <a:avLst/>
          </a:prstGeom>
        </p:spPr>
        <p:txBody>
          <a:bodyPr/>
          <a:lstStyle>
            <a:lvl1pPr marL="0" indent="0" algn="l">
              <a:buNone/>
              <a:defRPr sz="4000" u="none" strike="noStrike" kern="1200" cap="none" spc="0" normalizeH="0" baseline="0">
                <a:solidFill>
                  <a:schemeClr val="bg1"/>
                </a:solidFill>
                <a:uFillTx/>
                <a:latin typeface="微软雅黑" panose="020B0503020204020204" charset="-122"/>
                <a:ea typeface="微软雅黑" panose="020B0503020204020204"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a:t>单击此处编辑母版文本样式</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pPr/>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pPr/>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pPr/>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1186774" y="1778438"/>
            <a:ext cx="4873574"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p>
        </p:txBody>
      </p:sp>
      <p:sp>
        <p:nvSpPr>
          <p:cNvPr id="4" name="内容占位符 3"/>
          <p:cNvSpPr>
            <a:spLocks noGrp="1"/>
          </p:cNvSpPr>
          <p:nvPr>
            <p:ph sz="half" idx="2"/>
          </p:nvPr>
        </p:nvSpPr>
        <p:spPr>
          <a:xfrm>
            <a:off x="1186774" y="2665379"/>
            <a:ext cx="4873574" cy="352428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256938" y="1778438"/>
            <a:ext cx="4897576"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p>
        </p:txBody>
      </p:sp>
      <p:sp>
        <p:nvSpPr>
          <p:cNvPr id="6" name="内容占位符 5"/>
          <p:cNvSpPr>
            <a:spLocks noGrp="1"/>
          </p:cNvSpPr>
          <p:nvPr>
            <p:ph sz="quarter" idx="4"/>
          </p:nvPr>
        </p:nvSpPr>
        <p:spPr>
          <a:xfrm>
            <a:off x="6256938" y="2665379"/>
            <a:ext cx="4897576" cy="352428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pPr/>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pPr/>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D9BB5D0-35E4-459D-AEF3-FE4D7C45CC19}" type="slidenum">
              <a:rPr lang="zh-CN" altLang="en-US" smtClean="0"/>
              <a:pPr/>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4165349" cy="3811588"/>
          </a:xfr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pPr/>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pPr/>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dirty="0"/>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9BB5D0-35E4-459D-AEF3-FE4D7C45CC19}"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oleObject" Target="../embeddings/oleObject4.bin"/><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11.xml"/><Relationship Id="rId1" Type="http://schemas.openxmlformats.org/officeDocument/2006/relationships/tags" Target="../tags/tag3.xml"/></Relationships>
</file>

<file path=ppt/slides/_rels/slide13.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oleObject" Target="../embeddings/oleObject5.bin"/><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notesSlide" Target="../notesSlides/notesSlide7.xml"/><Relationship Id="rId1" Type="http://schemas.openxmlformats.org/officeDocument/2006/relationships/slideLayout" Target="../slideLayouts/slideLayout11.xml"/><Relationship Id="rId4" Type="http://schemas.openxmlformats.org/officeDocument/2006/relationships/image" Target="../media/image10.emf"/></Relationships>
</file>

<file path=ppt/slides/_rels/slide21.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oleObject" Target="../embeddings/oleObject7.bin"/><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1.xml"/><Relationship Id="rId1" Type="http://schemas.openxmlformats.org/officeDocument/2006/relationships/tags" Target="../tags/tag1.xml"/></Relationships>
</file>

<file path=ppt/slides/_rels/slide3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notesSlide" Target="../notesSlides/notesSlide9.xml"/><Relationship Id="rId1" Type="http://schemas.openxmlformats.org/officeDocument/2006/relationships/slideLayout" Target="../slideLayouts/slideLayout11.xml"/><Relationship Id="rId4" Type="http://schemas.openxmlformats.org/officeDocument/2006/relationships/image" Target="../media/image17.emf"/></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1.xml"/><Relationship Id="rId1" Type="http://schemas.openxmlformats.org/officeDocument/2006/relationships/tags" Target="../tags/tag4.xml"/><Relationship Id="rId4" Type="http://schemas.openxmlformats.org/officeDocument/2006/relationships/image" Target="../media/image18.png"/></Relationships>
</file>

<file path=ppt/slides/_rels/slide4.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11.xml"/><Relationship Id="rId1" Type="http://schemas.openxmlformats.org/officeDocument/2006/relationships/tags" Target="../tags/tag2.xml"/><Relationship Id="rId6" Type="http://schemas.openxmlformats.org/officeDocument/2006/relationships/image" Target="../media/image3.wmf"/><Relationship Id="rId5" Type="http://schemas.openxmlformats.org/officeDocument/2006/relationships/oleObject" Target="../embeddings/oleObject2.bin"/><Relationship Id="rId4" Type="http://schemas.openxmlformats.org/officeDocument/2006/relationships/image" Target="../media/image2.wmf"/></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1.xml"/><Relationship Id="rId1" Type="http://schemas.openxmlformats.org/officeDocument/2006/relationships/tags" Target="../tags/tag5.xml"/><Relationship Id="rId4" Type="http://schemas.openxmlformats.org/officeDocument/2006/relationships/image" Target="../media/image18.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1.xml"/><Relationship Id="rId1" Type="http://schemas.openxmlformats.org/officeDocument/2006/relationships/tags" Target="../tags/tag6.xml"/><Relationship Id="rId4" Type="http://schemas.openxmlformats.org/officeDocument/2006/relationships/image" Target="../media/image19.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1.xml"/></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1.xml"/><Relationship Id="rId1" Type="http://schemas.openxmlformats.org/officeDocument/2006/relationships/tags" Target="../tags/tag7.xml"/><Relationship Id="rId4" Type="http://schemas.openxmlformats.org/officeDocument/2006/relationships/image" Target="../media/image19.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1.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1.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1.xml"/></Relationships>
</file>

<file path=ppt/slides/_rels/slide5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1.xml"/></Relationships>
</file>

<file path=ppt/slides/_rels/slide57.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notesSlide" Target="../notesSlides/notesSlide28.xml"/><Relationship Id="rId1" Type="http://schemas.openxmlformats.org/officeDocument/2006/relationships/slideLayout" Target="../slideLayouts/slideLayout11.xml"/><Relationship Id="rId4" Type="http://schemas.openxmlformats.org/officeDocument/2006/relationships/image" Target="../media/image21.emf"/></Relationships>
</file>

<file path=ppt/slides/_rels/slide5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2" Type="http://schemas.openxmlformats.org/officeDocument/2006/relationships/image" Target="../media/image4.wmf"/><Relationship Id="rId1" Type="http://schemas.openxmlformats.org/officeDocument/2006/relationships/slideLayout" Target="../slideLayouts/slideLayout1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2.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oleObject" Target="../embeddings/oleObject10.bin"/><Relationship Id="rId1" Type="http://schemas.openxmlformats.org/officeDocument/2006/relationships/slideLayout" Target="../slideLayouts/slideLayout11.xml"/></Relationships>
</file>

<file path=ppt/slides/_rels/slide63.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oleObject" Target="../embeddings/oleObject11.bin"/><Relationship Id="rId1" Type="http://schemas.openxmlformats.org/officeDocument/2006/relationships/slideLayout" Target="../slideLayouts/slideLayout1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9.xml"/><Relationship Id="rId1" Type="http://schemas.openxmlformats.org/officeDocument/2006/relationships/slideLayout" Target="../slideLayouts/slideLayout11.xml"/></Relationships>
</file>

<file path=ppt/slides/_rels/slide66.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oleObject" Target="../embeddings/oleObject12.bin"/><Relationship Id="rId1" Type="http://schemas.openxmlformats.org/officeDocument/2006/relationships/slideLayout" Target="../slideLayouts/slideLayout1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1.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1.xml"/></Relationships>
</file>

<file path=ppt/slides/_rels/slide7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1.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7.xml.rels><?xml version="1.0" encoding="UTF-8" standalone="yes"?>
<Relationships xmlns="http://schemas.openxmlformats.org/package/2006/relationships"><Relationship Id="rId2" Type="http://schemas.openxmlformats.org/officeDocument/2006/relationships/hyperlink" Target="http://blog.oneapm.com/tags-express.html" TargetMode="External"/><Relationship Id="rId1" Type="http://schemas.openxmlformats.org/officeDocument/2006/relationships/slideLayout" Target="../slideLayouts/slideLayout11.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notesSlide" Target="../notesSlides/notesSlide3.xml"/><Relationship Id="rId1" Type="http://schemas.openxmlformats.org/officeDocument/2006/relationships/slideLayout" Target="../slideLayouts/slideLayout11.xml"/><Relationship Id="rId4" Type="http://schemas.openxmlformats.org/officeDocument/2006/relationships/image" Target="../media/image5.emf"/></Relationships>
</file>

<file path=ppt/slides/_rels/slide80.xml.rels><?xml version="1.0" encoding="UTF-8" standalone="yes"?>
<Relationships xmlns="http://schemas.openxmlformats.org/package/2006/relationships"><Relationship Id="rId3" Type="http://schemas.openxmlformats.org/officeDocument/2006/relationships/hyperlink" Target="http://www.amazon.com/gp/product/0321349601/ref=as_li_qf_sp_asin_il_tl?ie=UTF8&amp;tag=job0ae-20&amp;linkCode=as2&amp;camp=1789&amp;creative=9325&amp;creativeASIN=0321349601" TargetMode="External"/><Relationship Id="rId2" Type="http://schemas.openxmlformats.org/officeDocument/2006/relationships/hyperlink" Target="http://www.amazon.com/gp/product/B000WJOUPA/ref=as_li_qf_sp_asin_il_tl?ie=UTF8&amp;camp=1789&amp;creative=9325&amp;creativeASIN=B000WJOUPA&amp;linkCode=as2&amp;tag=job0ae-20" TargetMode="External"/><Relationship Id="rId1" Type="http://schemas.openxmlformats.org/officeDocument/2006/relationships/slideLayout" Target="../slideLayouts/slideLayout11.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1.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170" name="组合 10"/>
          <p:cNvGrpSpPr/>
          <p:nvPr/>
        </p:nvGrpSpPr>
        <p:grpSpPr bwMode="auto">
          <a:xfrm>
            <a:off x="4540885" y="1422759"/>
            <a:ext cx="729615" cy="652145"/>
            <a:chOff x="1469675" y="2728606"/>
            <a:chExt cx="2187070" cy="2162788"/>
          </a:xfrm>
        </p:grpSpPr>
        <p:grpSp>
          <p:nvGrpSpPr>
            <p:cNvPr id="7188" name="组合 4"/>
            <p:cNvGrpSpPr/>
            <p:nvPr/>
          </p:nvGrpSpPr>
          <p:grpSpPr bwMode="auto">
            <a:xfrm flipH="1">
              <a:off x="1469675" y="2728606"/>
              <a:ext cx="2187070" cy="1081394"/>
              <a:chOff x="4956670" y="4443106"/>
              <a:chExt cx="4884016" cy="2414894"/>
            </a:xfrm>
          </p:grpSpPr>
          <p:sp>
            <p:nvSpPr>
              <p:cNvPr id="36" name="等腰三角形 35"/>
              <p:cNvSpPr/>
              <p:nvPr/>
            </p:nvSpPr>
            <p:spPr>
              <a:xfrm>
                <a:off x="4956670" y="4443106"/>
                <a:ext cx="4884016" cy="2414894"/>
              </a:xfrm>
              <a:prstGeom prst="triangle">
                <a:avLst/>
              </a:prstGeom>
              <a:solidFill>
                <a:srgbClr val="4D86B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solidFill>
                    <a:srgbClr val="FFFFFF"/>
                  </a:solidFill>
                </a:endParaRPr>
              </a:p>
            </p:txBody>
          </p:sp>
          <p:sp>
            <p:nvSpPr>
              <p:cNvPr id="37" name="任意多边形 36"/>
              <p:cNvSpPr/>
              <p:nvPr/>
            </p:nvSpPr>
            <p:spPr>
              <a:xfrm>
                <a:off x="4956670" y="4443106"/>
                <a:ext cx="2437476" cy="2414894"/>
              </a:xfrm>
              <a:custGeom>
                <a:avLst/>
                <a:gdLst>
                  <a:gd name="connsiteX0" fmla="*/ 2442008 w 2442008"/>
                  <a:gd name="connsiteY0" fmla="*/ 0 h 2414894"/>
                  <a:gd name="connsiteX1" fmla="*/ 2415869 w 2442008"/>
                  <a:gd name="connsiteY1" fmla="*/ 2414894 h 2414894"/>
                  <a:gd name="connsiteX2" fmla="*/ 0 w 2442008"/>
                  <a:gd name="connsiteY2" fmla="*/ 2414894 h 2414894"/>
                </a:gdLst>
                <a:ahLst/>
                <a:cxnLst>
                  <a:cxn ang="0">
                    <a:pos x="connsiteX0" y="connsiteY0"/>
                  </a:cxn>
                  <a:cxn ang="0">
                    <a:pos x="connsiteX1" y="connsiteY1"/>
                  </a:cxn>
                  <a:cxn ang="0">
                    <a:pos x="connsiteX2" y="connsiteY2"/>
                  </a:cxn>
                </a:cxnLst>
                <a:rect l="l" t="t" r="r" b="b"/>
                <a:pathLst>
                  <a:path w="2442008" h="2414894">
                    <a:moveTo>
                      <a:pt x="2442008" y="0"/>
                    </a:moveTo>
                    <a:lnTo>
                      <a:pt x="2415869" y="2414894"/>
                    </a:lnTo>
                    <a:lnTo>
                      <a:pt x="0" y="2414894"/>
                    </a:lnTo>
                    <a:close/>
                  </a:path>
                </a:pathLst>
              </a:custGeom>
              <a:solidFill>
                <a:srgbClr val="113A5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solidFill>
                    <a:srgbClr val="FFFFFF"/>
                  </a:solidFill>
                </a:endParaRPr>
              </a:p>
            </p:txBody>
          </p:sp>
        </p:grpSp>
        <p:grpSp>
          <p:nvGrpSpPr>
            <p:cNvPr id="7189" name="组合 7"/>
            <p:cNvGrpSpPr/>
            <p:nvPr/>
          </p:nvGrpSpPr>
          <p:grpSpPr bwMode="auto">
            <a:xfrm flipV="1">
              <a:off x="1469675" y="3810000"/>
              <a:ext cx="2187070" cy="1081394"/>
              <a:chOff x="4956670" y="4443106"/>
              <a:chExt cx="4884016" cy="2414894"/>
            </a:xfrm>
          </p:grpSpPr>
          <p:sp>
            <p:nvSpPr>
              <p:cNvPr id="34" name="等腰三角形 33"/>
              <p:cNvSpPr/>
              <p:nvPr/>
            </p:nvSpPr>
            <p:spPr>
              <a:xfrm>
                <a:off x="4956670" y="4443106"/>
                <a:ext cx="4884016" cy="2414894"/>
              </a:xfrm>
              <a:prstGeom prst="triangle">
                <a:avLst/>
              </a:prstGeom>
              <a:solidFill>
                <a:srgbClr val="4D86B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solidFill>
                    <a:srgbClr val="FFFFFF"/>
                  </a:solidFill>
                </a:endParaRPr>
              </a:p>
            </p:txBody>
          </p:sp>
          <p:sp>
            <p:nvSpPr>
              <p:cNvPr id="35" name="任意多边形 34"/>
              <p:cNvSpPr/>
              <p:nvPr/>
            </p:nvSpPr>
            <p:spPr>
              <a:xfrm>
                <a:off x="4956670" y="4443106"/>
                <a:ext cx="2446540" cy="2414894"/>
              </a:xfrm>
              <a:custGeom>
                <a:avLst/>
                <a:gdLst>
                  <a:gd name="connsiteX0" fmla="*/ 2442008 w 2442008"/>
                  <a:gd name="connsiteY0" fmla="*/ 0 h 2414894"/>
                  <a:gd name="connsiteX1" fmla="*/ 2415869 w 2442008"/>
                  <a:gd name="connsiteY1" fmla="*/ 2414894 h 2414894"/>
                  <a:gd name="connsiteX2" fmla="*/ 0 w 2442008"/>
                  <a:gd name="connsiteY2" fmla="*/ 2414894 h 2414894"/>
                </a:gdLst>
                <a:ahLst/>
                <a:cxnLst>
                  <a:cxn ang="0">
                    <a:pos x="connsiteX0" y="connsiteY0"/>
                  </a:cxn>
                  <a:cxn ang="0">
                    <a:pos x="connsiteX1" y="connsiteY1"/>
                  </a:cxn>
                  <a:cxn ang="0">
                    <a:pos x="connsiteX2" y="connsiteY2"/>
                  </a:cxn>
                </a:cxnLst>
                <a:rect l="l" t="t" r="r" b="b"/>
                <a:pathLst>
                  <a:path w="2442008" h="2414894">
                    <a:moveTo>
                      <a:pt x="2442008" y="0"/>
                    </a:moveTo>
                    <a:lnTo>
                      <a:pt x="2415869" y="2414894"/>
                    </a:lnTo>
                    <a:lnTo>
                      <a:pt x="0" y="2414894"/>
                    </a:lnTo>
                    <a:close/>
                  </a:path>
                </a:pathLst>
              </a:custGeom>
              <a:solidFill>
                <a:srgbClr val="113A5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solidFill>
                    <a:srgbClr val="FFFFFF"/>
                  </a:solidFill>
                </a:endParaRPr>
              </a:p>
            </p:txBody>
          </p:sp>
        </p:grpSp>
      </p:grpSp>
      <p:sp>
        <p:nvSpPr>
          <p:cNvPr id="45" name="Copyright Notice"/>
          <p:cNvSpPr/>
          <p:nvPr/>
        </p:nvSpPr>
        <p:spPr bwMode="auto">
          <a:xfrm>
            <a:off x="5549239" y="1513564"/>
            <a:ext cx="5388391" cy="434765"/>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r>
              <a:rPr lang="en-US" altLang="zh-CN" sz="2400" b="1" cap="small" dirty="0">
                <a:solidFill>
                  <a:srgbClr val="21537D"/>
                </a:solidFill>
                <a:latin typeface="微软雅黑" panose="020B0503020204020204" charset="-122"/>
                <a:ea typeface="微软雅黑" panose="020B0503020204020204" charset="-122"/>
              </a:rPr>
              <a:t>30</a:t>
            </a:r>
            <a:r>
              <a:rPr lang="en-US" sz="2400" b="1" cap="small" dirty="0">
                <a:solidFill>
                  <a:srgbClr val="21537D"/>
                </a:solidFill>
                <a:latin typeface="微软雅黑" panose="020B0503020204020204" charset="-122"/>
                <a:ea typeface="微软雅黑" panose="020B0503020204020204" charset="-122"/>
              </a:rPr>
              <a:t>.1</a:t>
            </a:r>
            <a:r>
              <a:rPr lang="zh-CN" altLang="en-US" sz="2400" b="1" cap="small" dirty="0">
                <a:solidFill>
                  <a:srgbClr val="21537D"/>
                </a:solidFill>
                <a:latin typeface="微软雅黑" panose="020B0503020204020204" charset="-122"/>
                <a:ea typeface="微软雅黑" panose="020B0503020204020204" charset="-122"/>
              </a:rPr>
              <a:t>线程的概念</a:t>
            </a:r>
          </a:p>
        </p:txBody>
      </p:sp>
      <p:sp>
        <p:nvSpPr>
          <p:cNvPr id="46" name="Copyright Notice"/>
          <p:cNvSpPr/>
          <p:nvPr/>
        </p:nvSpPr>
        <p:spPr bwMode="auto">
          <a:xfrm>
            <a:off x="5567534" y="2209550"/>
            <a:ext cx="5283288" cy="434765"/>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none" lIns="72000" tIns="32400" rIns="72000" bIns="32400">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r>
              <a:rPr lang="en-US" altLang="zh-CN" sz="2400" b="1" cap="small" dirty="0">
                <a:solidFill>
                  <a:srgbClr val="21537D"/>
                </a:solidFill>
                <a:latin typeface="微软雅黑" panose="020B0503020204020204" charset="-122"/>
                <a:ea typeface="微软雅黑" panose="020B0503020204020204" charset="-122"/>
              </a:rPr>
              <a:t>30.2 Runnable</a:t>
            </a:r>
            <a:r>
              <a:rPr lang="zh-CN" altLang="en-US" sz="2400" b="1" cap="small" dirty="0">
                <a:solidFill>
                  <a:srgbClr val="21537D"/>
                </a:solidFill>
                <a:latin typeface="微软雅黑" panose="020B0503020204020204" charset="-122"/>
                <a:ea typeface="微软雅黑" panose="020B0503020204020204" charset="-122"/>
              </a:rPr>
              <a:t>接口和线程类</a:t>
            </a:r>
            <a:r>
              <a:rPr lang="en-US" altLang="zh-CN" sz="2400" b="1" cap="small" dirty="0">
                <a:solidFill>
                  <a:srgbClr val="21537D"/>
                </a:solidFill>
                <a:latin typeface="微软雅黑" panose="020B0503020204020204" charset="-122"/>
                <a:ea typeface="微软雅黑" panose="020B0503020204020204" charset="-122"/>
              </a:rPr>
              <a:t>Thread</a:t>
            </a:r>
            <a:endParaRPr lang="zh-CN" altLang="en-US" sz="2400" b="1" cap="small" dirty="0">
              <a:solidFill>
                <a:srgbClr val="21537D"/>
              </a:solidFill>
              <a:latin typeface="微软雅黑" panose="020B0503020204020204" charset="-122"/>
              <a:ea typeface="微软雅黑" panose="020B0503020204020204" charset="-122"/>
            </a:endParaRPr>
          </a:p>
        </p:txBody>
      </p:sp>
      <p:sp>
        <p:nvSpPr>
          <p:cNvPr id="51" name="Copyright Notice"/>
          <p:cNvSpPr/>
          <p:nvPr/>
        </p:nvSpPr>
        <p:spPr bwMode="auto">
          <a:xfrm>
            <a:off x="5593045" y="2948356"/>
            <a:ext cx="5599958" cy="434765"/>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r>
              <a:rPr lang="en-US" altLang="zh-CN" sz="2400" b="1" cap="small" dirty="0">
                <a:solidFill>
                  <a:srgbClr val="21537D"/>
                </a:solidFill>
                <a:latin typeface="微软雅黑" panose="020B0503020204020204" charset="-122"/>
                <a:ea typeface="微软雅黑" panose="020B0503020204020204" charset="-122"/>
              </a:rPr>
              <a:t>30.3</a:t>
            </a:r>
            <a:r>
              <a:rPr lang="zh-CN" altLang="en-US" sz="2400" b="1" cap="small" dirty="0">
                <a:solidFill>
                  <a:srgbClr val="21537D"/>
                </a:solidFill>
                <a:latin typeface="微软雅黑" panose="020B0503020204020204" charset="-122"/>
                <a:ea typeface="微软雅黑" panose="020B0503020204020204" charset="-122"/>
              </a:rPr>
              <a:t>线程池</a:t>
            </a:r>
          </a:p>
        </p:txBody>
      </p:sp>
      <p:sp>
        <p:nvSpPr>
          <p:cNvPr id="3" name="文本框 2"/>
          <p:cNvSpPr txBox="1"/>
          <p:nvPr/>
        </p:nvSpPr>
        <p:spPr>
          <a:xfrm>
            <a:off x="365760" y="154305"/>
            <a:ext cx="9279402" cy="706755"/>
          </a:xfrm>
          <a:prstGeom prst="rect">
            <a:avLst/>
          </a:prstGeom>
          <a:noFill/>
        </p:spPr>
        <p:txBody>
          <a:bodyPr wrap="square" rtlCol="0" anchor="t">
            <a:spAutoFit/>
          </a:bodyPr>
          <a:lstStyle/>
          <a:p>
            <a:r>
              <a:rPr lang="zh-CN" altLang="zh-CN" sz="4000" dirty="0">
                <a:solidFill>
                  <a:schemeClr val="bg1"/>
                </a:solidFill>
                <a:latin typeface="微软雅黑" panose="020B0503020204020204" charset="-122"/>
                <a:ea typeface="微软雅黑" panose="020B0503020204020204" charset="-122"/>
                <a:sym typeface="+mn-ea"/>
              </a:rPr>
              <a:t>第</a:t>
            </a:r>
            <a:r>
              <a:rPr lang="en-US" altLang="zh-CN" sz="4000" dirty="0">
                <a:solidFill>
                  <a:schemeClr val="bg1"/>
                </a:solidFill>
                <a:latin typeface="微软雅黑" panose="020B0503020204020204" charset="-122"/>
                <a:ea typeface="微软雅黑" panose="020B0503020204020204" charset="-122"/>
                <a:sym typeface="+mn-ea"/>
              </a:rPr>
              <a:t>30</a:t>
            </a:r>
            <a:r>
              <a:rPr lang="zh-CN" altLang="en-US" sz="4000" dirty="0">
                <a:solidFill>
                  <a:schemeClr val="bg1"/>
                </a:solidFill>
                <a:latin typeface="微软雅黑" panose="020B0503020204020204" charset="-122"/>
                <a:ea typeface="微软雅黑" panose="020B0503020204020204" charset="-122"/>
                <a:sym typeface="+mn-ea"/>
              </a:rPr>
              <a:t>章 多线程和并行程序设计</a:t>
            </a:r>
          </a:p>
        </p:txBody>
      </p:sp>
      <p:grpSp>
        <p:nvGrpSpPr>
          <p:cNvPr id="12" name="组合 10"/>
          <p:cNvGrpSpPr/>
          <p:nvPr/>
        </p:nvGrpSpPr>
        <p:grpSpPr bwMode="auto">
          <a:xfrm>
            <a:off x="4525645" y="2118745"/>
            <a:ext cx="729615" cy="652145"/>
            <a:chOff x="1469675" y="2728606"/>
            <a:chExt cx="2187070" cy="2162788"/>
          </a:xfrm>
        </p:grpSpPr>
        <p:grpSp>
          <p:nvGrpSpPr>
            <p:cNvPr id="13" name="组合 4"/>
            <p:cNvGrpSpPr/>
            <p:nvPr/>
          </p:nvGrpSpPr>
          <p:grpSpPr bwMode="auto">
            <a:xfrm flipH="1">
              <a:off x="1469675" y="2728606"/>
              <a:ext cx="2187070" cy="1081394"/>
              <a:chOff x="4956670" y="4443106"/>
              <a:chExt cx="4884016" cy="2414894"/>
            </a:xfrm>
          </p:grpSpPr>
          <p:sp>
            <p:nvSpPr>
              <p:cNvPr id="14" name="等腰三角形 13"/>
              <p:cNvSpPr/>
              <p:nvPr/>
            </p:nvSpPr>
            <p:spPr>
              <a:xfrm>
                <a:off x="4956670" y="4443106"/>
                <a:ext cx="4884016" cy="2414894"/>
              </a:xfrm>
              <a:prstGeom prst="triangle">
                <a:avLst/>
              </a:prstGeom>
              <a:solidFill>
                <a:srgbClr val="4D86B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solidFill>
                    <a:srgbClr val="FFFFFF"/>
                  </a:solidFill>
                </a:endParaRPr>
              </a:p>
            </p:txBody>
          </p:sp>
          <p:sp>
            <p:nvSpPr>
              <p:cNvPr id="15" name="任意多边形 14"/>
              <p:cNvSpPr/>
              <p:nvPr/>
            </p:nvSpPr>
            <p:spPr>
              <a:xfrm>
                <a:off x="4956670" y="4443106"/>
                <a:ext cx="2437476" cy="2414894"/>
              </a:xfrm>
              <a:custGeom>
                <a:avLst/>
                <a:gdLst>
                  <a:gd name="connsiteX0" fmla="*/ 2442008 w 2442008"/>
                  <a:gd name="connsiteY0" fmla="*/ 0 h 2414894"/>
                  <a:gd name="connsiteX1" fmla="*/ 2415869 w 2442008"/>
                  <a:gd name="connsiteY1" fmla="*/ 2414894 h 2414894"/>
                  <a:gd name="connsiteX2" fmla="*/ 0 w 2442008"/>
                  <a:gd name="connsiteY2" fmla="*/ 2414894 h 2414894"/>
                </a:gdLst>
                <a:ahLst/>
                <a:cxnLst>
                  <a:cxn ang="0">
                    <a:pos x="connsiteX0" y="connsiteY0"/>
                  </a:cxn>
                  <a:cxn ang="0">
                    <a:pos x="connsiteX1" y="connsiteY1"/>
                  </a:cxn>
                  <a:cxn ang="0">
                    <a:pos x="connsiteX2" y="connsiteY2"/>
                  </a:cxn>
                </a:cxnLst>
                <a:rect l="l" t="t" r="r" b="b"/>
                <a:pathLst>
                  <a:path w="2442008" h="2414894">
                    <a:moveTo>
                      <a:pt x="2442008" y="0"/>
                    </a:moveTo>
                    <a:lnTo>
                      <a:pt x="2415869" y="2414894"/>
                    </a:lnTo>
                    <a:lnTo>
                      <a:pt x="0" y="2414894"/>
                    </a:lnTo>
                    <a:close/>
                  </a:path>
                </a:pathLst>
              </a:custGeom>
              <a:solidFill>
                <a:srgbClr val="113A5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solidFill>
                    <a:srgbClr val="FFFFFF"/>
                  </a:solidFill>
                </a:endParaRPr>
              </a:p>
            </p:txBody>
          </p:sp>
        </p:grpSp>
        <p:grpSp>
          <p:nvGrpSpPr>
            <p:cNvPr id="16" name="组合 7"/>
            <p:cNvGrpSpPr/>
            <p:nvPr/>
          </p:nvGrpSpPr>
          <p:grpSpPr bwMode="auto">
            <a:xfrm flipV="1">
              <a:off x="1469675" y="3810000"/>
              <a:ext cx="2187070" cy="1081394"/>
              <a:chOff x="4956670" y="4443106"/>
              <a:chExt cx="4884016" cy="2414894"/>
            </a:xfrm>
          </p:grpSpPr>
          <p:sp>
            <p:nvSpPr>
              <p:cNvPr id="17" name="等腰三角形 16"/>
              <p:cNvSpPr/>
              <p:nvPr/>
            </p:nvSpPr>
            <p:spPr>
              <a:xfrm>
                <a:off x="4956670" y="4443106"/>
                <a:ext cx="4884016" cy="2414894"/>
              </a:xfrm>
              <a:prstGeom prst="triangle">
                <a:avLst/>
              </a:prstGeom>
              <a:solidFill>
                <a:srgbClr val="4D86B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solidFill>
                    <a:srgbClr val="FFFFFF"/>
                  </a:solidFill>
                </a:endParaRPr>
              </a:p>
            </p:txBody>
          </p:sp>
          <p:sp>
            <p:nvSpPr>
              <p:cNvPr id="18" name="任意多边形 17"/>
              <p:cNvSpPr/>
              <p:nvPr/>
            </p:nvSpPr>
            <p:spPr>
              <a:xfrm>
                <a:off x="4956670" y="4443106"/>
                <a:ext cx="2446540" cy="2414894"/>
              </a:xfrm>
              <a:custGeom>
                <a:avLst/>
                <a:gdLst>
                  <a:gd name="connsiteX0" fmla="*/ 2442008 w 2442008"/>
                  <a:gd name="connsiteY0" fmla="*/ 0 h 2414894"/>
                  <a:gd name="connsiteX1" fmla="*/ 2415869 w 2442008"/>
                  <a:gd name="connsiteY1" fmla="*/ 2414894 h 2414894"/>
                  <a:gd name="connsiteX2" fmla="*/ 0 w 2442008"/>
                  <a:gd name="connsiteY2" fmla="*/ 2414894 h 2414894"/>
                </a:gdLst>
                <a:ahLst/>
                <a:cxnLst>
                  <a:cxn ang="0">
                    <a:pos x="connsiteX0" y="connsiteY0"/>
                  </a:cxn>
                  <a:cxn ang="0">
                    <a:pos x="connsiteX1" y="connsiteY1"/>
                  </a:cxn>
                  <a:cxn ang="0">
                    <a:pos x="connsiteX2" y="connsiteY2"/>
                  </a:cxn>
                </a:cxnLst>
                <a:rect l="l" t="t" r="r" b="b"/>
                <a:pathLst>
                  <a:path w="2442008" h="2414894">
                    <a:moveTo>
                      <a:pt x="2442008" y="0"/>
                    </a:moveTo>
                    <a:lnTo>
                      <a:pt x="2415869" y="2414894"/>
                    </a:lnTo>
                    <a:lnTo>
                      <a:pt x="0" y="2414894"/>
                    </a:lnTo>
                    <a:close/>
                  </a:path>
                </a:pathLst>
              </a:custGeom>
              <a:solidFill>
                <a:srgbClr val="113A5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solidFill>
                    <a:srgbClr val="FFFFFF"/>
                  </a:solidFill>
                </a:endParaRPr>
              </a:p>
            </p:txBody>
          </p:sp>
        </p:grpSp>
      </p:grpSp>
      <p:grpSp>
        <p:nvGrpSpPr>
          <p:cNvPr id="52" name="组合 10"/>
          <p:cNvGrpSpPr/>
          <p:nvPr/>
        </p:nvGrpSpPr>
        <p:grpSpPr bwMode="auto">
          <a:xfrm>
            <a:off x="4530725" y="2796007"/>
            <a:ext cx="729615" cy="652145"/>
            <a:chOff x="1469675" y="2728606"/>
            <a:chExt cx="2187070" cy="2162788"/>
          </a:xfrm>
        </p:grpSpPr>
        <p:grpSp>
          <p:nvGrpSpPr>
            <p:cNvPr id="53" name="组合 4"/>
            <p:cNvGrpSpPr/>
            <p:nvPr/>
          </p:nvGrpSpPr>
          <p:grpSpPr bwMode="auto">
            <a:xfrm flipH="1">
              <a:off x="1469675" y="2728606"/>
              <a:ext cx="2187070" cy="1081394"/>
              <a:chOff x="4956670" y="4443106"/>
              <a:chExt cx="4884016" cy="2414894"/>
            </a:xfrm>
          </p:grpSpPr>
          <p:sp>
            <p:nvSpPr>
              <p:cNvPr id="54" name="等腰三角形 53"/>
              <p:cNvSpPr/>
              <p:nvPr/>
            </p:nvSpPr>
            <p:spPr>
              <a:xfrm>
                <a:off x="4956670" y="4443106"/>
                <a:ext cx="4884016" cy="2414894"/>
              </a:xfrm>
              <a:prstGeom prst="triangle">
                <a:avLst/>
              </a:prstGeom>
              <a:solidFill>
                <a:srgbClr val="4D86B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solidFill>
                    <a:srgbClr val="FFFFFF"/>
                  </a:solidFill>
                </a:endParaRPr>
              </a:p>
            </p:txBody>
          </p:sp>
          <p:sp>
            <p:nvSpPr>
              <p:cNvPr id="55" name="任意多边形 54"/>
              <p:cNvSpPr/>
              <p:nvPr/>
            </p:nvSpPr>
            <p:spPr>
              <a:xfrm>
                <a:off x="4956670" y="4443106"/>
                <a:ext cx="2437476" cy="2414894"/>
              </a:xfrm>
              <a:custGeom>
                <a:avLst/>
                <a:gdLst>
                  <a:gd name="connsiteX0" fmla="*/ 2442008 w 2442008"/>
                  <a:gd name="connsiteY0" fmla="*/ 0 h 2414894"/>
                  <a:gd name="connsiteX1" fmla="*/ 2415869 w 2442008"/>
                  <a:gd name="connsiteY1" fmla="*/ 2414894 h 2414894"/>
                  <a:gd name="connsiteX2" fmla="*/ 0 w 2442008"/>
                  <a:gd name="connsiteY2" fmla="*/ 2414894 h 2414894"/>
                </a:gdLst>
                <a:ahLst/>
                <a:cxnLst>
                  <a:cxn ang="0">
                    <a:pos x="connsiteX0" y="connsiteY0"/>
                  </a:cxn>
                  <a:cxn ang="0">
                    <a:pos x="connsiteX1" y="connsiteY1"/>
                  </a:cxn>
                  <a:cxn ang="0">
                    <a:pos x="connsiteX2" y="connsiteY2"/>
                  </a:cxn>
                </a:cxnLst>
                <a:rect l="l" t="t" r="r" b="b"/>
                <a:pathLst>
                  <a:path w="2442008" h="2414894">
                    <a:moveTo>
                      <a:pt x="2442008" y="0"/>
                    </a:moveTo>
                    <a:lnTo>
                      <a:pt x="2415869" y="2414894"/>
                    </a:lnTo>
                    <a:lnTo>
                      <a:pt x="0" y="2414894"/>
                    </a:lnTo>
                    <a:close/>
                  </a:path>
                </a:pathLst>
              </a:custGeom>
              <a:solidFill>
                <a:srgbClr val="113A5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solidFill>
                    <a:srgbClr val="FFFFFF"/>
                  </a:solidFill>
                </a:endParaRPr>
              </a:p>
            </p:txBody>
          </p:sp>
        </p:grpSp>
        <p:grpSp>
          <p:nvGrpSpPr>
            <p:cNvPr id="56" name="组合 7"/>
            <p:cNvGrpSpPr/>
            <p:nvPr/>
          </p:nvGrpSpPr>
          <p:grpSpPr bwMode="auto">
            <a:xfrm flipV="1">
              <a:off x="1469675" y="3810000"/>
              <a:ext cx="2187070" cy="1081394"/>
              <a:chOff x="4956670" y="4443106"/>
              <a:chExt cx="4884016" cy="2414894"/>
            </a:xfrm>
          </p:grpSpPr>
          <p:sp>
            <p:nvSpPr>
              <p:cNvPr id="57" name="等腰三角形 56"/>
              <p:cNvSpPr/>
              <p:nvPr/>
            </p:nvSpPr>
            <p:spPr>
              <a:xfrm>
                <a:off x="4956670" y="4443106"/>
                <a:ext cx="4884016" cy="2414894"/>
              </a:xfrm>
              <a:prstGeom prst="triangle">
                <a:avLst/>
              </a:prstGeom>
              <a:solidFill>
                <a:srgbClr val="4D86B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solidFill>
                    <a:srgbClr val="FFFFFF"/>
                  </a:solidFill>
                </a:endParaRPr>
              </a:p>
            </p:txBody>
          </p:sp>
          <p:sp>
            <p:nvSpPr>
              <p:cNvPr id="58" name="任意多边形 57"/>
              <p:cNvSpPr/>
              <p:nvPr/>
            </p:nvSpPr>
            <p:spPr>
              <a:xfrm>
                <a:off x="4956670" y="4443106"/>
                <a:ext cx="2446540" cy="2414894"/>
              </a:xfrm>
              <a:custGeom>
                <a:avLst/>
                <a:gdLst>
                  <a:gd name="connsiteX0" fmla="*/ 2442008 w 2442008"/>
                  <a:gd name="connsiteY0" fmla="*/ 0 h 2414894"/>
                  <a:gd name="connsiteX1" fmla="*/ 2415869 w 2442008"/>
                  <a:gd name="connsiteY1" fmla="*/ 2414894 h 2414894"/>
                  <a:gd name="connsiteX2" fmla="*/ 0 w 2442008"/>
                  <a:gd name="connsiteY2" fmla="*/ 2414894 h 2414894"/>
                </a:gdLst>
                <a:ahLst/>
                <a:cxnLst>
                  <a:cxn ang="0">
                    <a:pos x="connsiteX0" y="connsiteY0"/>
                  </a:cxn>
                  <a:cxn ang="0">
                    <a:pos x="connsiteX1" y="connsiteY1"/>
                  </a:cxn>
                  <a:cxn ang="0">
                    <a:pos x="connsiteX2" y="connsiteY2"/>
                  </a:cxn>
                </a:cxnLst>
                <a:rect l="l" t="t" r="r" b="b"/>
                <a:pathLst>
                  <a:path w="2442008" h="2414894">
                    <a:moveTo>
                      <a:pt x="2442008" y="0"/>
                    </a:moveTo>
                    <a:lnTo>
                      <a:pt x="2415869" y="2414894"/>
                    </a:lnTo>
                    <a:lnTo>
                      <a:pt x="0" y="2414894"/>
                    </a:lnTo>
                    <a:close/>
                  </a:path>
                </a:pathLst>
              </a:custGeom>
              <a:solidFill>
                <a:srgbClr val="113A5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solidFill>
                    <a:srgbClr val="FFFFFF"/>
                  </a:solidFill>
                </a:endParaRPr>
              </a:p>
            </p:txBody>
          </p:sp>
        </p:grpSp>
      </p:grpSp>
      <p:sp>
        <p:nvSpPr>
          <p:cNvPr id="38" name="Copyright Notice"/>
          <p:cNvSpPr/>
          <p:nvPr/>
        </p:nvSpPr>
        <p:spPr bwMode="auto">
          <a:xfrm>
            <a:off x="5601616" y="3635612"/>
            <a:ext cx="5599958" cy="434765"/>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r>
              <a:rPr lang="en-US" altLang="zh-CN" sz="2400" b="1" cap="small" dirty="0">
                <a:solidFill>
                  <a:srgbClr val="21537D"/>
                </a:solidFill>
                <a:latin typeface="微软雅黑" panose="020B0503020204020204" charset="-122"/>
                <a:ea typeface="微软雅黑" panose="020B0503020204020204" charset="-122"/>
              </a:rPr>
              <a:t>30.4</a:t>
            </a:r>
            <a:r>
              <a:rPr lang="zh-CN" altLang="en-US" sz="2400" b="1" cap="small" dirty="0">
                <a:solidFill>
                  <a:srgbClr val="21537D"/>
                </a:solidFill>
                <a:latin typeface="微软雅黑" panose="020B0503020204020204" charset="-122"/>
                <a:ea typeface="微软雅黑" panose="020B0503020204020204" charset="-122"/>
              </a:rPr>
              <a:t>线程同步</a:t>
            </a:r>
          </a:p>
        </p:txBody>
      </p:sp>
      <p:grpSp>
        <p:nvGrpSpPr>
          <p:cNvPr id="39" name="组合 10"/>
          <p:cNvGrpSpPr/>
          <p:nvPr/>
        </p:nvGrpSpPr>
        <p:grpSpPr bwMode="auto">
          <a:xfrm>
            <a:off x="4528145" y="3483263"/>
            <a:ext cx="729615" cy="652145"/>
            <a:chOff x="1469675" y="2728606"/>
            <a:chExt cx="2187070" cy="2162788"/>
          </a:xfrm>
        </p:grpSpPr>
        <p:grpSp>
          <p:nvGrpSpPr>
            <p:cNvPr id="40" name="组合 4"/>
            <p:cNvGrpSpPr/>
            <p:nvPr/>
          </p:nvGrpSpPr>
          <p:grpSpPr bwMode="auto">
            <a:xfrm flipH="1">
              <a:off x="1469675" y="2728606"/>
              <a:ext cx="2187070" cy="1081394"/>
              <a:chOff x="4956670" y="4443106"/>
              <a:chExt cx="4884016" cy="2414894"/>
            </a:xfrm>
          </p:grpSpPr>
          <p:sp>
            <p:nvSpPr>
              <p:cNvPr id="44" name="等腰三角形 43"/>
              <p:cNvSpPr/>
              <p:nvPr/>
            </p:nvSpPr>
            <p:spPr>
              <a:xfrm>
                <a:off x="4956670" y="4443106"/>
                <a:ext cx="4884016" cy="2414894"/>
              </a:xfrm>
              <a:prstGeom prst="triangle">
                <a:avLst/>
              </a:prstGeom>
              <a:solidFill>
                <a:srgbClr val="4D86B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solidFill>
                    <a:srgbClr val="FFFFFF"/>
                  </a:solidFill>
                </a:endParaRPr>
              </a:p>
            </p:txBody>
          </p:sp>
          <p:sp>
            <p:nvSpPr>
              <p:cNvPr id="47" name="任意多边形 46"/>
              <p:cNvSpPr/>
              <p:nvPr/>
            </p:nvSpPr>
            <p:spPr>
              <a:xfrm>
                <a:off x="4956670" y="4443106"/>
                <a:ext cx="2437476" cy="2414894"/>
              </a:xfrm>
              <a:custGeom>
                <a:avLst/>
                <a:gdLst>
                  <a:gd name="connsiteX0" fmla="*/ 2442008 w 2442008"/>
                  <a:gd name="connsiteY0" fmla="*/ 0 h 2414894"/>
                  <a:gd name="connsiteX1" fmla="*/ 2415869 w 2442008"/>
                  <a:gd name="connsiteY1" fmla="*/ 2414894 h 2414894"/>
                  <a:gd name="connsiteX2" fmla="*/ 0 w 2442008"/>
                  <a:gd name="connsiteY2" fmla="*/ 2414894 h 2414894"/>
                </a:gdLst>
                <a:ahLst/>
                <a:cxnLst>
                  <a:cxn ang="0">
                    <a:pos x="connsiteX0" y="connsiteY0"/>
                  </a:cxn>
                  <a:cxn ang="0">
                    <a:pos x="connsiteX1" y="connsiteY1"/>
                  </a:cxn>
                  <a:cxn ang="0">
                    <a:pos x="connsiteX2" y="connsiteY2"/>
                  </a:cxn>
                </a:cxnLst>
                <a:rect l="l" t="t" r="r" b="b"/>
                <a:pathLst>
                  <a:path w="2442008" h="2414894">
                    <a:moveTo>
                      <a:pt x="2442008" y="0"/>
                    </a:moveTo>
                    <a:lnTo>
                      <a:pt x="2415869" y="2414894"/>
                    </a:lnTo>
                    <a:lnTo>
                      <a:pt x="0" y="2414894"/>
                    </a:lnTo>
                    <a:close/>
                  </a:path>
                </a:pathLst>
              </a:custGeom>
              <a:solidFill>
                <a:srgbClr val="113A5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solidFill>
                    <a:srgbClr val="FFFFFF"/>
                  </a:solidFill>
                </a:endParaRPr>
              </a:p>
            </p:txBody>
          </p:sp>
        </p:grpSp>
        <p:grpSp>
          <p:nvGrpSpPr>
            <p:cNvPr id="41" name="组合 7"/>
            <p:cNvGrpSpPr/>
            <p:nvPr/>
          </p:nvGrpSpPr>
          <p:grpSpPr bwMode="auto">
            <a:xfrm flipV="1">
              <a:off x="1469675" y="3810000"/>
              <a:ext cx="2187070" cy="1081394"/>
              <a:chOff x="4956670" y="4443106"/>
              <a:chExt cx="4884016" cy="2414894"/>
            </a:xfrm>
          </p:grpSpPr>
          <p:sp>
            <p:nvSpPr>
              <p:cNvPr id="42" name="等腰三角形 41"/>
              <p:cNvSpPr/>
              <p:nvPr/>
            </p:nvSpPr>
            <p:spPr>
              <a:xfrm>
                <a:off x="4956670" y="4443106"/>
                <a:ext cx="4884016" cy="2414894"/>
              </a:xfrm>
              <a:prstGeom prst="triangle">
                <a:avLst/>
              </a:prstGeom>
              <a:solidFill>
                <a:srgbClr val="4D86B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solidFill>
                    <a:srgbClr val="FFFFFF"/>
                  </a:solidFill>
                </a:endParaRPr>
              </a:p>
            </p:txBody>
          </p:sp>
          <p:sp>
            <p:nvSpPr>
              <p:cNvPr id="43" name="任意多边形 42"/>
              <p:cNvSpPr/>
              <p:nvPr/>
            </p:nvSpPr>
            <p:spPr>
              <a:xfrm>
                <a:off x="4956670" y="4443106"/>
                <a:ext cx="2446540" cy="2414894"/>
              </a:xfrm>
              <a:custGeom>
                <a:avLst/>
                <a:gdLst>
                  <a:gd name="connsiteX0" fmla="*/ 2442008 w 2442008"/>
                  <a:gd name="connsiteY0" fmla="*/ 0 h 2414894"/>
                  <a:gd name="connsiteX1" fmla="*/ 2415869 w 2442008"/>
                  <a:gd name="connsiteY1" fmla="*/ 2414894 h 2414894"/>
                  <a:gd name="connsiteX2" fmla="*/ 0 w 2442008"/>
                  <a:gd name="connsiteY2" fmla="*/ 2414894 h 2414894"/>
                </a:gdLst>
                <a:ahLst/>
                <a:cxnLst>
                  <a:cxn ang="0">
                    <a:pos x="connsiteX0" y="connsiteY0"/>
                  </a:cxn>
                  <a:cxn ang="0">
                    <a:pos x="connsiteX1" y="connsiteY1"/>
                  </a:cxn>
                  <a:cxn ang="0">
                    <a:pos x="connsiteX2" y="connsiteY2"/>
                  </a:cxn>
                </a:cxnLst>
                <a:rect l="l" t="t" r="r" b="b"/>
                <a:pathLst>
                  <a:path w="2442008" h="2414894">
                    <a:moveTo>
                      <a:pt x="2442008" y="0"/>
                    </a:moveTo>
                    <a:lnTo>
                      <a:pt x="2415869" y="2414894"/>
                    </a:lnTo>
                    <a:lnTo>
                      <a:pt x="0" y="2414894"/>
                    </a:lnTo>
                    <a:close/>
                  </a:path>
                </a:pathLst>
              </a:custGeom>
              <a:solidFill>
                <a:srgbClr val="113A5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solidFill>
                    <a:srgbClr val="FFFFFF"/>
                  </a:solidFill>
                </a:endParaRPr>
              </a:p>
            </p:txBody>
          </p:sp>
        </p:grpSp>
      </p:grpSp>
      <p:sp>
        <p:nvSpPr>
          <p:cNvPr id="48" name="Copyright Notice"/>
          <p:cNvSpPr/>
          <p:nvPr/>
        </p:nvSpPr>
        <p:spPr bwMode="auto">
          <a:xfrm>
            <a:off x="5599036" y="4323771"/>
            <a:ext cx="5599958" cy="434765"/>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r>
              <a:rPr lang="en-US" altLang="zh-CN" sz="2400" b="1" cap="small" dirty="0">
                <a:solidFill>
                  <a:srgbClr val="21537D"/>
                </a:solidFill>
                <a:latin typeface="微软雅黑" panose="020B0503020204020204" charset="-122"/>
                <a:ea typeface="微软雅黑" panose="020B0503020204020204" charset="-122"/>
              </a:rPr>
              <a:t>30.5</a:t>
            </a:r>
            <a:r>
              <a:rPr lang="zh-CN" altLang="en-US" sz="2400" b="1" cap="small" dirty="0">
                <a:solidFill>
                  <a:srgbClr val="21537D"/>
                </a:solidFill>
                <a:latin typeface="微软雅黑" panose="020B0503020204020204" charset="-122"/>
                <a:ea typeface="微软雅黑" panose="020B0503020204020204" charset="-122"/>
              </a:rPr>
              <a:t>信号量</a:t>
            </a:r>
            <a:endParaRPr lang="en-US" altLang="zh-CN" sz="2400" b="1" cap="small" dirty="0">
              <a:solidFill>
                <a:srgbClr val="21537D"/>
              </a:solidFill>
              <a:latin typeface="微软雅黑" panose="020B0503020204020204" charset="-122"/>
              <a:ea typeface="微软雅黑" panose="020B0503020204020204" charset="-122"/>
            </a:endParaRPr>
          </a:p>
        </p:txBody>
      </p:sp>
      <p:grpSp>
        <p:nvGrpSpPr>
          <p:cNvPr id="49" name="组合 10"/>
          <p:cNvGrpSpPr/>
          <p:nvPr/>
        </p:nvGrpSpPr>
        <p:grpSpPr bwMode="auto">
          <a:xfrm>
            <a:off x="4525565" y="4171422"/>
            <a:ext cx="729615" cy="652145"/>
            <a:chOff x="1469675" y="2728606"/>
            <a:chExt cx="2187070" cy="2162788"/>
          </a:xfrm>
        </p:grpSpPr>
        <p:grpSp>
          <p:nvGrpSpPr>
            <p:cNvPr id="50" name="组合 4"/>
            <p:cNvGrpSpPr/>
            <p:nvPr/>
          </p:nvGrpSpPr>
          <p:grpSpPr bwMode="auto">
            <a:xfrm flipH="1">
              <a:off x="1469675" y="2728606"/>
              <a:ext cx="2187070" cy="1081394"/>
              <a:chOff x="4956670" y="4443106"/>
              <a:chExt cx="4884016" cy="2414894"/>
            </a:xfrm>
          </p:grpSpPr>
          <p:sp>
            <p:nvSpPr>
              <p:cNvPr id="62" name="等腰三角形 61"/>
              <p:cNvSpPr/>
              <p:nvPr/>
            </p:nvSpPr>
            <p:spPr>
              <a:xfrm>
                <a:off x="4956670" y="4443106"/>
                <a:ext cx="4884016" cy="2414894"/>
              </a:xfrm>
              <a:prstGeom prst="triangle">
                <a:avLst/>
              </a:prstGeom>
              <a:solidFill>
                <a:srgbClr val="4D86B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solidFill>
                    <a:srgbClr val="FFFFFF"/>
                  </a:solidFill>
                </a:endParaRPr>
              </a:p>
            </p:txBody>
          </p:sp>
          <p:sp>
            <p:nvSpPr>
              <p:cNvPr id="63" name="任意多边形 62"/>
              <p:cNvSpPr/>
              <p:nvPr/>
            </p:nvSpPr>
            <p:spPr>
              <a:xfrm>
                <a:off x="4956670" y="4443106"/>
                <a:ext cx="2437476" cy="2414894"/>
              </a:xfrm>
              <a:custGeom>
                <a:avLst/>
                <a:gdLst>
                  <a:gd name="connsiteX0" fmla="*/ 2442008 w 2442008"/>
                  <a:gd name="connsiteY0" fmla="*/ 0 h 2414894"/>
                  <a:gd name="connsiteX1" fmla="*/ 2415869 w 2442008"/>
                  <a:gd name="connsiteY1" fmla="*/ 2414894 h 2414894"/>
                  <a:gd name="connsiteX2" fmla="*/ 0 w 2442008"/>
                  <a:gd name="connsiteY2" fmla="*/ 2414894 h 2414894"/>
                </a:gdLst>
                <a:ahLst/>
                <a:cxnLst>
                  <a:cxn ang="0">
                    <a:pos x="connsiteX0" y="connsiteY0"/>
                  </a:cxn>
                  <a:cxn ang="0">
                    <a:pos x="connsiteX1" y="connsiteY1"/>
                  </a:cxn>
                  <a:cxn ang="0">
                    <a:pos x="connsiteX2" y="connsiteY2"/>
                  </a:cxn>
                </a:cxnLst>
                <a:rect l="l" t="t" r="r" b="b"/>
                <a:pathLst>
                  <a:path w="2442008" h="2414894">
                    <a:moveTo>
                      <a:pt x="2442008" y="0"/>
                    </a:moveTo>
                    <a:lnTo>
                      <a:pt x="2415869" y="2414894"/>
                    </a:lnTo>
                    <a:lnTo>
                      <a:pt x="0" y="2414894"/>
                    </a:lnTo>
                    <a:close/>
                  </a:path>
                </a:pathLst>
              </a:custGeom>
              <a:solidFill>
                <a:srgbClr val="113A5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solidFill>
                    <a:srgbClr val="FFFFFF"/>
                  </a:solidFill>
                </a:endParaRPr>
              </a:p>
            </p:txBody>
          </p:sp>
        </p:grpSp>
        <p:grpSp>
          <p:nvGrpSpPr>
            <p:cNvPr id="59" name="组合 7"/>
            <p:cNvGrpSpPr/>
            <p:nvPr/>
          </p:nvGrpSpPr>
          <p:grpSpPr bwMode="auto">
            <a:xfrm flipV="1">
              <a:off x="1469675" y="3810000"/>
              <a:ext cx="2187070" cy="1081394"/>
              <a:chOff x="4956670" y="4443106"/>
              <a:chExt cx="4884016" cy="2414894"/>
            </a:xfrm>
          </p:grpSpPr>
          <p:sp>
            <p:nvSpPr>
              <p:cNvPr id="60" name="等腰三角形 59"/>
              <p:cNvSpPr/>
              <p:nvPr/>
            </p:nvSpPr>
            <p:spPr>
              <a:xfrm>
                <a:off x="4956670" y="4443106"/>
                <a:ext cx="4884016" cy="2414894"/>
              </a:xfrm>
              <a:prstGeom prst="triangle">
                <a:avLst/>
              </a:prstGeom>
              <a:solidFill>
                <a:srgbClr val="4D86B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solidFill>
                    <a:srgbClr val="FFFFFF"/>
                  </a:solidFill>
                </a:endParaRPr>
              </a:p>
            </p:txBody>
          </p:sp>
          <p:sp>
            <p:nvSpPr>
              <p:cNvPr id="61" name="任意多边形 60"/>
              <p:cNvSpPr/>
              <p:nvPr/>
            </p:nvSpPr>
            <p:spPr>
              <a:xfrm>
                <a:off x="4956670" y="4443106"/>
                <a:ext cx="2446540" cy="2414894"/>
              </a:xfrm>
              <a:custGeom>
                <a:avLst/>
                <a:gdLst>
                  <a:gd name="connsiteX0" fmla="*/ 2442008 w 2442008"/>
                  <a:gd name="connsiteY0" fmla="*/ 0 h 2414894"/>
                  <a:gd name="connsiteX1" fmla="*/ 2415869 w 2442008"/>
                  <a:gd name="connsiteY1" fmla="*/ 2414894 h 2414894"/>
                  <a:gd name="connsiteX2" fmla="*/ 0 w 2442008"/>
                  <a:gd name="connsiteY2" fmla="*/ 2414894 h 2414894"/>
                </a:gdLst>
                <a:ahLst/>
                <a:cxnLst>
                  <a:cxn ang="0">
                    <a:pos x="connsiteX0" y="connsiteY0"/>
                  </a:cxn>
                  <a:cxn ang="0">
                    <a:pos x="connsiteX1" y="connsiteY1"/>
                  </a:cxn>
                  <a:cxn ang="0">
                    <a:pos x="connsiteX2" y="connsiteY2"/>
                  </a:cxn>
                </a:cxnLst>
                <a:rect l="l" t="t" r="r" b="b"/>
                <a:pathLst>
                  <a:path w="2442008" h="2414894">
                    <a:moveTo>
                      <a:pt x="2442008" y="0"/>
                    </a:moveTo>
                    <a:lnTo>
                      <a:pt x="2415869" y="2414894"/>
                    </a:lnTo>
                    <a:lnTo>
                      <a:pt x="0" y="2414894"/>
                    </a:lnTo>
                    <a:close/>
                  </a:path>
                </a:pathLst>
              </a:custGeom>
              <a:solidFill>
                <a:srgbClr val="113A5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solidFill>
                    <a:srgbClr val="FFFFFF"/>
                  </a:solidFill>
                </a:endParaRPr>
              </a:p>
            </p:txBody>
          </p:sp>
        </p:grpSp>
      </p:grpSp>
      <p:sp>
        <p:nvSpPr>
          <p:cNvPr id="64" name="Copyright Notice"/>
          <p:cNvSpPr/>
          <p:nvPr/>
        </p:nvSpPr>
        <p:spPr bwMode="auto">
          <a:xfrm>
            <a:off x="5602574" y="4986555"/>
            <a:ext cx="5599958" cy="434765"/>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r>
              <a:rPr lang="en-US" altLang="zh-CN" sz="2400" b="1" cap="small" dirty="0">
                <a:solidFill>
                  <a:srgbClr val="21537D"/>
                </a:solidFill>
                <a:latin typeface="微软雅黑" panose="020B0503020204020204" charset="-122"/>
                <a:ea typeface="微软雅黑" panose="020B0503020204020204" charset="-122"/>
              </a:rPr>
              <a:t>30.6</a:t>
            </a:r>
            <a:r>
              <a:rPr lang="zh-CN" altLang="en-US" sz="2400" b="1" cap="small" dirty="0">
                <a:solidFill>
                  <a:srgbClr val="21537D"/>
                </a:solidFill>
                <a:latin typeface="微软雅黑" panose="020B0503020204020204" charset="-122"/>
                <a:ea typeface="微软雅黑" panose="020B0503020204020204" charset="-122"/>
              </a:rPr>
              <a:t>同步合集</a:t>
            </a:r>
          </a:p>
        </p:txBody>
      </p:sp>
      <p:grpSp>
        <p:nvGrpSpPr>
          <p:cNvPr id="65" name="组合 10"/>
          <p:cNvGrpSpPr/>
          <p:nvPr/>
        </p:nvGrpSpPr>
        <p:grpSpPr bwMode="auto">
          <a:xfrm>
            <a:off x="4529103" y="4834206"/>
            <a:ext cx="729615" cy="652145"/>
            <a:chOff x="1469675" y="2728606"/>
            <a:chExt cx="2187070" cy="2162788"/>
          </a:xfrm>
        </p:grpSpPr>
        <p:grpSp>
          <p:nvGrpSpPr>
            <p:cNvPr id="66" name="组合 4"/>
            <p:cNvGrpSpPr/>
            <p:nvPr/>
          </p:nvGrpSpPr>
          <p:grpSpPr bwMode="auto">
            <a:xfrm flipH="1">
              <a:off x="1469675" y="2728606"/>
              <a:ext cx="2187070" cy="1081394"/>
              <a:chOff x="4956670" y="4443106"/>
              <a:chExt cx="4884016" cy="2414894"/>
            </a:xfrm>
          </p:grpSpPr>
          <p:sp>
            <p:nvSpPr>
              <p:cNvPr id="70" name="等腰三角形 69"/>
              <p:cNvSpPr/>
              <p:nvPr/>
            </p:nvSpPr>
            <p:spPr>
              <a:xfrm>
                <a:off x="4956670" y="4443106"/>
                <a:ext cx="4884016" cy="2414894"/>
              </a:xfrm>
              <a:prstGeom prst="triangle">
                <a:avLst/>
              </a:prstGeom>
              <a:solidFill>
                <a:srgbClr val="4D86B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solidFill>
                    <a:srgbClr val="FFFFFF"/>
                  </a:solidFill>
                </a:endParaRPr>
              </a:p>
            </p:txBody>
          </p:sp>
          <p:sp>
            <p:nvSpPr>
              <p:cNvPr id="71" name="任意多边形 70"/>
              <p:cNvSpPr/>
              <p:nvPr/>
            </p:nvSpPr>
            <p:spPr>
              <a:xfrm>
                <a:off x="4956670" y="4443106"/>
                <a:ext cx="2437476" cy="2414894"/>
              </a:xfrm>
              <a:custGeom>
                <a:avLst/>
                <a:gdLst>
                  <a:gd name="connsiteX0" fmla="*/ 2442008 w 2442008"/>
                  <a:gd name="connsiteY0" fmla="*/ 0 h 2414894"/>
                  <a:gd name="connsiteX1" fmla="*/ 2415869 w 2442008"/>
                  <a:gd name="connsiteY1" fmla="*/ 2414894 h 2414894"/>
                  <a:gd name="connsiteX2" fmla="*/ 0 w 2442008"/>
                  <a:gd name="connsiteY2" fmla="*/ 2414894 h 2414894"/>
                </a:gdLst>
                <a:ahLst/>
                <a:cxnLst>
                  <a:cxn ang="0">
                    <a:pos x="connsiteX0" y="connsiteY0"/>
                  </a:cxn>
                  <a:cxn ang="0">
                    <a:pos x="connsiteX1" y="connsiteY1"/>
                  </a:cxn>
                  <a:cxn ang="0">
                    <a:pos x="connsiteX2" y="connsiteY2"/>
                  </a:cxn>
                </a:cxnLst>
                <a:rect l="l" t="t" r="r" b="b"/>
                <a:pathLst>
                  <a:path w="2442008" h="2414894">
                    <a:moveTo>
                      <a:pt x="2442008" y="0"/>
                    </a:moveTo>
                    <a:lnTo>
                      <a:pt x="2415869" y="2414894"/>
                    </a:lnTo>
                    <a:lnTo>
                      <a:pt x="0" y="2414894"/>
                    </a:lnTo>
                    <a:close/>
                  </a:path>
                </a:pathLst>
              </a:custGeom>
              <a:solidFill>
                <a:srgbClr val="113A5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solidFill>
                    <a:srgbClr val="FFFFFF"/>
                  </a:solidFill>
                </a:endParaRPr>
              </a:p>
            </p:txBody>
          </p:sp>
        </p:grpSp>
        <p:grpSp>
          <p:nvGrpSpPr>
            <p:cNvPr id="67" name="组合 7"/>
            <p:cNvGrpSpPr/>
            <p:nvPr/>
          </p:nvGrpSpPr>
          <p:grpSpPr bwMode="auto">
            <a:xfrm flipV="1">
              <a:off x="1469675" y="3810000"/>
              <a:ext cx="2187070" cy="1081394"/>
              <a:chOff x="4956670" y="4443106"/>
              <a:chExt cx="4884016" cy="2414894"/>
            </a:xfrm>
          </p:grpSpPr>
          <p:sp>
            <p:nvSpPr>
              <p:cNvPr id="68" name="等腰三角形 67"/>
              <p:cNvSpPr/>
              <p:nvPr/>
            </p:nvSpPr>
            <p:spPr>
              <a:xfrm>
                <a:off x="4956670" y="4443106"/>
                <a:ext cx="4884016" cy="2414894"/>
              </a:xfrm>
              <a:prstGeom prst="triangle">
                <a:avLst/>
              </a:prstGeom>
              <a:solidFill>
                <a:srgbClr val="4D86B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solidFill>
                    <a:srgbClr val="FFFFFF"/>
                  </a:solidFill>
                </a:endParaRPr>
              </a:p>
            </p:txBody>
          </p:sp>
          <p:sp>
            <p:nvSpPr>
              <p:cNvPr id="69" name="任意多边形 68"/>
              <p:cNvSpPr/>
              <p:nvPr/>
            </p:nvSpPr>
            <p:spPr>
              <a:xfrm>
                <a:off x="4956670" y="4443106"/>
                <a:ext cx="2446540" cy="2414894"/>
              </a:xfrm>
              <a:custGeom>
                <a:avLst/>
                <a:gdLst>
                  <a:gd name="connsiteX0" fmla="*/ 2442008 w 2442008"/>
                  <a:gd name="connsiteY0" fmla="*/ 0 h 2414894"/>
                  <a:gd name="connsiteX1" fmla="*/ 2415869 w 2442008"/>
                  <a:gd name="connsiteY1" fmla="*/ 2414894 h 2414894"/>
                  <a:gd name="connsiteX2" fmla="*/ 0 w 2442008"/>
                  <a:gd name="connsiteY2" fmla="*/ 2414894 h 2414894"/>
                </a:gdLst>
                <a:ahLst/>
                <a:cxnLst>
                  <a:cxn ang="0">
                    <a:pos x="connsiteX0" y="connsiteY0"/>
                  </a:cxn>
                  <a:cxn ang="0">
                    <a:pos x="connsiteX1" y="connsiteY1"/>
                  </a:cxn>
                  <a:cxn ang="0">
                    <a:pos x="connsiteX2" y="connsiteY2"/>
                  </a:cxn>
                </a:cxnLst>
                <a:rect l="l" t="t" r="r" b="b"/>
                <a:pathLst>
                  <a:path w="2442008" h="2414894">
                    <a:moveTo>
                      <a:pt x="2442008" y="0"/>
                    </a:moveTo>
                    <a:lnTo>
                      <a:pt x="2415869" y="2414894"/>
                    </a:lnTo>
                    <a:lnTo>
                      <a:pt x="0" y="2414894"/>
                    </a:lnTo>
                    <a:close/>
                  </a:path>
                </a:pathLst>
              </a:custGeom>
              <a:solidFill>
                <a:srgbClr val="113A5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solidFill>
                    <a:srgbClr val="FFFFFF"/>
                  </a:solidFill>
                </a:endParaRPr>
              </a:p>
            </p:txBody>
          </p:sp>
        </p:grpSp>
      </p:grpSp>
      <p:sp>
        <p:nvSpPr>
          <p:cNvPr id="2" name="Copyright Notice">
            <a:extLst>
              <a:ext uri="{FF2B5EF4-FFF2-40B4-BE49-F238E27FC236}">
                <a16:creationId xmlns:a16="http://schemas.microsoft.com/office/drawing/2014/main" id="{6C9FA80E-2573-6F43-985E-9E2F2076D112}"/>
              </a:ext>
            </a:extLst>
          </p:cNvPr>
          <p:cNvSpPr/>
          <p:nvPr/>
        </p:nvSpPr>
        <p:spPr bwMode="auto">
          <a:xfrm>
            <a:off x="5614302" y="5661474"/>
            <a:ext cx="5599958" cy="434765"/>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r>
              <a:rPr lang="en-US" altLang="zh-CN" sz="2400" b="1" cap="small" dirty="0">
                <a:solidFill>
                  <a:srgbClr val="21537D"/>
                </a:solidFill>
                <a:latin typeface="微软雅黑" panose="020B0503020204020204" charset="-122"/>
                <a:ea typeface="微软雅黑" panose="020B0503020204020204" charset="-122"/>
              </a:rPr>
              <a:t>30.7</a:t>
            </a:r>
            <a:r>
              <a:rPr lang="zh-CN" altLang="en-US" sz="2400" b="1" cap="small" dirty="0">
                <a:solidFill>
                  <a:srgbClr val="21537D"/>
                </a:solidFill>
                <a:latin typeface="微软雅黑" panose="020B0503020204020204" charset="-122"/>
                <a:ea typeface="微软雅黑" panose="020B0503020204020204" charset="-122"/>
              </a:rPr>
              <a:t>内部类</a:t>
            </a:r>
          </a:p>
        </p:txBody>
      </p:sp>
      <p:grpSp>
        <p:nvGrpSpPr>
          <p:cNvPr id="4" name="组合 10">
            <a:extLst>
              <a:ext uri="{FF2B5EF4-FFF2-40B4-BE49-F238E27FC236}">
                <a16:creationId xmlns:a16="http://schemas.microsoft.com/office/drawing/2014/main" id="{81798ADD-E7C2-039A-3BC5-618CEDC08819}"/>
              </a:ext>
            </a:extLst>
          </p:cNvPr>
          <p:cNvGrpSpPr/>
          <p:nvPr/>
        </p:nvGrpSpPr>
        <p:grpSpPr bwMode="auto">
          <a:xfrm>
            <a:off x="4540831" y="5509125"/>
            <a:ext cx="729615" cy="652145"/>
            <a:chOff x="1469675" y="2728606"/>
            <a:chExt cx="2187070" cy="2162788"/>
          </a:xfrm>
        </p:grpSpPr>
        <p:grpSp>
          <p:nvGrpSpPr>
            <p:cNvPr id="5" name="组合 4">
              <a:extLst>
                <a:ext uri="{FF2B5EF4-FFF2-40B4-BE49-F238E27FC236}">
                  <a16:creationId xmlns:a16="http://schemas.microsoft.com/office/drawing/2014/main" id="{054B4DEB-849D-EEF3-7F75-B16C1440F163}"/>
                </a:ext>
              </a:extLst>
            </p:cNvPr>
            <p:cNvGrpSpPr/>
            <p:nvPr/>
          </p:nvGrpSpPr>
          <p:grpSpPr bwMode="auto">
            <a:xfrm flipH="1">
              <a:off x="1469675" y="2728606"/>
              <a:ext cx="2187070" cy="1081394"/>
              <a:chOff x="4956670" y="4443106"/>
              <a:chExt cx="4884016" cy="2414894"/>
            </a:xfrm>
          </p:grpSpPr>
          <p:sp>
            <p:nvSpPr>
              <p:cNvPr id="9" name="等腰三角形 8">
                <a:extLst>
                  <a:ext uri="{FF2B5EF4-FFF2-40B4-BE49-F238E27FC236}">
                    <a16:creationId xmlns:a16="http://schemas.microsoft.com/office/drawing/2014/main" id="{43AC4A93-9613-7054-E88A-1C14CE2895C8}"/>
                  </a:ext>
                </a:extLst>
              </p:cNvPr>
              <p:cNvSpPr/>
              <p:nvPr/>
            </p:nvSpPr>
            <p:spPr>
              <a:xfrm>
                <a:off x="4956670" y="4443106"/>
                <a:ext cx="4884016" cy="2414894"/>
              </a:xfrm>
              <a:prstGeom prst="triangle">
                <a:avLst/>
              </a:prstGeom>
              <a:solidFill>
                <a:srgbClr val="4D86B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solidFill>
                    <a:srgbClr val="FFFFFF"/>
                  </a:solidFill>
                </a:endParaRPr>
              </a:p>
            </p:txBody>
          </p:sp>
          <p:sp>
            <p:nvSpPr>
              <p:cNvPr id="10" name="任意多边形 70">
                <a:extLst>
                  <a:ext uri="{FF2B5EF4-FFF2-40B4-BE49-F238E27FC236}">
                    <a16:creationId xmlns:a16="http://schemas.microsoft.com/office/drawing/2014/main" id="{19B682E7-F561-1A52-3F99-4FF137D61F78}"/>
                  </a:ext>
                </a:extLst>
              </p:cNvPr>
              <p:cNvSpPr/>
              <p:nvPr/>
            </p:nvSpPr>
            <p:spPr>
              <a:xfrm>
                <a:off x="4956670" y="4443106"/>
                <a:ext cx="2437476" cy="2414894"/>
              </a:xfrm>
              <a:custGeom>
                <a:avLst/>
                <a:gdLst>
                  <a:gd name="connsiteX0" fmla="*/ 2442008 w 2442008"/>
                  <a:gd name="connsiteY0" fmla="*/ 0 h 2414894"/>
                  <a:gd name="connsiteX1" fmla="*/ 2415869 w 2442008"/>
                  <a:gd name="connsiteY1" fmla="*/ 2414894 h 2414894"/>
                  <a:gd name="connsiteX2" fmla="*/ 0 w 2442008"/>
                  <a:gd name="connsiteY2" fmla="*/ 2414894 h 2414894"/>
                </a:gdLst>
                <a:ahLst/>
                <a:cxnLst>
                  <a:cxn ang="0">
                    <a:pos x="connsiteX0" y="connsiteY0"/>
                  </a:cxn>
                  <a:cxn ang="0">
                    <a:pos x="connsiteX1" y="connsiteY1"/>
                  </a:cxn>
                  <a:cxn ang="0">
                    <a:pos x="connsiteX2" y="connsiteY2"/>
                  </a:cxn>
                </a:cxnLst>
                <a:rect l="l" t="t" r="r" b="b"/>
                <a:pathLst>
                  <a:path w="2442008" h="2414894">
                    <a:moveTo>
                      <a:pt x="2442008" y="0"/>
                    </a:moveTo>
                    <a:lnTo>
                      <a:pt x="2415869" y="2414894"/>
                    </a:lnTo>
                    <a:lnTo>
                      <a:pt x="0" y="2414894"/>
                    </a:lnTo>
                    <a:close/>
                  </a:path>
                </a:pathLst>
              </a:custGeom>
              <a:solidFill>
                <a:srgbClr val="113A5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solidFill>
                    <a:srgbClr val="FFFFFF"/>
                  </a:solidFill>
                </a:endParaRPr>
              </a:p>
            </p:txBody>
          </p:sp>
        </p:grpSp>
        <p:grpSp>
          <p:nvGrpSpPr>
            <p:cNvPr id="6" name="组合 7">
              <a:extLst>
                <a:ext uri="{FF2B5EF4-FFF2-40B4-BE49-F238E27FC236}">
                  <a16:creationId xmlns:a16="http://schemas.microsoft.com/office/drawing/2014/main" id="{BB2D111E-2260-2F44-8F95-8922B92E1C84}"/>
                </a:ext>
              </a:extLst>
            </p:cNvPr>
            <p:cNvGrpSpPr/>
            <p:nvPr/>
          </p:nvGrpSpPr>
          <p:grpSpPr bwMode="auto">
            <a:xfrm flipV="1">
              <a:off x="1469675" y="3810000"/>
              <a:ext cx="2187070" cy="1081394"/>
              <a:chOff x="4956670" y="4443106"/>
              <a:chExt cx="4884016" cy="2414894"/>
            </a:xfrm>
          </p:grpSpPr>
          <p:sp>
            <p:nvSpPr>
              <p:cNvPr id="7" name="等腰三角形 6">
                <a:extLst>
                  <a:ext uri="{FF2B5EF4-FFF2-40B4-BE49-F238E27FC236}">
                    <a16:creationId xmlns:a16="http://schemas.microsoft.com/office/drawing/2014/main" id="{5D955A22-6996-AB30-8543-FC7710D28E3E}"/>
                  </a:ext>
                </a:extLst>
              </p:cNvPr>
              <p:cNvSpPr/>
              <p:nvPr/>
            </p:nvSpPr>
            <p:spPr>
              <a:xfrm>
                <a:off x="4956670" y="4443106"/>
                <a:ext cx="4884016" cy="2414894"/>
              </a:xfrm>
              <a:prstGeom prst="triangle">
                <a:avLst/>
              </a:prstGeom>
              <a:solidFill>
                <a:srgbClr val="4D86B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solidFill>
                    <a:srgbClr val="FFFFFF"/>
                  </a:solidFill>
                </a:endParaRPr>
              </a:p>
            </p:txBody>
          </p:sp>
          <p:sp>
            <p:nvSpPr>
              <p:cNvPr id="8" name="任意多边形 68">
                <a:extLst>
                  <a:ext uri="{FF2B5EF4-FFF2-40B4-BE49-F238E27FC236}">
                    <a16:creationId xmlns:a16="http://schemas.microsoft.com/office/drawing/2014/main" id="{3AE303E6-4DDB-5CF6-09CA-8E3B1C312BD7}"/>
                  </a:ext>
                </a:extLst>
              </p:cNvPr>
              <p:cNvSpPr/>
              <p:nvPr/>
            </p:nvSpPr>
            <p:spPr>
              <a:xfrm>
                <a:off x="4956670" y="4443106"/>
                <a:ext cx="2446540" cy="2414894"/>
              </a:xfrm>
              <a:custGeom>
                <a:avLst/>
                <a:gdLst>
                  <a:gd name="connsiteX0" fmla="*/ 2442008 w 2442008"/>
                  <a:gd name="connsiteY0" fmla="*/ 0 h 2414894"/>
                  <a:gd name="connsiteX1" fmla="*/ 2415869 w 2442008"/>
                  <a:gd name="connsiteY1" fmla="*/ 2414894 h 2414894"/>
                  <a:gd name="connsiteX2" fmla="*/ 0 w 2442008"/>
                  <a:gd name="connsiteY2" fmla="*/ 2414894 h 2414894"/>
                </a:gdLst>
                <a:ahLst/>
                <a:cxnLst>
                  <a:cxn ang="0">
                    <a:pos x="connsiteX0" y="connsiteY0"/>
                  </a:cxn>
                  <a:cxn ang="0">
                    <a:pos x="connsiteX1" y="connsiteY1"/>
                  </a:cxn>
                  <a:cxn ang="0">
                    <a:pos x="connsiteX2" y="connsiteY2"/>
                  </a:cxn>
                </a:cxnLst>
                <a:rect l="l" t="t" r="r" b="b"/>
                <a:pathLst>
                  <a:path w="2442008" h="2414894">
                    <a:moveTo>
                      <a:pt x="2442008" y="0"/>
                    </a:moveTo>
                    <a:lnTo>
                      <a:pt x="2415869" y="2414894"/>
                    </a:lnTo>
                    <a:lnTo>
                      <a:pt x="0" y="2414894"/>
                    </a:lnTo>
                    <a:close/>
                  </a:path>
                </a:pathLst>
              </a:custGeom>
              <a:solidFill>
                <a:srgbClr val="113A5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solidFill>
                    <a:srgbClr val="FFFFFF"/>
                  </a:solidFill>
                </a:endParaRPr>
              </a:p>
            </p:txBody>
          </p:sp>
        </p:grpSp>
      </p:grpSp>
      <p:sp>
        <p:nvSpPr>
          <p:cNvPr id="11" name="Copyright Notice">
            <a:extLst>
              <a:ext uri="{FF2B5EF4-FFF2-40B4-BE49-F238E27FC236}">
                <a16:creationId xmlns:a16="http://schemas.microsoft.com/office/drawing/2014/main" id="{7E77A4C7-75D0-58B1-1A26-7632CD45B9E1}"/>
              </a:ext>
            </a:extLst>
          </p:cNvPr>
          <p:cNvSpPr/>
          <p:nvPr/>
        </p:nvSpPr>
        <p:spPr bwMode="auto">
          <a:xfrm>
            <a:off x="5604251" y="6334706"/>
            <a:ext cx="5599958" cy="434765"/>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r>
              <a:rPr lang="en-US" altLang="zh-CN" sz="2400" b="1" cap="small" dirty="0">
                <a:solidFill>
                  <a:srgbClr val="21537D"/>
                </a:solidFill>
                <a:latin typeface="微软雅黑" panose="020B0503020204020204" charset="-122"/>
                <a:ea typeface="微软雅黑" panose="020B0503020204020204" charset="-122"/>
              </a:rPr>
              <a:t>30.8Lambda</a:t>
            </a:r>
            <a:r>
              <a:rPr lang="zh-CN" altLang="en-US" sz="2400" b="1" cap="small" dirty="0">
                <a:solidFill>
                  <a:srgbClr val="21537D"/>
                </a:solidFill>
                <a:latin typeface="微软雅黑" panose="020B0503020204020204" charset="-122"/>
                <a:ea typeface="微软雅黑" panose="020B0503020204020204" charset="-122"/>
              </a:rPr>
              <a:t>表达式</a:t>
            </a:r>
          </a:p>
        </p:txBody>
      </p:sp>
      <p:grpSp>
        <p:nvGrpSpPr>
          <p:cNvPr id="19" name="组合 10">
            <a:extLst>
              <a:ext uri="{FF2B5EF4-FFF2-40B4-BE49-F238E27FC236}">
                <a16:creationId xmlns:a16="http://schemas.microsoft.com/office/drawing/2014/main" id="{CD032D13-B6FF-1C02-C377-069DDE8D1B47}"/>
              </a:ext>
            </a:extLst>
          </p:cNvPr>
          <p:cNvGrpSpPr/>
          <p:nvPr/>
        </p:nvGrpSpPr>
        <p:grpSpPr bwMode="auto">
          <a:xfrm>
            <a:off x="4530780" y="6182357"/>
            <a:ext cx="729615" cy="652145"/>
            <a:chOff x="1469675" y="2728606"/>
            <a:chExt cx="2187070" cy="2162788"/>
          </a:xfrm>
        </p:grpSpPr>
        <p:grpSp>
          <p:nvGrpSpPr>
            <p:cNvPr id="20" name="组合 4">
              <a:extLst>
                <a:ext uri="{FF2B5EF4-FFF2-40B4-BE49-F238E27FC236}">
                  <a16:creationId xmlns:a16="http://schemas.microsoft.com/office/drawing/2014/main" id="{5FDF6701-554F-FFDA-79DB-8115E96350C5}"/>
                </a:ext>
              </a:extLst>
            </p:cNvPr>
            <p:cNvGrpSpPr/>
            <p:nvPr/>
          </p:nvGrpSpPr>
          <p:grpSpPr bwMode="auto">
            <a:xfrm flipH="1">
              <a:off x="1469675" y="2728606"/>
              <a:ext cx="2187070" cy="1081394"/>
              <a:chOff x="4956670" y="4443106"/>
              <a:chExt cx="4884016" cy="2414894"/>
            </a:xfrm>
          </p:grpSpPr>
          <p:sp>
            <p:nvSpPr>
              <p:cNvPr id="24" name="等腰三角形 23">
                <a:extLst>
                  <a:ext uri="{FF2B5EF4-FFF2-40B4-BE49-F238E27FC236}">
                    <a16:creationId xmlns:a16="http://schemas.microsoft.com/office/drawing/2014/main" id="{BBD87D7E-1F7D-ECF7-C180-9F62D90B3D08}"/>
                  </a:ext>
                </a:extLst>
              </p:cNvPr>
              <p:cNvSpPr/>
              <p:nvPr/>
            </p:nvSpPr>
            <p:spPr>
              <a:xfrm>
                <a:off x="4956670" y="4443106"/>
                <a:ext cx="4884016" cy="2414894"/>
              </a:xfrm>
              <a:prstGeom prst="triangle">
                <a:avLst/>
              </a:prstGeom>
              <a:solidFill>
                <a:srgbClr val="4D86B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solidFill>
                    <a:srgbClr val="FFFFFF"/>
                  </a:solidFill>
                </a:endParaRPr>
              </a:p>
            </p:txBody>
          </p:sp>
          <p:sp>
            <p:nvSpPr>
              <p:cNvPr id="25" name="任意多边形 70">
                <a:extLst>
                  <a:ext uri="{FF2B5EF4-FFF2-40B4-BE49-F238E27FC236}">
                    <a16:creationId xmlns:a16="http://schemas.microsoft.com/office/drawing/2014/main" id="{C27B9A03-EE6A-B27B-C2D2-B68E0B6EB622}"/>
                  </a:ext>
                </a:extLst>
              </p:cNvPr>
              <p:cNvSpPr/>
              <p:nvPr/>
            </p:nvSpPr>
            <p:spPr>
              <a:xfrm>
                <a:off x="4956670" y="4443106"/>
                <a:ext cx="2437476" cy="2414894"/>
              </a:xfrm>
              <a:custGeom>
                <a:avLst/>
                <a:gdLst>
                  <a:gd name="connsiteX0" fmla="*/ 2442008 w 2442008"/>
                  <a:gd name="connsiteY0" fmla="*/ 0 h 2414894"/>
                  <a:gd name="connsiteX1" fmla="*/ 2415869 w 2442008"/>
                  <a:gd name="connsiteY1" fmla="*/ 2414894 h 2414894"/>
                  <a:gd name="connsiteX2" fmla="*/ 0 w 2442008"/>
                  <a:gd name="connsiteY2" fmla="*/ 2414894 h 2414894"/>
                </a:gdLst>
                <a:ahLst/>
                <a:cxnLst>
                  <a:cxn ang="0">
                    <a:pos x="connsiteX0" y="connsiteY0"/>
                  </a:cxn>
                  <a:cxn ang="0">
                    <a:pos x="connsiteX1" y="connsiteY1"/>
                  </a:cxn>
                  <a:cxn ang="0">
                    <a:pos x="connsiteX2" y="connsiteY2"/>
                  </a:cxn>
                </a:cxnLst>
                <a:rect l="l" t="t" r="r" b="b"/>
                <a:pathLst>
                  <a:path w="2442008" h="2414894">
                    <a:moveTo>
                      <a:pt x="2442008" y="0"/>
                    </a:moveTo>
                    <a:lnTo>
                      <a:pt x="2415869" y="2414894"/>
                    </a:lnTo>
                    <a:lnTo>
                      <a:pt x="0" y="2414894"/>
                    </a:lnTo>
                    <a:close/>
                  </a:path>
                </a:pathLst>
              </a:custGeom>
              <a:solidFill>
                <a:srgbClr val="113A5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solidFill>
                    <a:srgbClr val="FFFFFF"/>
                  </a:solidFill>
                </a:endParaRPr>
              </a:p>
            </p:txBody>
          </p:sp>
        </p:grpSp>
        <p:grpSp>
          <p:nvGrpSpPr>
            <p:cNvPr id="21" name="组合 7">
              <a:extLst>
                <a:ext uri="{FF2B5EF4-FFF2-40B4-BE49-F238E27FC236}">
                  <a16:creationId xmlns:a16="http://schemas.microsoft.com/office/drawing/2014/main" id="{1C4CB0C3-BE57-B96E-3563-32C2C2A6A0D9}"/>
                </a:ext>
              </a:extLst>
            </p:cNvPr>
            <p:cNvGrpSpPr/>
            <p:nvPr/>
          </p:nvGrpSpPr>
          <p:grpSpPr bwMode="auto">
            <a:xfrm flipV="1">
              <a:off x="1469675" y="3810000"/>
              <a:ext cx="2187070" cy="1081394"/>
              <a:chOff x="4956670" y="4443106"/>
              <a:chExt cx="4884016" cy="2414894"/>
            </a:xfrm>
          </p:grpSpPr>
          <p:sp>
            <p:nvSpPr>
              <p:cNvPr id="22" name="等腰三角形 21">
                <a:extLst>
                  <a:ext uri="{FF2B5EF4-FFF2-40B4-BE49-F238E27FC236}">
                    <a16:creationId xmlns:a16="http://schemas.microsoft.com/office/drawing/2014/main" id="{BBA7D2D1-55C6-48FE-A049-9A8FD9068A96}"/>
                  </a:ext>
                </a:extLst>
              </p:cNvPr>
              <p:cNvSpPr/>
              <p:nvPr/>
            </p:nvSpPr>
            <p:spPr>
              <a:xfrm>
                <a:off x="4956670" y="4443106"/>
                <a:ext cx="4884016" cy="2414894"/>
              </a:xfrm>
              <a:prstGeom prst="triangle">
                <a:avLst/>
              </a:prstGeom>
              <a:solidFill>
                <a:srgbClr val="4D86B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solidFill>
                    <a:srgbClr val="FFFFFF"/>
                  </a:solidFill>
                </a:endParaRPr>
              </a:p>
            </p:txBody>
          </p:sp>
          <p:sp>
            <p:nvSpPr>
              <p:cNvPr id="23" name="任意多边形 68">
                <a:extLst>
                  <a:ext uri="{FF2B5EF4-FFF2-40B4-BE49-F238E27FC236}">
                    <a16:creationId xmlns:a16="http://schemas.microsoft.com/office/drawing/2014/main" id="{33ABD54D-639B-1843-AC38-9409AD9A2A8D}"/>
                  </a:ext>
                </a:extLst>
              </p:cNvPr>
              <p:cNvSpPr/>
              <p:nvPr/>
            </p:nvSpPr>
            <p:spPr>
              <a:xfrm>
                <a:off x="4956670" y="4443106"/>
                <a:ext cx="2446540" cy="2414894"/>
              </a:xfrm>
              <a:custGeom>
                <a:avLst/>
                <a:gdLst>
                  <a:gd name="connsiteX0" fmla="*/ 2442008 w 2442008"/>
                  <a:gd name="connsiteY0" fmla="*/ 0 h 2414894"/>
                  <a:gd name="connsiteX1" fmla="*/ 2415869 w 2442008"/>
                  <a:gd name="connsiteY1" fmla="*/ 2414894 h 2414894"/>
                  <a:gd name="connsiteX2" fmla="*/ 0 w 2442008"/>
                  <a:gd name="connsiteY2" fmla="*/ 2414894 h 2414894"/>
                </a:gdLst>
                <a:ahLst/>
                <a:cxnLst>
                  <a:cxn ang="0">
                    <a:pos x="connsiteX0" y="connsiteY0"/>
                  </a:cxn>
                  <a:cxn ang="0">
                    <a:pos x="connsiteX1" y="connsiteY1"/>
                  </a:cxn>
                  <a:cxn ang="0">
                    <a:pos x="connsiteX2" y="connsiteY2"/>
                  </a:cxn>
                </a:cxnLst>
                <a:rect l="l" t="t" r="r" b="b"/>
                <a:pathLst>
                  <a:path w="2442008" h="2414894">
                    <a:moveTo>
                      <a:pt x="2442008" y="0"/>
                    </a:moveTo>
                    <a:lnTo>
                      <a:pt x="2415869" y="2414894"/>
                    </a:lnTo>
                    <a:lnTo>
                      <a:pt x="0" y="2414894"/>
                    </a:lnTo>
                    <a:close/>
                  </a:path>
                </a:pathLst>
              </a:custGeom>
              <a:solidFill>
                <a:srgbClr val="113A5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solidFill>
                    <a:srgbClr val="FFFFFF"/>
                  </a:solidFill>
                </a:endParaRPr>
              </a:p>
            </p:txBody>
          </p:sp>
        </p:gr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文本占位符 1"/>
          <p:cNvSpPr>
            <a:spLocks noGrp="1"/>
          </p:cNvSpPr>
          <p:nvPr>
            <p:ph type="body" sz="quarter" idx="10"/>
          </p:nvPr>
        </p:nvSpPr>
        <p:spPr bwMode="auto">
          <a:xfrm>
            <a:off x="237439" y="175846"/>
            <a:ext cx="1248461" cy="835269"/>
          </a:xfrm>
          <a:noFill/>
        </p:spPr>
        <p:txBody>
          <a:bodyPr vert="horz" wrap="square" lIns="91440" tIns="45720" rIns="91440" bIns="45720" numCol="1" anchor="t" anchorCtr="0" compatLnSpc="1">
            <a:normAutofit fontScale="87500"/>
          </a:bodyPr>
          <a:lstStyle/>
          <a:p>
            <a:pPr eaLnBrk="1" hangingPunct="1"/>
            <a:r>
              <a:rPr lang="en-US" altLang="zh-CN" dirty="0"/>
              <a:t>30.2</a:t>
            </a:r>
          </a:p>
        </p:txBody>
      </p:sp>
      <p:sp>
        <p:nvSpPr>
          <p:cNvPr id="9" name="文本框 1"/>
          <p:cNvSpPr txBox="1"/>
          <p:nvPr/>
        </p:nvSpPr>
        <p:spPr>
          <a:xfrm>
            <a:off x="746170" y="5228903"/>
            <a:ext cx="8583295" cy="923330"/>
          </a:xfrm>
          <a:prstGeom prst="rect">
            <a:avLst/>
          </a:prstGeom>
          <a:noFill/>
        </p:spPr>
        <p:txBody>
          <a:bodyPr wrap="square" rtlCol="0">
            <a:spAutoFit/>
          </a:bodyPr>
          <a:lstStyle/>
          <a:p>
            <a:pPr marL="457200" indent="-457200">
              <a:buAutoNum type="arabicPeriod"/>
            </a:pPr>
            <a:r>
              <a:rPr lang="zh-CN" altLang="en-US" dirty="0">
                <a:latin typeface="华文新魏" panose="02010800040101010101" pitchFamily="2" charset="-122"/>
                <a:ea typeface="华文新魏" panose="02010800040101010101" pitchFamily="2" charset="-122"/>
              </a:rPr>
              <a:t>定义</a:t>
            </a:r>
            <a:r>
              <a:rPr lang="en-US" altLang="zh-CN" dirty="0">
                <a:latin typeface="华文新魏" panose="02010800040101010101" pitchFamily="2" charset="-122"/>
                <a:ea typeface="华文新魏" panose="02010800040101010101" pitchFamily="2" charset="-122"/>
              </a:rPr>
              <a:t>Thread</a:t>
            </a:r>
            <a:r>
              <a:rPr lang="zh-CN" altLang="en-US" dirty="0">
                <a:latin typeface="华文新魏" panose="02010800040101010101" pitchFamily="2" charset="-122"/>
                <a:ea typeface="华文新魏" panose="02010800040101010101" pitchFamily="2" charset="-122"/>
              </a:rPr>
              <a:t>类的扩展类（</a:t>
            </a:r>
            <a:r>
              <a:rPr lang="en-US" altLang="zh-CN" dirty="0" err="1">
                <a:latin typeface="华文新魏" panose="02010800040101010101" pitchFamily="2" charset="-122"/>
                <a:ea typeface="华文新魏" panose="02010800040101010101" pitchFamily="2" charset="-122"/>
              </a:rPr>
              <a:t>CustomThread</a:t>
            </a:r>
            <a:r>
              <a:rPr lang="zh-CN" altLang="en-US" dirty="0">
                <a:latin typeface="华文新魏" panose="02010800040101010101" pitchFamily="2" charset="-122"/>
                <a:ea typeface="华文新魏" panose="02010800040101010101" pitchFamily="2" charset="-122"/>
              </a:rPr>
              <a:t>）</a:t>
            </a:r>
          </a:p>
          <a:p>
            <a:pPr marL="457200" indent="-457200">
              <a:buAutoNum type="arabicPeriod"/>
            </a:pPr>
            <a:r>
              <a:rPr lang="zh-CN" altLang="en-US" dirty="0">
                <a:latin typeface="华文新魏" panose="02010800040101010101" pitchFamily="2" charset="-122"/>
                <a:ea typeface="华文新魏" panose="02010800040101010101" pitchFamily="2" charset="-122"/>
              </a:rPr>
              <a:t>通过</a:t>
            </a:r>
            <a:r>
              <a:rPr lang="zh-CN" altLang="en-US" dirty="0">
                <a:latin typeface="华文新魏" panose="02010800040101010101" pitchFamily="2" charset="-122"/>
                <a:ea typeface="华文新魏" panose="02010800040101010101" pitchFamily="2" charset="-122"/>
                <a:sym typeface="+mn-ea"/>
              </a:rPr>
              <a:t>扩展类（</a:t>
            </a:r>
            <a:r>
              <a:rPr lang="en-US" altLang="zh-CN" dirty="0" err="1">
                <a:latin typeface="华文新魏" panose="02010800040101010101" pitchFamily="2" charset="-122"/>
                <a:ea typeface="华文新魏" panose="02010800040101010101" pitchFamily="2" charset="-122"/>
                <a:sym typeface="+mn-ea"/>
              </a:rPr>
              <a:t>CustomThread</a:t>
            </a:r>
            <a:r>
              <a:rPr lang="zh-CN" altLang="en-US" dirty="0">
                <a:latin typeface="华文新魏" panose="02010800040101010101" pitchFamily="2" charset="-122"/>
                <a:ea typeface="华文新魏" panose="02010800040101010101" pitchFamily="2" charset="-122"/>
                <a:sym typeface="+mn-ea"/>
              </a:rPr>
              <a:t>）创建线程对象（</a:t>
            </a:r>
            <a:r>
              <a:rPr lang="en-US" altLang="zh-CN" dirty="0">
                <a:latin typeface="华文新魏" panose="02010800040101010101" pitchFamily="2" charset="-122"/>
                <a:ea typeface="华文新魏" panose="02010800040101010101" pitchFamily="2" charset="-122"/>
                <a:sym typeface="+mn-ea"/>
              </a:rPr>
              <a:t>thread</a:t>
            </a:r>
            <a:r>
              <a:rPr lang="zh-CN" altLang="en-US" dirty="0">
                <a:latin typeface="华文新魏" panose="02010800040101010101" pitchFamily="2" charset="-122"/>
                <a:ea typeface="华文新魏" panose="02010800040101010101" pitchFamily="2" charset="-122"/>
                <a:sym typeface="+mn-ea"/>
              </a:rPr>
              <a:t>）</a:t>
            </a:r>
          </a:p>
          <a:p>
            <a:pPr marL="457200" indent="-457200">
              <a:buAutoNum type="arabicPeriod"/>
            </a:pPr>
            <a:r>
              <a:rPr lang="zh-CN" altLang="en-US" dirty="0">
                <a:latin typeface="华文新魏" panose="02010800040101010101" pitchFamily="2" charset="-122"/>
                <a:ea typeface="华文新魏" panose="02010800040101010101" pitchFamily="2" charset="-122"/>
                <a:sym typeface="+mn-ea"/>
              </a:rPr>
              <a:t>通过线程对象thread启动线程thread.start()</a:t>
            </a:r>
          </a:p>
        </p:txBody>
      </p:sp>
      <p:sp>
        <p:nvSpPr>
          <p:cNvPr id="10" name="文本框 2"/>
          <p:cNvSpPr txBox="1"/>
          <p:nvPr/>
        </p:nvSpPr>
        <p:spPr>
          <a:xfrm>
            <a:off x="1266527" y="6181443"/>
            <a:ext cx="8587740" cy="646331"/>
          </a:xfrm>
          <a:prstGeom prst="rect">
            <a:avLst/>
          </a:prstGeom>
          <a:noFill/>
        </p:spPr>
        <p:txBody>
          <a:bodyPr wrap="square" rtlCol="0">
            <a:spAutoFit/>
          </a:bodyPr>
          <a:lstStyle/>
          <a:p>
            <a:pPr algn="ctr"/>
            <a:r>
              <a:rPr lang="zh-CN" altLang="en-US" b="1" dirty="0">
                <a:solidFill>
                  <a:srgbClr val="FF0000"/>
                </a:solidFill>
                <a:latin typeface="华文新魏" panose="02010800040101010101" pitchFamily="2" charset="-122"/>
                <a:ea typeface="华文新魏" panose="02010800040101010101" pitchFamily="2" charset="-122"/>
              </a:rPr>
              <a:t>线程和线程任务混在一起，不建议使用</a:t>
            </a:r>
            <a:endParaRPr lang="en-US" altLang="zh-CN" dirty="0">
              <a:latin typeface="华文新魏" panose="02010800040101010101" pitchFamily="2" charset="-122"/>
              <a:ea typeface="华文新魏" panose="02010800040101010101" pitchFamily="2" charset="-122"/>
            </a:endParaRPr>
          </a:p>
          <a:p>
            <a:pPr algn="ctr"/>
            <a:r>
              <a:rPr lang="en-US" altLang="zh-CN" b="1" dirty="0">
                <a:solidFill>
                  <a:srgbClr val="FF0000"/>
                </a:solidFill>
                <a:latin typeface="华文新魏" panose="02010800040101010101" pitchFamily="2" charset="-122"/>
                <a:ea typeface="华文新魏" panose="02010800040101010101" pitchFamily="2" charset="-122"/>
                <a:sym typeface="+mn-ea"/>
              </a:rPr>
              <a:t>Java</a:t>
            </a:r>
            <a:r>
              <a:rPr lang="zh-CN" altLang="en-US" b="1" dirty="0">
                <a:solidFill>
                  <a:srgbClr val="FF0000"/>
                </a:solidFill>
                <a:latin typeface="华文新魏" panose="02010800040101010101" pitchFamily="2" charset="-122"/>
                <a:ea typeface="华文新魏" panose="02010800040101010101" pitchFamily="2" charset="-122"/>
                <a:sym typeface="+mn-ea"/>
              </a:rPr>
              <a:t>不支持多继承，</a:t>
            </a:r>
            <a:r>
              <a:rPr lang="en-US" altLang="zh-CN" b="1" dirty="0" err="1">
                <a:solidFill>
                  <a:srgbClr val="FF0000"/>
                </a:solidFill>
                <a:latin typeface="华文新魏" panose="02010800040101010101" pitchFamily="2" charset="-122"/>
                <a:ea typeface="华文新魏" panose="02010800040101010101" pitchFamily="2" charset="-122"/>
                <a:sym typeface="+mn-ea"/>
              </a:rPr>
              <a:t>CustomThread</a:t>
            </a:r>
            <a:r>
              <a:rPr lang="zh-CN" altLang="en-US" b="1" dirty="0">
                <a:solidFill>
                  <a:srgbClr val="FF0000"/>
                </a:solidFill>
                <a:latin typeface="华文新魏" panose="02010800040101010101" pitchFamily="2" charset="-122"/>
                <a:ea typeface="华文新魏" panose="02010800040101010101" pitchFamily="2" charset="-122"/>
                <a:sym typeface="+mn-ea"/>
              </a:rPr>
              <a:t>继承了</a:t>
            </a:r>
            <a:r>
              <a:rPr lang="en-US" altLang="zh-CN" b="1" dirty="0">
                <a:solidFill>
                  <a:srgbClr val="FF0000"/>
                </a:solidFill>
                <a:latin typeface="华文新魏" panose="02010800040101010101" pitchFamily="2" charset="-122"/>
                <a:ea typeface="华文新魏" panose="02010800040101010101" pitchFamily="2" charset="-122"/>
                <a:sym typeface="+mn-ea"/>
              </a:rPr>
              <a:t>Thread</a:t>
            </a:r>
            <a:r>
              <a:rPr lang="zh-CN" altLang="en-US" b="1" dirty="0">
                <a:solidFill>
                  <a:srgbClr val="FF0000"/>
                </a:solidFill>
                <a:latin typeface="华文新魏" panose="02010800040101010101" pitchFamily="2" charset="-122"/>
                <a:ea typeface="华文新魏" panose="02010800040101010101" pitchFamily="2" charset="-122"/>
                <a:sym typeface="+mn-ea"/>
              </a:rPr>
              <a:t>类不能再继承其他类</a:t>
            </a:r>
            <a:endParaRPr lang="en-US" altLang="zh-CN" dirty="0">
              <a:latin typeface="华文新魏" panose="02010800040101010101" pitchFamily="2" charset="-122"/>
              <a:ea typeface="华文新魏" panose="02010800040101010101" pitchFamily="2" charset="-122"/>
            </a:endParaRPr>
          </a:p>
        </p:txBody>
      </p:sp>
      <p:grpSp>
        <p:nvGrpSpPr>
          <p:cNvPr id="11" name="组合 10"/>
          <p:cNvGrpSpPr/>
          <p:nvPr/>
        </p:nvGrpSpPr>
        <p:grpSpPr>
          <a:xfrm>
            <a:off x="538925" y="1846258"/>
            <a:ext cx="9054465" cy="3353435"/>
            <a:chOff x="0" y="1839"/>
            <a:chExt cx="14259" cy="5281"/>
          </a:xfrm>
        </p:grpSpPr>
        <p:sp>
          <p:nvSpPr>
            <p:cNvPr id="12" name="Rectangle 11"/>
            <p:cNvSpPr/>
            <p:nvPr/>
          </p:nvSpPr>
          <p:spPr>
            <a:xfrm>
              <a:off x="0" y="3537"/>
              <a:ext cx="291" cy="727"/>
            </a:xfrm>
            <a:prstGeom prst="rect">
              <a:avLst/>
            </a:prstGeom>
            <a:noFill/>
            <a:ln w="12700">
              <a:noFill/>
            </a:ln>
          </p:spPr>
          <p:txBody>
            <a:bodyPr wrap="none" anchor="ctr">
              <a:spAutoFit/>
            </a:bodyPr>
            <a:lstStyle>
              <a:lvl1pPr marL="342900" indent="-342900" algn="l" rtl="0" eaLnBrk="0" fontAlgn="base" hangingPunct="0">
                <a:spcBef>
                  <a:spcPct val="20000"/>
                </a:spcBef>
                <a:spcAft>
                  <a:spcPct val="0"/>
                </a:spcAft>
                <a:buClr>
                  <a:schemeClr val="tx2"/>
                </a:buClr>
                <a:buSzPct val="75000"/>
                <a:buFont typeface="Monotype Sorts" pitchFamily="2" charset="2"/>
                <a:buChar char="F"/>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2"/>
                </a:buClr>
                <a:buSzPct val="65000"/>
                <a:buFont typeface="Monotype Sorts" pitchFamily="2" charset="2"/>
                <a:buChar char="u"/>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1"/>
                </a:buClr>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Char char="•"/>
                <a:defRPr sz="2000" kern="1200">
                  <a:solidFill>
                    <a:schemeClr val="tx1"/>
                  </a:solidFill>
                  <a:latin typeface="+mn-lt"/>
                  <a:ea typeface="+mn-ea"/>
                  <a:cs typeface="+mn-cs"/>
                </a:defRPr>
              </a:lvl5pPr>
            </a:lstStyle>
            <a:p>
              <a:pPr marL="0" lvl="0" indent="0">
                <a:spcBef>
                  <a:spcPct val="0"/>
                </a:spcBef>
                <a:buClrTx/>
                <a:buSzPct val="100000"/>
                <a:buNone/>
              </a:pPr>
              <a:endParaRPr lang="en-US" altLang="en-US" sz="2400" dirty="0">
                <a:latin typeface="华文新魏" panose="02010800040101010101" pitchFamily="2" charset="-122"/>
                <a:ea typeface="华文新魏" panose="02010800040101010101" pitchFamily="2" charset="-122"/>
              </a:endParaRPr>
            </a:p>
          </p:txBody>
        </p:sp>
        <p:sp>
          <p:nvSpPr>
            <p:cNvPr id="13" name="文本框 5"/>
            <p:cNvSpPr txBox="1"/>
            <p:nvPr/>
          </p:nvSpPr>
          <p:spPr>
            <a:xfrm>
              <a:off x="309" y="2953"/>
              <a:ext cx="7288" cy="4167"/>
            </a:xfrm>
            <a:prstGeom prst="rect">
              <a:avLst/>
            </a:prstGeom>
            <a:noFill/>
            <a:ln w="9525">
              <a:solidFill>
                <a:schemeClr val="accent1">
                  <a:lumMod val="50000"/>
                </a:schemeClr>
              </a:solidFill>
            </a:ln>
          </p:spPr>
          <p:txBody>
            <a:bodyPr wrap="square">
              <a:spAutoFit/>
            </a:bodyPr>
            <a:lstStyle/>
            <a:p>
              <a:r>
                <a:rPr lang="en-US" altLang="zh-CN" sz="1200" dirty="0">
                  <a:solidFill>
                    <a:srgbClr val="3F7F5F"/>
                  </a:solidFill>
                  <a:latin typeface="华文新魏" panose="02010800040101010101" pitchFamily="2" charset="-122"/>
                  <a:ea typeface="华文新魏" panose="02010800040101010101" pitchFamily="2" charset="-122"/>
                  <a:cs typeface="宋体" panose="02010600030101010101" pitchFamily="2" charset="-122"/>
                </a:rPr>
                <a:t>// Custom thread class</a:t>
              </a:r>
              <a:endParaRPr lang="en-US" altLang="zh-CN" sz="1000" b="1" dirty="0">
                <a:solidFill>
                  <a:srgbClr val="3F7F5F"/>
                </a:solidFill>
                <a:latin typeface="华文新魏" panose="02010800040101010101" pitchFamily="2" charset="-122"/>
                <a:ea typeface="华文新魏" panose="02010800040101010101" pitchFamily="2" charset="-122"/>
                <a:cs typeface="宋体" panose="02010600030101010101" pitchFamily="2" charset="-122"/>
              </a:endParaRPr>
            </a:p>
            <a:p>
              <a:r>
                <a:rPr lang="en-US" altLang="zh-CN" sz="1200" b="1" dirty="0">
                  <a:solidFill>
                    <a:srgbClr val="7F0055"/>
                  </a:solidFill>
                  <a:latin typeface="华文新魏" panose="02010800040101010101" pitchFamily="2" charset="-122"/>
                  <a:ea typeface="华文新魏" panose="02010800040101010101" pitchFamily="2" charset="-122"/>
                  <a:cs typeface="宋体" panose="02010600030101010101" pitchFamily="2" charset="-122"/>
                </a:rPr>
                <a:t>class</a:t>
              </a:r>
              <a:r>
                <a:rPr lang="en-US" altLang="zh-CN" sz="1200"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sz="1200" dirty="0" err="1">
                  <a:solidFill>
                    <a:srgbClr val="000000"/>
                  </a:solidFill>
                  <a:latin typeface="华文新魏" panose="02010800040101010101" pitchFamily="2" charset="-122"/>
                  <a:ea typeface="华文新魏" panose="02010800040101010101" pitchFamily="2" charset="-122"/>
                  <a:cs typeface="宋体" panose="02010600030101010101" pitchFamily="2" charset="-122"/>
                </a:rPr>
                <a:t>CustomThread</a:t>
              </a:r>
              <a:r>
                <a:rPr lang="en-US" altLang="zh-CN" sz="1200"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sz="1200" b="1" dirty="0">
                  <a:solidFill>
                    <a:srgbClr val="7F0055"/>
                  </a:solidFill>
                  <a:latin typeface="华文新魏" panose="02010800040101010101" pitchFamily="2" charset="-122"/>
                  <a:ea typeface="华文新魏" panose="02010800040101010101" pitchFamily="2" charset="-122"/>
                  <a:cs typeface="宋体" panose="02010600030101010101" pitchFamily="2" charset="-122"/>
                </a:rPr>
                <a:t>extends</a:t>
              </a:r>
              <a:r>
                <a:rPr lang="en-US" altLang="zh-CN" sz="1200"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Thread {</a:t>
              </a:r>
            </a:p>
            <a:p>
              <a:r>
                <a:rPr lang="en-US" altLang="zh-CN" sz="1200"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r>
                <a:rPr lang="zh-CN" altLang="en-US" sz="1200"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数据成员</a:t>
              </a:r>
              <a:endParaRPr lang="en-US" altLang="zh-CN" sz="1200" dirty="0">
                <a:solidFill>
                  <a:srgbClr val="000000"/>
                </a:solidFill>
                <a:latin typeface="华文新魏" panose="02010800040101010101" pitchFamily="2" charset="-122"/>
                <a:ea typeface="华文新魏" panose="02010800040101010101" pitchFamily="2" charset="-122"/>
                <a:cs typeface="宋体" panose="02010600030101010101" pitchFamily="2" charset="-122"/>
              </a:endParaRPr>
            </a:p>
            <a:p>
              <a:r>
                <a:rPr lang="en-US" altLang="zh-CN" sz="1200"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sz="1200" b="1" dirty="0">
                  <a:solidFill>
                    <a:srgbClr val="7F0055"/>
                  </a:solidFill>
                  <a:latin typeface="华文新魏" panose="02010800040101010101" pitchFamily="2" charset="-122"/>
                  <a:ea typeface="华文新魏" panose="02010800040101010101" pitchFamily="2" charset="-122"/>
                  <a:cs typeface="宋体" panose="02010600030101010101" pitchFamily="2" charset="-122"/>
                </a:rPr>
                <a:t>public</a:t>
              </a:r>
              <a:r>
                <a:rPr lang="en-US" altLang="zh-CN" sz="1400"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sz="1400" dirty="0" err="1">
                  <a:solidFill>
                    <a:srgbClr val="000000"/>
                  </a:solidFill>
                  <a:latin typeface="华文新魏" panose="02010800040101010101" pitchFamily="2" charset="-122"/>
                  <a:ea typeface="华文新魏" panose="02010800040101010101" pitchFamily="2" charset="-122"/>
                  <a:cs typeface="宋体" panose="02010600030101010101" pitchFamily="2" charset="-122"/>
                </a:rPr>
                <a:t>CustomThread</a:t>
              </a:r>
              <a:r>
                <a:rPr lang="en-US" altLang="zh-CN" sz="1400"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a:t>
              </a:r>
              <a:r>
                <a:rPr lang="en-US" altLang="zh-CN" sz="1400" dirty="0">
                  <a:solidFill>
                    <a:srgbClr val="000000"/>
                  </a:solidFill>
                  <a:latin typeface="华文新魏" panose="02010800040101010101" pitchFamily="2" charset="-122"/>
                  <a:ea typeface="华文新魏" panose="02010800040101010101" pitchFamily="2" charset="-122"/>
                  <a:cs typeface="宋体" panose="02010600030101010101" pitchFamily="2" charset="-122"/>
                  <a:sym typeface="+mn-ea"/>
                </a:rPr>
                <a:t>...</a:t>
              </a:r>
              <a:r>
                <a:rPr lang="en-US" altLang="zh-CN" sz="1400"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p>
            <a:p>
              <a:r>
                <a:rPr lang="en-US" altLang="zh-CN" sz="1400"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sz="1200" dirty="0">
                  <a:solidFill>
                    <a:srgbClr val="000000"/>
                  </a:solidFill>
                  <a:latin typeface="华文新魏" panose="02010800040101010101" pitchFamily="2" charset="-122"/>
                  <a:ea typeface="华文新魏" panose="02010800040101010101" pitchFamily="2" charset="-122"/>
                  <a:cs typeface="宋体" panose="02010600030101010101" pitchFamily="2" charset="-122"/>
                  <a:sym typeface="+mn-ea"/>
                </a:rPr>
                <a:t>...</a:t>
              </a:r>
            </a:p>
            <a:p>
              <a:r>
                <a:rPr lang="en-US" altLang="zh-CN" sz="1400"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p>
            <a:p>
              <a:r>
                <a:rPr lang="en-US" altLang="zh-CN" sz="1200" dirty="0">
                  <a:latin typeface="华文新魏" panose="02010800040101010101" pitchFamily="2" charset="-122"/>
                  <a:ea typeface="华文新魏" panose="02010800040101010101" pitchFamily="2" charset="-122"/>
                  <a:cs typeface="宋体" panose="02010600030101010101" pitchFamily="2" charset="-122"/>
                </a:rPr>
                <a:t> </a:t>
              </a:r>
              <a:endParaRPr lang="en-US" altLang="zh-CN" sz="1000" dirty="0">
                <a:solidFill>
                  <a:srgbClr val="000000"/>
                </a:solidFill>
                <a:latin typeface="华文新魏" panose="02010800040101010101" pitchFamily="2" charset="-122"/>
                <a:ea typeface="华文新魏" panose="02010800040101010101" pitchFamily="2" charset="-122"/>
                <a:cs typeface="宋体" panose="02010600030101010101" pitchFamily="2" charset="-122"/>
              </a:endParaRPr>
            </a:p>
            <a:p>
              <a:r>
                <a:rPr lang="en-US" altLang="zh-CN" sz="1200"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sz="1200" b="1" dirty="0">
                  <a:solidFill>
                    <a:srgbClr val="7F0055"/>
                  </a:solidFill>
                  <a:latin typeface="华文新魏" panose="02010800040101010101" pitchFamily="2" charset="-122"/>
                  <a:ea typeface="华文新魏" panose="02010800040101010101" pitchFamily="2" charset="-122"/>
                  <a:cs typeface="宋体" panose="02010600030101010101" pitchFamily="2" charset="-122"/>
                </a:rPr>
                <a:t>public</a:t>
              </a:r>
              <a:r>
                <a:rPr lang="en-US" altLang="zh-CN" sz="1200"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sz="1200" b="1" dirty="0">
                  <a:solidFill>
                    <a:srgbClr val="7F0055"/>
                  </a:solidFill>
                  <a:latin typeface="华文新魏" panose="02010800040101010101" pitchFamily="2" charset="-122"/>
                  <a:ea typeface="华文新魏" panose="02010800040101010101" pitchFamily="2" charset="-122"/>
                  <a:cs typeface="宋体" panose="02010600030101010101" pitchFamily="2" charset="-122"/>
                </a:rPr>
                <a:t>void</a:t>
              </a:r>
              <a:r>
                <a:rPr lang="en-US" altLang="zh-CN" sz="1200"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run() {</a:t>
              </a:r>
            </a:p>
            <a:p>
              <a:r>
                <a:rPr lang="en-US" altLang="zh-CN" sz="1200"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sz="1400" dirty="0">
                  <a:solidFill>
                    <a:srgbClr val="3F7F5F"/>
                  </a:solidFill>
                  <a:latin typeface="华文新魏" panose="02010800040101010101" pitchFamily="2" charset="-122"/>
                  <a:ea typeface="华文新魏" panose="02010800040101010101" pitchFamily="2" charset="-122"/>
                  <a:cs typeface="宋体" panose="02010600030101010101" pitchFamily="2" charset="-122"/>
                </a:rPr>
                <a:t>// Tell system how to perform this task</a:t>
              </a:r>
            </a:p>
            <a:p>
              <a:r>
                <a:rPr lang="en-US" altLang="zh-CN" sz="1400" dirty="0">
                  <a:solidFill>
                    <a:srgbClr val="3F7F5F"/>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sz="1200" dirty="0">
                  <a:solidFill>
                    <a:srgbClr val="000000"/>
                  </a:solidFill>
                  <a:latin typeface="华文新魏" panose="02010800040101010101" pitchFamily="2" charset="-122"/>
                  <a:ea typeface="华文新魏" panose="02010800040101010101" pitchFamily="2" charset="-122"/>
                  <a:cs typeface="宋体" panose="02010600030101010101" pitchFamily="2" charset="-122"/>
                  <a:sym typeface="+mn-ea"/>
                </a:rPr>
                <a:t>...</a:t>
              </a:r>
            </a:p>
            <a:p>
              <a:r>
                <a:rPr lang="en-US" altLang="zh-CN" sz="1200"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p>
            <a:p>
              <a:r>
                <a:rPr lang="en-US" altLang="zh-CN" sz="1200"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sz="1200" dirty="0">
                  <a:solidFill>
                    <a:srgbClr val="000000"/>
                  </a:solidFill>
                  <a:latin typeface="华文新魏" panose="02010800040101010101" pitchFamily="2" charset="-122"/>
                  <a:ea typeface="华文新魏" panose="02010800040101010101" pitchFamily="2" charset="-122"/>
                  <a:cs typeface="宋体" panose="02010600030101010101" pitchFamily="2" charset="-122"/>
                  <a:sym typeface="+mn-ea"/>
                </a:rPr>
                <a:t>...</a:t>
              </a:r>
              <a:endParaRPr lang="en-US" altLang="zh-CN" sz="1200" dirty="0">
                <a:solidFill>
                  <a:srgbClr val="000000"/>
                </a:solidFill>
                <a:latin typeface="华文新魏" panose="02010800040101010101" pitchFamily="2" charset="-122"/>
                <a:ea typeface="华文新魏" panose="02010800040101010101" pitchFamily="2" charset="-122"/>
                <a:cs typeface="宋体" panose="02010600030101010101" pitchFamily="2" charset="-122"/>
              </a:endParaRPr>
            </a:p>
            <a:p>
              <a:r>
                <a:rPr lang="en-US" altLang="zh-CN" sz="1200"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a:t>
              </a:r>
            </a:p>
          </p:txBody>
        </p:sp>
        <p:sp>
          <p:nvSpPr>
            <p:cNvPr id="14" name="文本框 6"/>
            <p:cNvSpPr txBox="1"/>
            <p:nvPr/>
          </p:nvSpPr>
          <p:spPr>
            <a:xfrm>
              <a:off x="7597" y="1839"/>
              <a:ext cx="6662" cy="5281"/>
            </a:xfrm>
            <a:prstGeom prst="rect">
              <a:avLst/>
            </a:prstGeom>
            <a:noFill/>
            <a:ln w="9525">
              <a:solidFill>
                <a:schemeClr val="accent1">
                  <a:lumMod val="50000"/>
                </a:schemeClr>
              </a:solidFill>
            </a:ln>
          </p:spPr>
          <p:txBody>
            <a:bodyPr wrap="square">
              <a:spAutoFit/>
            </a:bodyPr>
            <a:lstStyle/>
            <a:p>
              <a:r>
                <a:rPr lang="en-US" altLang="zh-CN" sz="1200" dirty="0">
                  <a:solidFill>
                    <a:srgbClr val="3F7F5F"/>
                  </a:solidFill>
                  <a:latin typeface="华文新魏" panose="02010800040101010101" pitchFamily="2" charset="-122"/>
                  <a:ea typeface="华文新魏" panose="02010800040101010101" pitchFamily="2" charset="-122"/>
                  <a:cs typeface="宋体" panose="02010600030101010101" pitchFamily="2" charset="-122"/>
                </a:rPr>
                <a:t>//Client class</a:t>
              </a:r>
              <a:endParaRPr lang="en-US" altLang="zh-CN" sz="1000" b="1" dirty="0">
                <a:solidFill>
                  <a:srgbClr val="3F7F5F"/>
                </a:solidFill>
                <a:latin typeface="华文新魏" panose="02010800040101010101" pitchFamily="2" charset="-122"/>
                <a:ea typeface="华文新魏" panose="02010800040101010101" pitchFamily="2" charset="-122"/>
                <a:cs typeface="宋体" panose="02010600030101010101" pitchFamily="2" charset="-122"/>
              </a:endParaRPr>
            </a:p>
            <a:p>
              <a:r>
                <a:rPr lang="en-US" altLang="zh-CN" sz="1200" b="1" dirty="0">
                  <a:solidFill>
                    <a:srgbClr val="7F0055"/>
                  </a:solidFill>
                  <a:latin typeface="华文新魏" panose="02010800040101010101" pitchFamily="2" charset="-122"/>
                  <a:ea typeface="华文新魏" panose="02010800040101010101" pitchFamily="2" charset="-122"/>
                  <a:cs typeface="宋体" panose="02010600030101010101" pitchFamily="2" charset="-122"/>
                </a:rPr>
                <a:t>public</a:t>
              </a:r>
              <a:r>
                <a:rPr lang="en-US" altLang="zh-CN" sz="1200"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sz="1200" b="1" dirty="0">
                  <a:solidFill>
                    <a:srgbClr val="7F0055"/>
                  </a:solidFill>
                  <a:latin typeface="华文新魏" panose="02010800040101010101" pitchFamily="2" charset="-122"/>
                  <a:ea typeface="华文新魏" panose="02010800040101010101" pitchFamily="2" charset="-122"/>
                  <a:cs typeface="宋体" panose="02010600030101010101" pitchFamily="2" charset="-122"/>
                </a:rPr>
                <a:t>class</a:t>
              </a:r>
              <a:r>
                <a:rPr lang="en-US" altLang="zh-CN" sz="1200"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sz="1200" u="sng"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Client</a:t>
              </a:r>
              <a:r>
                <a:rPr lang="en-US" altLang="zh-CN" sz="1200"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p>
            <a:p>
              <a:r>
                <a:rPr lang="en-US" altLang="zh-CN" sz="1200"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sz="1200" dirty="0">
                  <a:solidFill>
                    <a:srgbClr val="000000"/>
                  </a:solidFill>
                  <a:latin typeface="华文新魏" panose="02010800040101010101" pitchFamily="2" charset="-122"/>
                  <a:ea typeface="华文新魏" panose="02010800040101010101" pitchFamily="2" charset="-122"/>
                  <a:cs typeface="宋体" panose="02010600030101010101" pitchFamily="2" charset="-122"/>
                  <a:sym typeface="+mn-ea"/>
                </a:rPr>
                <a:t>...</a:t>
              </a:r>
              <a:endParaRPr lang="en-US" altLang="zh-CN" sz="1200" dirty="0">
                <a:solidFill>
                  <a:srgbClr val="000000"/>
                </a:solidFill>
                <a:latin typeface="华文新魏" panose="02010800040101010101" pitchFamily="2" charset="-122"/>
                <a:ea typeface="华文新魏" panose="02010800040101010101" pitchFamily="2" charset="-122"/>
                <a:cs typeface="宋体" panose="02010600030101010101" pitchFamily="2" charset="-122"/>
              </a:endParaRPr>
            </a:p>
            <a:p>
              <a:r>
                <a:rPr lang="en-US" altLang="zh-CN" sz="1200"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sz="1200" b="1" dirty="0">
                  <a:solidFill>
                    <a:srgbClr val="7F0055"/>
                  </a:solidFill>
                  <a:latin typeface="华文新魏" panose="02010800040101010101" pitchFamily="2" charset="-122"/>
                  <a:ea typeface="华文新魏" panose="02010800040101010101" pitchFamily="2" charset="-122"/>
                  <a:cs typeface="宋体" panose="02010600030101010101" pitchFamily="2" charset="-122"/>
                </a:rPr>
                <a:t>public</a:t>
              </a:r>
              <a:r>
                <a:rPr lang="en-US" altLang="zh-CN" sz="1200"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sz="1200" b="1" dirty="0">
                  <a:solidFill>
                    <a:srgbClr val="7F0055"/>
                  </a:solidFill>
                  <a:latin typeface="华文新魏" panose="02010800040101010101" pitchFamily="2" charset="-122"/>
                  <a:ea typeface="华文新魏" panose="02010800040101010101" pitchFamily="2" charset="-122"/>
                  <a:cs typeface="宋体" panose="02010600030101010101" pitchFamily="2" charset="-122"/>
                </a:rPr>
                <a:t>void</a:t>
              </a:r>
              <a:r>
                <a:rPr lang="en-US" altLang="zh-CN" sz="1200"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sz="1200" dirty="0" err="1">
                  <a:solidFill>
                    <a:srgbClr val="000000"/>
                  </a:solidFill>
                  <a:latin typeface="华文新魏" panose="02010800040101010101" pitchFamily="2" charset="-122"/>
                  <a:ea typeface="华文新魏" panose="02010800040101010101" pitchFamily="2" charset="-122"/>
                  <a:cs typeface="宋体" panose="02010600030101010101" pitchFamily="2" charset="-122"/>
                </a:rPr>
                <a:t>someMethod</a:t>
              </a:r>
              <a:r>
                <a:rPr lang="en-US" altLang="zh-CN" sz="1200"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p>
            <a:p>
              <a:r>
                <a:rPr lang="en-US" altLang="zh-CN" sz="1200"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sz="1200" dirty="0">
                  <a:solidFill>
                    <a:srgbClr val="000000"/>
                  </a:solidFill>
                  <a:latin typeface="华文新魏" panose="02010800040101010101" pitchFamily="2" charset="-122"/>
                  <a:ea typeface="华文新魏" panose="02010800040101010101" pitchFamily="2" charset="-122"/>
                  <a:cs typeface="宋体" panose="02010600030101010101" pitchFamily="2" charset="-122"/>
                  <a:sym typeface="+mn-ea"/>
                </a:rPr>
                <a:t>...</a:t>
              </a:r>
              <a:endParaRPr lang="en-US" altLang="zh-CN" sz="1200" dirty="0">
                <a:solidFill>
                  <a:srgbClr val="000000"/>
                </a:solidFill>
                <a:latin typeface="华文新魏" panose="02010800040101010101" pitchFamily="2" charset="-122"/>
                <a:ea typeface="华文新魏" panose="02010800040101010101" pitchFamily="2" charset="-122"/>
                <a:cs typeface="宋体" panose="02010600030101010101" pitchFamily="2" charset="-122"/>
              </a:endParaRPr>
            </a:p>
            <a:p>
              <a:r>
                <a:rPr lang="en-US" altLang="zh-CN" sz="1200"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sz="1400" dirty="0">
                  <a:solidFill>
                    <a:srgbClr val="3F7F5F"/>
                  </a:solidFill>
                  <a:latin typeface="华文新魏" panose="02010800040101010101" pitchFamily="2" charset="-122"/>
                  <a:ea typeface="华文新魏" panose="02010800040101010101" pitchFamily="2" charset="-122"/>
                  <a:cs typeface="宋体" panose="02010600030101010101" pitchFamily="2" charset="-122"/>
                </a:rPr>
                <a:t>// Create a thread</a:t>
              </a:r>
            </a:p>
            <a:p>
              <a:r>
                <a:rPr lang="en-US" altLang="zh-CN" sz="1200"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sz="1200" dirty="0">
                  <a:solidFill>
                    <a:srgbClr val="FF0000"/>
                  </a:solidFill>
                  <a:latin typeface="华文新魏" panose="02010800040101010101" pitchFamily="2" charset="-122"/>
                  <a:ea typeface="华文新魏" panose="02010800040101010101" pitchFamily="2" charset="-122"/>
                  <a:cs typeface="宋体" panose="02010600030101010101" pitchFamily="2" charset="-122"/>
                </a:rPr>
                <a:t>Thread</a:t>
              </a:r>
              <a:r>
                <a:rPr lang="en-US" altLang="zh-CN" sz="1200"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thread1 = </a:t>
              </a:r>
              <a:r>
                <a:rPr lang="en-US" altLang="zh-CN" sz="1200" b="1" dirty="0">
                  <a:solidFill>
                    <a:srgbClr val="7F0055"/>
                  </a:solidFill>
                  <a:latin typeface="华文新魏" panose="02010800040101010101" pitchFamily="2" charset="-122"/>
                  <a:ea typeface="华文新魏" panose="02010800040101010101" pitchFamily="2" charset="-122"/>
                  <a:cs typeface="宋体" panose="02010600030101010101" pitchFamily="2" charset="-122"/>
                </a:rPr>
                <a:t>new</a:t>
              </a:r>
              <a:r>
                <a:rPr lang="en-US" altLang="zh-CN" sz="1200"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sz="1200" dirty="0" err="1">
                  <a:solidFill>
                    <a:srgbClr val="FF0000"/>
                  </a:solidFill>
                  <a:latin typeface="华文新魏" panose="02010800040101010101" pitchFamily="2" charset="-122"/>
                  <a:ea typeface="华文新魏" panose="02010800040101010101" pitchFamily="2" charset="-122"/>
                  <a:cs typeface="宋体" panose="02010600030101010101" pitchFamily="2" charset="-122"/>
                </a:rPr>
                <a:t>CustomThread</a:t>
              </a:r>
              <a:r>
                <a:rPr lang="en-US" altLang="zh-CN" sz="1200"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a:t>
              </a:r>
            </a:p>
            <a:p>
              <a:r>
                <a:rPr lang="en-US" altLang="zh-CN" sz="1200"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sz="1400" dirty="0">
                  <a:solidFill>
                    <a:srgbClr val="3F7F5F"/>
                  </a:solidFill>
                  <a:latin typeface="华文新魏" panose="02010800040101010101" pitchFamily="2" charset="-122"/>
                  <a:ea typeface="华文新魏" panose="02010800040101010101" pitchFamily="2" charset="-122"/>
                  <a:cs typeface="宋体" panose="02010600030101010101" pitchFamily="2" charset="-122"/>
                </a:rPr>
                <a:t>// Start thread</a:t>
              </a:r>
            </a:p>
            <a:p>
              <a:r>
                <a:rPr lang="en-US" altLang="zh-CN" sz="1200"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thread1.start( ); //</a:t>
              </a:r>
              <a:r>
                <a:rPr lang="zh-CN" altLang="en-US" sz="1200"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激活</a:t>
              </a:r>
              <a:r>
                <a:rPr lang="en-US" altLang="zh-CN" sz="1200"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thread1</a:t>
              </a:r>
              <a:r>
                <a:rPr lang="zh-CN" altLang="en-US" sz="1200"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对象的</a:t>
              </a:r>
              <a:r>
                <a:rPr lang="en-US" altLang="zh-CN" sz="1200"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run</a:t>
              </a:r>
            </a:p>
            <a:p>
              <a:r>
                <a:rPr lang="en-US" altLang="zh-CN" sz="1200"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p>
            <a:p>
              <a:r>
                <a:rPr lang="en-US" altLang="zh-CN" sz="1200"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sz="1400" dirty="0">
                  <a:solidFill>
                    <a:srgbClr val="3F7F5F"/>
                  </a:solidFill>
                  <a:latin typeface="华文新魏" panose="02010800040101010101" pitchFamily="2" charset="-122"/>
                  <a:ea typeface="华文新魏" panose="02010800040101010101" pitchFamily="2" charset="-122"/>
                  <a:cs typeface="宋体" panose="02010600030101010101" pitchFamily="2" charset="-122"/>
                </a:rPr>
                <a:t>// Create a thread</a:t>
              </a:r>
            </a:p>
            <a:p>
              <a:r>
                <a:rPr lang="en-US" altLang="zh-CN" sz="1200"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sz="1200" dirty="0">
                  <a:solidFill>
                    <a:srgbClr val="FF0000"/>
                  </a:solidFill>
                  <a:latin typeface="华文新魏" panose="02010800040101010101" pitchFamily="2" charset="-122"/>
                  <a:ea typeface="华文新魏" panose="02010800040101010101" pitchFamily="2" charset="-122"/>
                  <a:cs typeface="宋体" panose="02010600030101010101" pitchFamily="2" charset="-122"/>
                </a:rPr>
                <a:t>Thread</a:t>
              </a:r>
              <a:r>
                <a:rPr lang="en-US" altLang="zh-CN" sz="1200"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thread2 = </a:t>
              </a:r>
              <a:r>
                <a:rPr lang="en-US" altLang="zh-CN" sz="1200" b="1" dirty="0">
                  <a:solidFill>
                    <a:srgbClr val="7F0055"/>
                  </a:solidFill>
                  <a:latin typeface="华文新魏" panose="02010800040101010101" pitchFamily="2" charset="-122"/>
                  <a:ea typeface="华文新魏" panose="02010800040101010101" pitchFamily="2" charset="-122"/>
                  <a:cs typeface="宋体" panose="02010600030101010101" pitchFamily="2" charset="-122"/>
                </a:rPr>
                <a:t>new</a:t>
              </a:r>
              <a:r>
                <a:rPr lang="en-US" altLang="zh-CN" sz="1200"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sz="1200" dirty="0" err="1">
                  <a:solidFill>
                    <a:srgbClr val="FF0000"/>
                  </a:solidFill>
                  <a:latin typeface="华文新魏" panose="02010800040101010101" pitchFamily="2" charset="-122"/>
                  <a:ea typeface="华文新魏" panose="02010800040101010101" pitchFamily="2" charset="-122"/>
                  <a:cs typeface="宋体" panose="02010600030101010101" pitchFamily="2" charset="-122"/>
                </a:rPr>
                <a:t>CustomThread</a:t>
              </a:r>
              <a:r>
                <a:rPr lang="en-US" altLang="zh-CN" sz="1200"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p>
            <a:p>
              <a:r>
                <a:rPr lang="en-US" altLang="zh-CN" sz="1200"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sz="1400" dirty="0">
                  <a:solidFill>
                    <a:srgbClr val="3F7F5F"/>
                  </a:solidFill>
                  <a:latin typeface="华文新魏" panose="02010800040101010101" pitchFamily="2" charset="-122"/>
                  <a:ea typeface="华文新魏" panose="02010800040101010101" pitchFamily="2" charset="-122"/>
                  <a:cs typeface="宋体" panose="02010600030101010101" pitchFamily="2" charset="-122"/>
                </a:rPr>
                <a:t>// Start thread</a:t>
              </a:r>
            </a:p>
            <a:p>
              <a:r>
                <a:rPr lang="en-US" altLang="zh-CN" sz="1200"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thread2.start(); //</a:t>
              </a:r>
              <a:r>
                <a:rPr lang="zh-CN" altLang="en-US" sz="1200"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激活</a:t>
              </a:r>
              <a:r>
                <a:rPr lang="en-US" altLang="zh-CN" sz="1200"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thread2</a:t>
              </a:r>
              <a:r>
                <a:rPr lang="zh-CN" altLang="en-US" sz="1200"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对象的</a:t>
              </a:r>
              <a:r>
                <a:rPr lang="en-US" altLang="zh-CN" sz="1200"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run</a:t>
              </a:r>
            </a:p>
            <a:p>
              <a:r>
                <a:rPr lang="en-US" altLang="zh-CN" sz="1200"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p>
            <a:p>
              <a:r>
                <a:rPr lang="en-US" altLang="zh-CN" sz="1200"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sz="1200" dirty="0">
                  <a:solidFill>
                    <a:srgbClr val="000000"/>
                  </a:solidFill>
                  <a:latin typeface="华文新魏" panose="02010800040101010101" pitchFamily="2" charset="-122"/>
                  <a:ea typeface="华文新魏" panose="02010800040101010101" pitchFamily="2" charset="-122"/>
                  <a:cs typeface="宋体" panose="02010600030101010101" pitchFamily="2" charset="-122"/>
                  <a:sym typeface="+mn-ea"/>
                </a:rPr>
                <a:t>...</a:t>
              </a:r>
              <a:endParaRPr lang="en-US" altLang="zh-CN" sz="1200" dirty="0">
                <a:solidFill>
                  <a:srgbClr val="000000"/>
                </a:solidFill>
                <a:latin typeface="华文新魏" panose="02010800040101010101" pitchFamily="2" charset="-122"/>
                <a:ea typeface="华文新魏" panose="02010800040101010101" pitchFamily="2" charset="-122"/>
                <a:cs typeface="宋体" panose="02010600030101010101" pitchFamily="2" charset="-122"/>
              </a:endParaRPr>
            </a:p>
            <a:p>
              <a:r>
                <a:rPr lang="en-US" altLang="zh-CN" sz="1200"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a:t>
              </a:r>
            </a:p>
          </p:txBody>
        </p:sp>
        <p:cxnSp>
          <p:nvCxnSpPr>
            <p:cNvPr id="15" name="直接箭头连接符 14"/>
            <p:cNvCxnSpPr/>
            <p:nvPr/>
          </p:nvCxnSpPr>
          <p:spPr>
            <a:xfrm>
              <a:off x="7200" y="3958"/>
              <a:ext cx="901" cy="4"/>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p:nvPr/>
          </p:nvCxnSpPr>
          <p:spPr>
            <a:xfrm>
              <a:off x="7200" y="5398"/>
              <a:ext cx="901" cy="4"/>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7200" y="3962"/>
              <a:ext cx="0" cy="144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4200" y="4080"/>
              <a:ext cx="3000" cy="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19" name="对象 18"/>
            <p:cNvGraphicFramePr>
              <a:graphicFrameLocks noChangeAspect="1"/>
            </p:cNvGraphicFramePr>
            <p:nvPr>
              <p:extLst>
                <p:ext uri="{D42A27DB-BD31-4B8C-83A1-F6EECF244321}">
                  <p14:modId xmlns:p14="http://schemas.microsoft.com/office/powerpoint/2010/main" val="2410471182"/>
                </p:ext>
              </p:extLst>
            </p:nvPr>
          </p:nvGraphicFramePr>
          <p:xfrm>
            <a:off x="254" y="1865"/>
            <a:ext cx="6624" cy="611"/>
          </p:xfrm>
          <a:graphic>
            <a:graphicData uri="http://schemas.openxmlformats.org/presentationml/2006/ole">
              <mc:AlternateContent xmlns:mc="http://schemas.openxmlformats.org/markup-compatibility/2006">
                <mc:Choice xmlns:v="urn:schemas-microsoft-com:vml" Requires="v">
                  <p:oleObj r:id="rId2" imgW="5314950" imgH="619237" progId="">
                    <p:embed/>
                  </p:oleObj>
                </mc:Choice>
                <mc:Fallback>
                  <p:oleObj r:id="rId2" imgW="5314950" imgH="619237" progId="">
                    <p:embed/>
                    <p:pic>
                      <p:nvPicPr>
                        <p:cNvPr id="0"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4" y="1865"/>
                          <a:ext cx="6624" cy="61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20" name="矩形 19">
            <a:extLst>
              <a:ext uri="{FF2B5EF4-FFF2-40B4-BE49-F238E27FC236}">
                <a16:creationId xmlns:a16="http://schemas.microsoft.com/office/drawing/2014/main" id="{8ADFB315-8FFC-42BA-9B39-BED062663282}"/>
              </a:ext>
            </a:extLst>
          </p:cNvPr>
          <p:cNvSpPr/>
          <p:nvPr/>
        </p:nvSpPr>
        <p:spPr>
          <a:xfrm>
            <a:off x="237439" y="1193328"/>
            <a:ext cx="9895326" cy="461665"/>
          </a:xfrm>
          <a:prstGeom prst="rect">
            <a:avLst/>
          </a:prstGeom>
          <a:solidFill>
            <a:schemeClr val="accent1">
              <a:lumMod val="50000"/>
            </a:schemeClr>
          </a:solidFill>
        </p:spPr>
        <p:txBody>
          <a:bodyPr wrap="square">
            <a:spAutoFit/>
          </a:bodyPr>
          <a:lstStyle/>
          <a:p>
            <a:r>
              <a:rPr lang="en-US" altLang="zh-CN" sz="2400" b="1" dirty="0">
                <a:solidFill>
                  <a:schemeClr val="bg1"/>
                </a:solidFill>
                <a:latin typeface="华文细黑" panose="02010600040101010101" pitchFamily="2" charset="-122"/>
                <a:ea typeface="华文细黑" panose="02010600040101010101" pitchFamily="2" charset="-122"/>
              </a:rPr>
              <a:t>2: </a:t>
            </a:r>
            <a:r>
              <a:rPr lang="zh-CN" altLang="en-US" sz="2400" b="1" dirty="0">
                <a:solidFill>
                  <a:schemeClr val="bg1"/>
                </a:solidFill>
                <a:latin typeface="华文细黑" panose="02010600040101010101" pitchFamily="2" charset="-122"/>
                <a:ea typeface="华文细黑" panose="02010600040101010101" pitchFamily="2" charset="-122"/>
              </a:rPr>
              <a:t>通过继承</a:t>
            </a:r>
            <a:r>
              <a:rPr lang="en-US" altLang="zh-CN" sz="2400" b="1" dirty="0">
                <a:solidFill>
                  <a:schemeClr val="bg1"/>
                </a:solidFill>
                <a:latin typeface="华文细黑" panose="02010600040101010101" pitchFamily="2" charset="-122"/>
                <a:ea typeface="华文细黑" panose="02010600040101010101" pitchFamily="2" charset="-122"/>
              </a:rPr>
              <a:t>Thread</a:t>
            </a:r>
            <a:r>
              <a:rPr lang="zh-CN" altLang="en-US" sz="2400" b="1" dirty="0">
                <a:solidFill>
                  <a:schemeClr val="bg1"/>
                </a:solidFill>
                <a:latin typeface="华文细黑" panose="02010600040101010101" pitchFamily="2" charset="-122"/>
                <a:ea typeface="华文细黑" panose="02010600040101010101" pitchFamily="2" charset="-122"/>
              </a:rPr>
              <a:t>类创建线程</a:t>
            </a:r>
          </a:p>
        </p:txBody>
      </p:sp>
      <p:sp>
        <p:nvSpPr>
          <p:cNvPr id="21" name="文本占位符 2">
            <a:extLst>
              <a:ext uri="{FF2B5EF4-FFF2-40B4-BE49-F238E27FC236}">
                <a16:creationId xmlns:a16="http://schemas.microsoft.com/office/drawing/2014/main" id="{C6D86DDE-0A93-476D-BAED-371211F78AEE}"/>
              </a:ext>
            </a:extLst>
          </p:cNvPr>
          <p:cNvSpPr>
            <a:spLocks noGrp="1"/>
          </p:cNvSpPr>
          <p:nvPr>
            <p:ph type="body" sz="quarter" idx="12"/>
          </p:nvPr>
        </p:nvSpPr>
        <p:spPr bwMode="auto">
          <a:xfrm>
            <a:off x="1649291" y="224570"/>
            <a:ext cx="7394575" cy="496887"/>
          </a:xfrm>
          <a:noFill/>
        </p:spPr>
        <p:txBody>
          <a:bodyPr vert="horz" wrap="square" lIns="91440" tIns="45720" rIns="91440" bIns="45720" numCol="1" anchor="t" anchorCtr="0" compatLnSpc="1">
            <a:noAutofit/>
          </a:bodyPr>
          <a:lstStyle/>
          <a:p>
            <a:r>
              <a:rPr lang="en-US" altLang="zh-CN" sz="3600" dirty="0" err="1"/>
              <a:t>Runuable</a:t>
            </a:r>
            <a:r>
              <a:rPr lang="zh-CN" altLang="en-US" sz="3600" dirty="0"/>
              <a:t>接口和线程类</a:t>
            </a:r>
            <a:r>
              <a:rPr lang="en-US" altLang="zh-CN" sz="3600" dirty="0"/>
              <a:t>Thread</a:t>
            </a:r>
          </a:p>
        </p:txBody>
      </p:sp>
    </p:spTree>
    <p:extLst>
      <p:ext uri="{BB962C8B-B14F-4D97-AF65-F5344CB8AC3E}">
        <p14:creationId xmlns:p14="http://schemas.microsoft.com/office/powerpoint/2010/main" val="8366239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文本占位符 1"/>
          <p:cNvSpPr>
            <a:spLocks noGrp="1"/>
          </p:cNvSpPr>
          <p:nvPr>
            <p:ph type="body" sz="quarter" idx="10"/>
          </p:nvPr>
        </p:nvSpPr>
        <p:spPr bwMode="auto">
          <a:xfrm>
            <a:off x="237439" y="175846"/>
            <a:ext cx="1248461" cy="835269"/>
          </a:xfrm>
          <a:noFill/>
        </p:spPr>
        <p:txBody>
          <a:bodyPr vert="horz" wrap="square" lIns="91440" tIns="45720" rIns="91440" bIns="45720" numCol="1" anchor="t" anchorCtr="0" compatLnSpc="1">
            <a:normAutofit fontScale="87500"/>
          </a:bodyPr>
          <a:lstStyle/>
          <a:p>
            <a:pPr eaLnBrk="1" hangingPunct="1"/>
            <a:r>
              <a:rPr lang="en-US" altLang="zh-CN" dirty="0"/>
              <a:t>30.2</a:t>
            </a:r>
          </a:p>
        </p:txBody>
      </p:sp>
      <p:sp>
        <p:nvSpPr>
          <p:cNvPr id="23" name="Text Box 6"/>
          <p:cNvSpPr txBox="1">
            <a:spLocks noChangeArrowheads="1"/>
          </p:cNvSpPr>
          <p:nvPr/>
        </p:nvSpPr>
        <p:spPr bwMode="auto">
          <a:xfrm>
            <a:off x="395288" y="1808114"/>
            <a:ext cx="9895326" cy="4524315"/>
          </a:xfrm>
          <a:prstGeom prst="rect">
            <a:avLst/>
          </a:prstGeom>
          <a:solidFill>
            <a:schemeClr val="accent4">
              <a:lumMod val="20000"/>
              <a:lumOff val="80000"/>
            </a:schemeClr>
          </a:solidFill>
          <a:ln w="25400">
            <a:solidFill>
              <a:schemeClr val="accent4">
                <a:lumMod val="50000"/>
              </a:schemeClr>
            </a:solidFill>
            <a:miter lim="800000"/>
            <a:headEnd/>
            <a:tailEnd/>
          </a:ln>
        </p:spPr>
        <p:txBody>
          <a:bodyPr wrap="square">
            <a:spAutoFit/>
          </a:bodyPr>
          <a:lstStyle>
            <a:defPPr>
              <a:defRPr lang="zh-CN"/>
            </a:defPPr>
            <a:lvl1pPr>
              <a:defRPr sz="1600">
                <a:latin typeface="华文新魏" panose="02010800040101010101" pitchFamily="2" charset="-122"/>
                <a:ea typeface="华文新魏" panose="02010800040101010101" pitchFamily="2" charset="-122"/>
              </a:defRPr>
            </a:lvl1pPr>
          </a:lstStyle>
          <a:p>
            <a:r>
              <a:rPr lang="en-US" altLang="zh-CN" dirty="0"/>
              <a:t>class </a:t>
            </a:r>
            <a:r>
              <a:rPr lang="en-US" altLang="zh-CN" dirty="0" err="1"/>
              <a:t>PrintChar</a:t>
            </a:r>
            <a:r>
              <a:rPr lang="en-US" altLang="zh-CN" dirty="0"/>
              <a:t> </a:t>
            </a:r>
            <a:r>
              <a:rPr lang="en-US" altLang="zh-CN" dirty="0">
                <a:solidFill>
                  <a:srgbClr val="FF0000"/>
                </a:solidFill>
              </a:rPr>
              <a:t>extends Thread </a:t>
            </a:r>
            <a:r>
              <a:rPr lang="en-US" altLang="zh-CN" dirty="0"/>
              <a:t>//</a:t>
            </a:r>
            <a:r>
              <a:rPr lang="zh-CN" altLang="en-US" dirty="0"/>
              <a:t>继承</a:t>
            </a:r>
            <a:r>
              <a:rPr lang="en-US" altLang="zh-CN" dirty="0"/>
              <a:t>Thread</a:t>
            </a:r>
            <a:r>
              <a:rPr lang="zh-CN" altLang="en-US" dirty="0"/>
              <a:t>类</a:t>
            </a:r>
          </a:p>
          <a:p>
            <a:r>
              <a:rPr lang="en-US" altLang="zh-CN" dirty="0"/>
              <a:t>{</a:t>
            </a:r>
          </a:p>
          <a:p>
            <a:r>
              <a:rPr lang="en-US" altLang="zh-CN" dirty="0"/>
              <a:t>	private char </a:t>
            </a:r>
            <a:r>
              <a:rPr lang="en-US" altLang="zh-CN" dirty="0" err="1"/>
              <a:t>charToPrint</a:t>
            </a:r>
            <a:r>
              <a:rPr lang="en-US" altLang="zh-CN" dirty="0"/>
              <a:t>;  //</a:t>
            </a:r>
            <a:r>
              <a:rPr lang="zh-CN" altLang="en-US" dirty="0"/>
              <a:t>要打印的字符</a:t>
            </a:r>
          </a:p>
          <a:p>
            <a:r>
              <a:rPr lang="zh-CN" altLang="en-US" dirty="0"/>
              <a:t>	</a:t>
            </a:r>
            <a:r>
              <a:rPr lang="en-US" altLang="zh-CN" dirty="0"/>
              <a:t>private int times;  //</a:t>
            </a:r>
            <a:r>
              <a:rPr lang="zh-CN" altLang="en-US" dirty="0"/>
              <a:t>打印的次数</a:t>
            </a:r>
          </a:p>
          <a:p>
            <a:r>
              <a:rPr lang="zh-CN" altLang="en-US" dirty="0"/>
              <a:t>	</a:t>
            </a:r>
            <a:r>
              <a:rPr lang="en-US" altLang="zh-CN" dirty="0"/>
              <a:t>public </a:t>
            </a:r>
            <a:r>
              <a:rPr lang="en-US" altLang="zh-CN" dirty="0" err="1"/>
              <a:t>PrintChar</a:t>
            </a:r>
            <a:r>
              <a:rPr lang="en-US" altLang="zh-CN" dirty="0"/>
              <a:t>(char c, int t){ </a:t>
            </a:r>
            <a:r>
              <a:rPr lang="en-US" altLang="zh-CN" dirty="0" err="1"/>
              <a:t>charToPrint</a:t>
            </a:r>
            <a:r>
              <a:rPr lang="en-US" altLang="zh-CN" dirty="0"/>
              <a:t> = c; times = t; }</a:t>
            </a:r>
          </a:p>
          <a:p>
            <a:r>
              <a:rPr lang="en-US" altLang="zh-CN" dirty="0"/>
              <a:t>	public void run() {//</a:t>
            </a:r>
            <a:r>
              <a:rPr lang="zh-CN" altLang="en-US" dirty="0"/>
              <a:t>覆盖</a:t>
            </a:r>
            <a:r>
              <a:rPr lang="en-US" altLang="zh-CN" dirty="0"/>
              <a:t>run</a:t>
            </a:r>
            <a:r>
              <a:rPr lang="zh-CN" altLang="en-US" dirty="0"/>
              <a:t>方法，定义线程要完成的功能</a:t>
            </a:r>
          </a:p>
          <a:p>
            <a:r>
              <a:rPr lang="zh-CN" altLang="en-US" dirty="0"/>
              <a:t>		</a:t>
            </a:r>
            <a:r>
              <a:rPr lang="en-US" altLang="zh-CN" dirty="0"/>
              <a:t>for (int i=1; i &lt; times; i++)</a:t>
            </a:r>
          </a:p>
          <a:p>
            <a:r>
              <a:rPr lang="en-US" altLang="zh-CN" dirty="0"/>
              <a:t>			System.out.print(</a:t>
            </a:r>
            <a:r>
              <a:rPr lang="en-US" altLang="zh-CN" dirty="0" err="1"/>
              <a:t>charToPrint</a:t>
            </a:r>
            <a:r>
              <a:rPr lang="en-US" altLang="zh-CN" dirty="0"/>
              <a:t>);</a:t>
            </a:r>
          </a:p>
          <a:p>
            <a:r>
              <a:rPr lang="en-US" altLang="zh-CN" dirty="0"/>
              <a:t>	}</a:t>
            </a:r>
          </a:p>
          <a:p>
            <a:r>
              <a:rPr lang="en-US" altLang="zh-CN" dirty="0"/>
              <a:t>}</a:t>
            </a:r>
          </a:p>
          <a:p>
            <a:r>
              <a:rPr lang="en-US" altLang="zh-CN" dirty="0"/>
              <a:t>public class </a:t>
            </a:r>
            <a:r>
              <a:rPr lang="en-US" altLang="zh-CN" dirty="0" err="1"/>
              <a:t>ThreadDemo</a:t>
            </a:r>
            <a:r>
              <a:rPr lang="en-US" altLang="zh-CN" dirty="0"/>
              <a:t> {</a:t>
            </a:r>
          </a:p>
          <a:p>
            <a:r>
              <a:rPr lang="en-US" altLang="zh-CN" dirty="0"/>
              <a:t>	public static void main(String[] args) {</a:t>
            </a:r>
          </a:p>
          <a:p>
            <a:r>
              <a:rPr lang="en-US" altLang="zh-CN" dirty="0"/>
              <a:t>	    </a:t>
            </a:r>
            <a:r>
              <a:rPr lang="en-US" altLang="zh-CN" dirty="0">
                <a:solidFill>
                  <a:srgbClr val="FF0000"/>
                </a:solidFill>
              </a:rPr>
              <a:t>Thread</a:t>
            </a:r>
            <a:r>
              <a:rPr lang="en-US" altLang="zh-CN" dirty="0"/>
              <a:t> </a:t>
            </a:r>
            <a:r>
              <a:rPr lang="en-US" altLang="zh-CN" dirty="0" err="1"/>
              <a:t>printA</a:t>
            </a:r>
            <a:r>
              <a:rPr lang="en-US" altLang="zh-CN" dirty="0"/>
              <a:t> = new </a:t>
            </a:r>
            <a:r>
              <a:rPr lang="en-US" altLang="zh-CN" dirty="0" err="1"/>
              <a:t>PrintChar</a:t>
            </a:r>
            <a:r>
              <a:rPr lang="en-US" altLang="zh-CN" dirty="0"/>
              <a:t>('a',100); //</a:t>
            </a:r>
            <a:r>
              <a:rPr lang="zh-CN" altLang="en-US" dirty="0"/>
              <a:t>创建二个线程对象</a:t>
            </a:r>
          </a:p>
          <a:p>
            <a:r>
              <a:rPr lang="zh-CN" altLang="en-US" dirty="0"/>
              <a:t>	    </a:t>
            </a:r>
            <a:r>
              <a:rPr lang="en-US" altLang="zh-CN" dirty="0">
                <a:solidFill>
                  <a:srgbClr val="FF0000"/>
                </a:solidFill>
              </a:rPr>
              <a:t>Thread</a:t>
            </a:r>
            <a:r>
              <a:rPr lang="en-US" altLang="zh-CN" dirty="0"/>
              <a:t> </a:t>
            </a:r>
            <a:r>
              <a:rPr lang="en-US" altLang="zh-CN" dirty="0" err="1"/>
              <a:t>printB</a:t>
            </a:r>
            <a:r>
              <a:rPr lang="en-US" altLang="zh-CN" dirty="0"/>
              <a:t> = new </a:t>
            </a:r>
            <a:r>
              <a:rPr lang="en-US" altLang="zh-CN" dirty="0" err="1"/>
              <a:t>PrintChar</a:t>
            </a:r>
            <a:r>
              <a:rPr lang="en-US" altLang="zh-CN" dirty="0"/>
              <a:t>('b',100);</a:t>
            </a:r>
          </a:p>
          <a:p>
            <a:r>
              <a:rPr lang="en-US" altLang="zh-CN" dirty="0"/>
              <a:t>	    </a:t>
            </a:r>
            <a:r>
              <a:rPr lang="en-US" altLang="zh-CN" dirty="0" err="1"/>
              <a:t>printA.start</a:t>
            </a:r>
            <a:r>
              <a:rPr lang="en-US" altLang="zh-CN" dirty="0"/>
              <a:t>(); //</a:t>
            </a:r>
            <a:r>
              <a:rPr lang="zh-CN" altLang="en-US" dirty="0"/>
              <a:t>启动线程</a:t>
            </a:r>
          </a:p>
          <a:p>
            <a:r>
              <a:rPr lang="zh-CN" altLang="en-US" dirty="0"/>
              <a:t>	    </a:t>
            </a:r>
            <a:r>
              <a:rPr lang="en-US" altLang="zh-CN" dirty="0" err="1"/>
              <a:t>printB.start</a:t>
            </a:r>
            <a:r>
              <a:rPr lang="en-US" altLang="zh-CN" dirty="0"/>
              <a:t>();	//</a:t>
            </a:r>
            <a:r>
              <a:rPr lang="zh-CN" altLang="en-US" dirty="0"/>
              <a:t>启动另外一个线程</a:t>
            </a:r>
          </a:p>
          <a:p>
            <a:r>
              <a:rPr lang="zh-CN" altLang="en-US" dirty="0"/>
              <a:t>	</a:t>
            </a:r>
            <a:r>
              <a:rPr lang="en-US" altLang="zh-CN" dirty="0"/>
              <a:t>}</a:t>
            </a:r>
          </a:p>
          <a:p>
            <a:r>
              <a:rPr lang="en-US" altLang="zh-CN" dirty="0"/>
              <a:t>}</a:t>
            </a:r>
          </a:p>
        </p:txBody>
      </p:sp>
      <p:sp>
        <p:nvSpPr>
          <p:cNvPr id="8" name="文本占位符 2">
            <a:extLst>
              <a:ext uri="{FF2B5EF4-FFF2-40B4-BE49-F238E27FC236}">
                <a16:creationId xmlns:a16="http://schemas.microsoft.com/office/drawing/2014/main" id="{FA5535DB-1CD7-468C-BE7F-3544B2903727}"/>
              </a:ext>
            </a:extLst>
          </p:cNvPr>
          <p:cNvSpPr>
            <a:spLocks noGrp="1"/>
          </p:cNvSpPr>
          <p:nvPr>
            <p:ph type="body" sz="quarter" idx="12"/>
          </p:nvPr>
        </p:nvSpPr>
        <p:spPr bwMode="auto">
          <a:xfrm>
            <a:off x="1649291" y="224570"/>
            <a:ext cx="7394575" cy="496887"/>
          </a:xfrm>
          <a:noFill/>
        </p:spPr>
        <p:txBody>
          <a:bodyPr vert="horz" wrap="square" lIns="91440" tIns="45720" rIns="91440" bIns="45720" numCol="1" anchor="t" anchorCtr="0" compatLnSpc="1">
            <a:noAutofit/>
          </a:bodyPr>
          <a:lstStyle/>
          <a:p>
            <a:r>
              <a:rPr lang="en-US" altLang="zh-CN" sz="3600" dirty="0" err="1"/>
              <a:t>Runuable</a:t>
            </a:r>
            <a:r>
              <a:rPr lang="zh-CN" altLang="en-US" sz="3600" dirty="0"/>
              <a:t>接口和线程类</a:t>
            </a:r>
            <a:r>
              <a:rPr lang="en-US" altLang="zh-CN" sz="3600" dirty="0"/>
              <a:t>Thread</a:t>
            </a:r>
          </a:p>
        </p:txBody>
      </p:sp>
      <p:sp>
        <p:nvSpPr>
          <p:cNvPr id="9" name="矩形 8">
            <a:extLst>
              <a:ext uri="{FF2B5EF4-FFF2-40B4-BE49-F238E27FC236}">
                <a16:creationId xmlns:a16="http://schemas.microsoft.com/office/drawing/2014/main" id="{8C26C099-E60D-472C-81D7-690EFBA166EF}"/>
              </a:ext>
            </a:extLst>
          </p:cNvPr>
          <p:cNvSpPr/>
          <p:nvPr/>
        </p:nvSpPr>
        <p:spPr>
          <a:xfrm>
            <a:off x="237439" y="1193328"/>
            <a:ext cx="9895326" cy="461665"/>
          </a:xfrm>
          <a:prstGeom prst="rect">
            <a:avLst/>
          </a:prstGeom>
          <a:solidFill>
            <a:schemeClr val="accent1">
              <a:lumMod val="50000"/>
            </a:schemeClr>
          </a:solidFill>
        </p:spPr>
        <p:txBody>
          <a:bodyPr wrap="square">
            <a:spAutoFit/>
          </a:bodyPr>
          <a:lstStyle/>
          <a:p>
            <a:r>
              <a:rPr lang="en-US" altLang="zh-CN" sz="2400" b="1" dirty="0">
                <a:solidFill>
                  <a:schemeClr val="bg1"/>
                </a:solidFill>
                <a:latin typeface="华文细黑" panose="02010600040101010101" pitchFamily="2" charset="-122"/>
                <a:ea typeface="华文细黑" panose="02010600040101010101" pitchFamily="2" charset="-122"/>
              </a:rPr>
              <a:t>2: </a:t>
            </a:r>
            <a:r>
              <a:rPr lang="zh-CN" altLang="en-US" sz="2400" b="1" dirty="0">
                <a:solidFill>
                  <a:schemeClr val="bg1"/>
                </a:solidFill>
                <a:latin typeface="华文细黑" panose="02010600040101010101" pitchFamily="2" charset="-122"/>
                <a:ea typeface="华文细黑" panose="02010600040101010101" pitchFamily="2" charset="-122"/>
              </a:rPr>
              <a:t>通过继承</a:t>
            </a:r>
            <a:r>
              <a:rPr lang="en-US" altLang="zh-CN" sz="2400" b="1" dirty="0">
                <a:solidFill>
                  <a:schemeClr val="bg1"/>
                </a:solidFill>
                <a:latin typeface="华文细黑" panose="02010600040101010101" pitchFamily="2" charset="-122"/>
                <a:ea typeface="华文细黑" panose="02010600040101010101" pitchFamily="2" charset="-122"/>
              </a:rPr>
              <a:t>Thread</a:t>
            </a:r>
            <a:r>
              <a:rPr lang="zh-CN" altLang="en-US" sz="2400" b="1" dirty="0">
                <a:solidFill>
                  <a:schemeClr val="bg1"/>
                </a:solidFill>
                <a:latin typeface="华文细黑" panose="02010600040101010101" pitchFamily="2" charset="-122"/>
                <a:ea typeface="华文细黑" panose="02010600040101010101" pitchFamily="2" charset="-122"/>
              </a:rPr>
              <a:t>类创建线程</a:t>
            </a:r>
          </a:p>
        </p:txBody>
      </p:sp>
    </p:spTree>
    <p:extLst>
      <p:ext uri="{BB962C8B-B14F-4D97-AF65-F5344CB8AC3E}">
        <p14:creationId xmlns:p14="http://schemas.microsoft.com/office/powerpoint/2010/main" val="8366239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矩形 38"/>
          <p:cNvSpPr/>
          <p:nvPr/>
        </p:nvSpPr>
        <p:spPr>
          <a:xfrm>
            <a:off x="2877241" y="3407175"/>
            <a:ext cx="3612537" cy="2842352"/>
          </a:xfrm>
          <a:prstGeom prst="rect">
            <a:avLst/>
          </a:prstGeom>
          <a:solidFill>
            <a:srgbClr val="2051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新魏" panose="02010800040101010101" pitchFamily="2" charset="-122"/>
              <a:ea typeface="华文新魏" panose="02010800040101010101" pitchFamily="2" charset="-122"/>
            </a:endParaRPr>
          </a:p>
        </p:txBody>
      </p:sp>
      <p:sp>
        <p:nvSpPr>
          <p:cNvPr id="11266" name="文本占位符 1"/>
          <p:cNvSpPr>
            <a:spLocks noGrp="1"/>
          </p:cNvSpPr>
          <p:nvPr>
            <p:ph type="body" sz="quarter" idx="10"/>
          </p:nvPr>
        </p:nvSpPr>
        <p:spPr bwMode="auto">
          <a:xfrm>
            <a:off x="237439" y="175846"/>
            <a:ext cx="1248461" cy="835269"/>
          </a:xfrm>
          <a:noFill/>
        </p:spPr>
        <p:txBody>
          <a:bodyPr vert="horz" wrap="square" lIns="91440" tIns="45720" rIns="91440" bIns="45720" numCol="1" anchor="t" anchorCtr="0" compatLnSpc="1">
            <a:normAutofit fontScale="87500"/>
          </a:bodyPr>
          <a:lstStyle/>
          <a:p>
            <a:pPr eaLnBrk="1" hangingPunct="1"/>
            <a:r>
              <a:rPr lang="en-US" altLang="zh-CN" dirty="0"/>
              <a:t>30.2</a:t>
            </a:r>
          </a:p>
        </p:txBody>
      </p:sp>
      <p:sp>
        <p:nvSpPr>
          <p:cNvPr id="7" name="矩形 6"/>
          <p:cNvSpPr/>
          <p:nvPr/>
        </p:nvSpPr>
        <p:spPr>
          <a:xfrm>
            <a:off x="558728" y="1151127"/>
            <a:ext cx="9895326" cy="523220"/>
          </a:xfrm>
          <a:prstGeom prst="rect">
            <a:avLst/>
          </a:prstGeom>
          <a:solidFill>
            <a:schemeClr val="accent1">
              <a:lumMod val="50000"/>
            </a:schemeClr>
          </a:solidFill>
        </p:spPr>
        <p:txBody>
          <a:bodyPr wrap="square">
            <a:spAutoFit/>
          </a:bodyPr>
          <a:lstStyle/>
          <a:p>
            <a:r>
              <a:rPr lang="zh-CN" altLang="en-US" sz="2800" b="1" dirty="0">
                <a:solidFill>
                  <a:schemeClr val="bg1"/>
                </a:solidFill>
                <a:latin typeface="华文细黑" panose="02010600040101010101" pitchFamily="2" charset="-122"/>
                <a:ea typeface="华文细黑" panose="02010600040101010101" pitchFamily="2" charset="-122"/>
              </a:rPr>
              <a:t>线程的状态切换</a:t>
            </a:r>
          </a:p>
        </p:txBody>
      </p:sp>
      <p:grpSp>
        <p:nvGrpSpPr>
          <p:cNvPr id="8" name="Group 50"/>
          <p:cNvGrpSpPr>
            <a:grpSpLocks/>
          </p:cNvGrpSpPr>
          <p:nvPr/>
        </p:nvGrpSpPr>
        <p:grpSpPr bwMode="auto">
          <a:xfrm>
            <a:off x="287415" y="2188840"/>
            <a:ext cx="7467601" cy="3962400"/>
            <a:chOff x="480" y="1104"/>
            <a:chExt cx="4704" cy="2496"/>
          </a:xfrm>
        </p:grpSpPr>
        <p:grpSp>
          <p:nvGrpSpPr>
            <p:cNvPr id="9" name="Group 49"/>
            <p:cNvGrpSpPr>
              <a:grpSpLocks/>
            </p:cNvGrpSpPr>
            <p:nvPr/>
          </p:nvGrpSpPr>
          <p:grpSpPr bwMode="auto">
            <a:xfrm>
              <a:off x="480" y="1392"/>
              <a:ext cx="4704" cy="2208"/>
              <a:chOff x="480" y="1392"/>
              <a:chExt cx="4704" cy="2208"/>
            </a:xfrm>
          </p:grpSpPr>
          <p:sp>
            <p:nvSpPr>
              <p:cNvPr id="11" name="Oval 24"/>
              <p:cNvSpPr>
                <a:spLocks noChangeArrowheads="1"/>
              </p:cNvSpPr>
              <p:nvPr/>
            </p:nvSpPr>
            <p:spPr bwMode="auto">
              <a:xfrm>
                <a:off x="480" y="1488"/>
                <a:ext cx="720" cy="288"/>
              </a:xfrm>
              <a:prstGeom prst="ellipse">
                <a:avLst/>
              </a:prstGeom>
              <a:solidFill>
                <a:schemeClr val="bg1"/>
              </a:solidFill>
              <a:ln w="9525">
                <a:solidFill>
                  <a:schemeClr val="tx1"/>
                </a:solidFill>
                <a:round/>
                <a:headEnd/>
                <a:tailEnd/>
              </a:ln>
            </p:spPr>
            <p:txBody>
              <a:bodyPr wrap="none" anchor="ctr"/>
              <a:lstStyle/>
              <a:p>
                <a:pPr algn="ctr"/>
                <a:r>
                  <a:rPr lang="zh-CN" altLang="en-US" sz="1600" dirty="0">
                    <a:latin typeface="华文新魏" panose="02010800040101010101" pitchFamily="2" charset="-122"/>
                    <a:ea typeface="华文新魏" panose="02010800040101010101" pitchFamily="2" charset="-122"/>
                  </a:rPr>
                  <a:t>创建线程</a:t>
                </a:r>
                <a:endParaRPr lang="en-US" altLang="zh-CN" sz="1600" dirty="0">
                  <a:latin typeface="华文新魏" panose="02010800040101010101" pitchFamily="2" charset="-122"/>
                  <a:ea typeface="华文新魏" panose="02010800040101010101" pitchFamily="2" charset="-122"/>
                </a:endParaRPr>
              </a:p>
              <a:p>
                <a:pPr algn="ctr"/>
                <a:r>
                  <a:rPr lang="zh-CN" altLang="en-US" sz="1600" dirty="0">
                    <a:latin typeface="华文新魏" panose="02010800040101010101" pitchFamily="2" charset="-122"/>
                    <a:ea typeface="华文新魏" panose="02010800040101010101" pitchFamily="2" charset="-122"/>
                  </a:rPr>
                  <a:t>对象</a:t>
                </a:r>
              </a:p>
            </p:txBody>
          </p:sp>
          <p:sp>
            <p:nvSpPr>
              <p:cNvPr id="12" name="Oval 25"/>
              <p:cNvSpPr>
                <a:spLocks noChangeArrowheads="1"/>
              </p:cNvSpPr>
              <p:nvPr/>
            </p:nvSpPr>
            <p:spPr bwMode="auto">
              <a:xfrm>
                <a:off x="4464" y="1488"/>
                <a:ext cx="720" cy="288"/>
              </a:xfrm>
              <a:prstGeom prst="ellipse">
                <a:avLst/>
              </a:prstGeom>
              <a:solidFill>
                <a:schemeClr val="folHlink"/>
              </a:solidFill>
              <a:ln w="9525">
                <a:solidFill>
                  <a:schemeClr val="tx1"/>
                </a:solidFill>
                <a:round/>
                <a:headEnd/>
                <a:tailEnd/>
              </a:ln>
            </p:spPr>
            <p:txBody>
              <a:bodyPr wrap="none" anchor="ctr"/>
              <a:lstStyle/>
              <a:p>
                <a:r>
                  <a:rPr lang="zh-CN" altLang="en-US">
                    <a:solidFill>
                      <a:schemeClr val="tx2"/>
                    </a:solidFill>
                    <a:latin typeface="华文新魏" panose="02010800040101010101" pitchFamily="2" charset="-122"/>
                    <a:ea typeface="华文新魏" panose="02010800040101010101" pitchFamily="2" charset="-122"/>
                  </a:rPr>
                  <a:t>消亡</a:t>
                </a:r>
              </a:p>
            </p:txBody>
          </p:sp>
          <p:sp>
            <p:nvSpPr>
              <p:cNvPr id="13" name="Oval 26"/>
              <p:cNvSpPr>
                <a:spLocks noChangeArrowheads="1"/>
              </p:cNvSpPr>
              <p:nvPr/>
            </p:nvSpPr>
            <p:spPr bwMode="auto">
              <a:xfrm>
                <a:off x="3120" y="1488"/>
                <a:ext cx="720" cy="288"/>
              </a:xfrm>
              <a:prstGeom prst="ellipse">
                <a:avLst/>
              </a:prstGeom>
              <a:solidFill>
                <a:schemeClr val="accent1"/>
              </a:solidFill>
              <a:ln w="9525">
                <a:solidFill>
                  <a:schemeClr val="tx1"/>
                </a:solidFill>
                <a:round/>
                <a:headEnd/>
                <a:tailEnd/>
              </a:ln>
            </p:spPr>
            <p:txBody>
              <a:bodyPr wrap="none" anchor="ctr"/>
              <a:lstStyle/>
              <a:p>
                <a:r>
                  <a:rPr lang="zh-CN" altLang="en-US">
                    <a:latin typeface="华文新魏" panose="02010800040101010101" pitchFamily="2" charset="-122"/>
                    <a:ea typeface="华文新魏" panose="02010800040101010101" pitchFamily="2" charset="-122"/>
                  </a:rPr>
                  <a:t>运行</a:t>
                </a:r>
              </a:p>
            </p:txBody>
          </p:sp>
          <p:sp>
            <p:nvSpPr>
              <p:cNvPr id="14" name="Oval 27"/>
              <p:cNvSpPr>
                <a:spLocks noChangeArrowheads="1"/>
              </p:cNvSpPr>
              <p:nvPr/>
            </p:nvSpPr>
            <p:spPr bwMode="auto">
              <a:xfrm>
                <a:off x="2592" y="3312"/>
                <a:ext cx="720" cy="288"/>
              </a:xfrm>
              <a:prstGeom prst="ellipse">
                <a:avLst/>
              </a:prstGeom>
              <a:solidFill>
                <a:srgbClr val="FF3399"/>
              </a:solidFill>
              <a:ln w="9525">
                <a:solidFill>
                  <a:schemeClr val="tx1"/>
                </a:solidFill>
                <a:round/>
                <a:headEnd/>
                <a:tailEnd/>
              </a:ln>
            </p:spPr>
            <p:txBody>
              <a:bodyPr wrap="none" anchor="ctr"/>
              <a:lstStyle/>
              <a:p>
                <a:r>
                  <a:rPr lang="zh-CN" altLang="en-US" dirty="0">
                    <a:latin typeface="华文新魏" panose="02010800040101010101" pitchFamily="2" charset="-122"/>
                    <a:ea typeface="华文新魏" panose="02010800040101010101" pitchFamily="2" charset="-122"/>
                  </a:rPr>
                  <a:t>阻塞</a:t>
                </a:r>
              </a:p>
            </p:txBody>
          </p:sp>
          <p:sp>
            <p:nvSpPr>
              <p:cNvPr id="15" name="Oval 28"/>
              <p:cNvSpPr>
                <a:spLocks noChangeArrowheads="1"/>
              </p:cNvSpPr>
              <p:nvPr/>
            </p:nvSpPr>
            <p:spPr bwMode="auto">
              <a:xfrm>
                <a:off x="1728" y="1488"/>
                <a:ext cx="720" cy="288"/>
              </a:xfrm>
              <a:prstGeom prst="ellipse">
                <a:avLst/>
              </a:prstGeom>
              <a:solidFill>
                <a:srgbClr val="66CCFF"/>
              </a:solidFill>
              <a:ln w="9525">
                <a:solidFill>
                  <a:schemeClr val="tx1"/>
                </a:solidFill>
                <a:round/>
                <a:headEnd/>
                <a:tailEnd/>
              </a:ln>
            </p:spPr>
            <p:txBody>
              <a:bodyPr wrap="none" anchor="ctr"/>
              <a:lstStyle/>
              <a:p>
                <a:r>
                  <a:rPr lang="zh-CN" altLang="en-US">
                    <a:latin typeface="华文新魏" panose="02010800040101010101" pitchFamily="2" charset="-122"/>
                    <a:ea typeface="华文新魏" panose="02010800040101010101" pitchFamily="2" charset="-122"/>
                  </a:rPr>
                  <a:t>就绪</a:t>
                </a:r>
              </a:p>
            </p:txBody>
          </p:sp>
          <p:sp>
            <p:nvSpPr>
              <p:cNvPr id="16" name="Oval 29"/>
              <p:cNvSpPr>
                <a:spLocks noChangeArrowheads="1"/>
              </p:cNvSpPr>
              <p:nvPr/>
            </p:nvSpPr>
            <p:spPr bwMode="auto">
              <a:xfrm>
                <a:off x="2496" y="2016"/>
                <a:ext cx="720" cy="288"/>
              </a:xfrm>
              <a:prstGeom prst="ellipse">
                <a:avLst/>
              </a:prstGeom>
              <a:solidFill>
                <a:srgbClr val="FFCCFF"/>
              </a:solidFill>
              <a:ln w="9525">
                <a:solidFill>
                  <a:schemeClr val="tx1"/>
                </a:solidFill>
                <a:round/>
                <a:headEnd/>
                <a:tailEnd/>
              </a:ln>
            </p:spPr>
            <p:txBody>
              <a:bodyPr wrap="none" anchor="ctr"/>
              <a:lstStyle/>
              <a:p>
                <a:r>
                  <a:rPr lang="zh-CN" altLang="en-US">
                    <a:latin typeface="华文新魏" panose="02010800040101010101" pitchFamily="2" charset="-122"/>
                    <a:ea typeface="华文新魏" panose="02010800040101010101" pitchFamily="2" charset="-122"/>
                  </a:rPr>
                  <a:t>休眠</a:t>
                </a:r>
              </a:p>
            </p:txBody>
          </p:sp>
          <p:sp>
            <p:nvSpPr>
              <p:cNvPr id="17" name="Oval 30"/>
              <p:cNvSpPr>
                <a:spLocks noChangeArrowheads="1"/>
              </p:cNvSpPr>
              <p:nvPr/>
            </p:nvSpPr>
            <p:spPr bwMode="auto">
              <a:xfrm>
                <a:off x="2544" y="2688"/>
                <a:ext cx="720" cy="288"/>
              </a:xfrm>
              <a:prstGeom prst="ellipse">
                <a:avLst/>
              </a:prstGeom>
              <a:solidFill>
                <a:srgbClr val="FF99CC"/>
              </a:solidFill>
              <a:ln w="9525">
                <a:solidFill>
                  <a:schemeClr val="tx1"/>
                </a:solidFill>
                <a:round/>
                <a:headEnd/>
                <a:tailEnd/>
              </a:ln>
            </p:spPr>
            <p:txBody>
              <a:bodyPr wrap="none" anchor="ctr"/>
              <a:lstStyle/>
              <a:p>
                <a:r>
                  <a:rPr lang="zh-CN" altLang="en-US">
                    <a:latin typeface="华文新魏" panose="02010800040101010101" pitchFamily="2" charset="-122"/>
                    <a:ea typeface="华文新魏" panose="02010800040101010101" pitchFamily="2" charset="-122"/>
                  </a:rPr>
                  <a:t>等待</a:t>
                </a:r>
              </a:p>
            </p:txBody>
          </p:sp>
          <p:sp>
            <p:nvSpPr>
              <p:cNvPr id="18" name="Line 31"/>
              <p:cNvSpPr>
                <a:spLocks noChangeShapeType="1"/>
              </p:cNvSpPr>
              <p:nvPr/>
            </p:nvSpPr>
            <p:spPr bwMode="auto">
              <a:xfrm>
                <a:off x="1200" y="1632"/>
                <a:ext cx="528" cy="0"/>
              </a:xfrm>
              <a:prstGeom prst="line">
                <a:avLst/>
              </a:prstGeom>
              <a:noFill/>
              <a:ln w="9525">
                <a:solidFill>
                  <a:schemeClr val="tx1"/>
                </a:solidFill>
                <a:round/>
                <a:headEnd/>
                <a:tailEnd type="triangle" w="med" len="med"/>
              </a:ln>
            </p:spPr>
            <p:txBody>
              <a:bodyPr/>
              <a:lstStyle/>
              <a:p>
                <a:endParaRPr lang="zh-CN" altLang="en-US">
                  <a:latin typeface="华文新魏" panose="02010800040101010101" pitchFamily="2" charset="-122"/>
                  <a:ea typeface="华文新魏" panose="02010800040101010101" pitchFamily="2" charset="-122"/>
                </a:endParaRPr>
              </a:p>
            </p:txBody>
          </p:sp>
          <p:sp>
            <p:nvSpPr>
              <p:cNvPr id="19" name="Line 32"/>
              <p:cNvSpPr>
                <a:spLocks noChangeShapeType="1"/>
              </p:cNvSpPr>
              <p:nvPr/>
            </p:nvSpPr>
            <p:spPr bwMode="auto">
              <a:xfrm>
                <a:off x="2448" y="1632"/>
                <a:ext cx="672" cy="0"/>
              </a:xfrm>
              <a:prstGeom prst="line">
                <a:avLst/>
              </a:prstGeom>
              <a:noFill/>
              <a:ln w="9525">
                <a:solidFill>
                  <a:schemeClr val="tx1"/>
                </a:solidFill>
                <a:round/>
                <a:headEnd/>
                <a:tailEnd type="triangle" w="med" len="med"/>
              </a:ln>
            </p:spPr>
            <p:txBody>
              <a:bodyPr/>
              <a:lstStyle/>
              <a:p>
                <a:endParaRPr lang="zh-CN" altLang="en-US">
                  <a:latin typeface="华文新魏" panose="02010800040101010101" pitchFamily="2" charset="-122"/>
                  <a:ea typeface="华文新魏" panose="02010800040101010101" pitchFamily="2" charset="-122"/>
                </a:endParaRPr>
              </a:p>
            </p:txBody>
          </p:sp>
          <p:sp>
            <p:nvSpPr>
              <p:cNvPr id="20" name="Line 33"/>
              <p:cNvSpPr>
                <a:spLocks noChangeShapeType="1"/>
              </p:cNvSpPr>
              <p:nvPr/>
            </p:nvSpPr>
            <p:spPr bwMode="auto">
              <a:xfrm>
                <a:off x="3840" y="1632"/>
                <a:ext cx="624" cy="0"/>
              </a:xfrm>
              <a:prstGeom prst="line">
                <a:avLst/>
              </a:prstGeom>
              <a:noFill/>
              <a:ln w="9525">
                <a:solidFill>
                  <a:schemeClr val="tx1"/>
                </a:solidFill>
                <a:round/>
                <a:headEnd/>
                <a:tailEnd type="triangle" w="med" len="med"/>
              </a:ln>
            </p:spPr>
            <p:txBody>
              <a:bodyPr/>
              <a:lstStyle/>
              <a:p>
                <a:endParaRPr lang="zh-CN" altLang="en-US">
                  <a:latin typeface="华文新魏" panose="02010800040101010101" pitchFamily="2" charset="-122"/>
                  <a:ea typeface="华文新魏" panose="02010800040101010101" pitchFamily="2" charset="-122"/>
                </a:endParaRPr>
              </a:p>
            </p:txBody>
          </p:sp>
          <p:sp>
            <p:nvSpPr>
              <p:cNvPr id="21" name="Line 34"/>
              <p:cNvSpPr>
                <a:spLocks noChangeShapeType="1"/>
              </p:cNvSpPr>
              <p:nvPr/>
            </p:nvSpPr>
            <p:spPr bwMode="auto">
              <a:xfrm flipH="1">
                <a:off x="3216" y="1776"/>
                <a:ext cx="192" cy="384"/>
              </a:xfrm>
              <a:prstGeom prst="line">
                <a:avLst/>
              </a:prstGeom>
              <a:noFill/>
              <a:ln w="9525">
                <a:solidFill>
                  <a:schemeClr val="tx1"/>
                </a:solidFill>
                <a:round/>
                <a:headEnd/>
                <a:tailEnd type="triangle" w="med" len="med"/>
              </a:ln>
            </p:spPr>
            <p:txBody>
              <a:bodyPr/>
              <a:lstStyle/>
              <a:p>
                <a:endParaRPr lang="zh-CN" altLang="en-US">
                  <a:latin typeface="华文新魏" panose="02010800040101010101" pitchFamily="2" charset="-122"/>
                  <a:ea typeface="华文新魏" panose="02010800040101010101" pitchFamily="2" charset="-122"/>
                </a:endParaRPr>
              </a:p>
            </p:txBody>
          </p:sp>
          <p:sp>
            <p:nvSpPr>
              <p:cNvPr id="22" name="Line 35"/>
              <p:cNvSpPr>
                <a:spLocks noChangeShapeType="1"/>
              </p:cNvSpPr>
              <p:nvPr/>
            </p:nvSpPr>
            <p:spPr bwMode="auto">
              <a:xfrm flipH="1">
                <a:off x="3264" y="1776"/>
                <a:ext cx="192" cy="1056"/>
              </a:xfrm>
              <a:prstGeom prst="line">
                <a:avLst/>
              </a:prstGeom>
              <a:noFill/>
              <a:ln w="9525">
                <a:solidFill>
                  <a:schemeClr val="tx1"/>
                </a:solidFill>
                <a:round/>
                <a:headEnd/>
                <a:tailEnd type="triangle" w="med" len="med"/>
              </a:ln>
            </p:spPr>
            <p:txBody>
              <a:bodyPr/>
              <a:lstStyle/>
              <a:p>
                <a:endParaRPr lang="zh-CN" altLang="en-US">
                  <a:latin typeface="华文新魏" panose="02010800040101010101" pitchFamily="2" charset="-122"/>
                  <a:ea typeface="华文新魏" panose="02010800040101010101" pitchFamily="2" charset="-122"/>
                </a:endParaRPr>
              </a:p>
            </p:txBody>
          </p:sp>
          <p:sp>
            <p:nvSpPr>
              <p:cNvPr id="23" name="Line 36"/>
              <p:cNvSpPr>
                <a:spLocks noChangeShapeType="1"/>
              </p:cNvSpPr>
              <p:nvPr/>
            </p:nvSpPr>
            <p:spPr bwMode="auto">
              <a:xfrm flipH="1">
                <a:off x="3312" y="1776"/>
                <a:ext cx="192" cy="1680"/>
              </a:xfrm>
              <a:prstGeom prst="line">
                <a:avLst/>
              </a:prstGeom>
              <a:noFill/>
              <a:ln w="9525">
                <a:solidFill>
                  <a:schemeClr val="tx1"/>
                </a:solidFill>
                <a:round/>
                <a:headEnd/>
                <a:tailEnd type="triangle" w="med" len="med"/>
              </a:ln>
            </p:spPr>
            <p:txBody>
              <a:bodyPr/>
              <a:lstStyle/>
              <a:p>
                <a:endParaRPr lang="zh-CN" altLang="en-US">
                  <a:latin typeface="华文新魏" panose="02010800040101010101" pitchFamily="2" charset="-122"/>
                  <a:ea typeface="华文新魏" panose="02010800040101010101" pitchFamily="2" charset="-122"/>
                </a:endParaRPr>
              </a:p>
            </p:txBody>
          </p:sp>
          <p:sp>
            <p:nvSpPr>
              <p:cNvPr id="24" name="Line 37"/>
              <p:cNvSpPr>
                <a:spLocks noChangeShapeType="1"/>
              </p:cNvSpPr>
              <p:nvPr/>
            </p:nvSpPr>
            <p:spPr bwMode="auto">
              <a:xfrm flipH="1" flipV="1">
                <a:off x="2160" y="1776"/>
                <a:ext cx="336" cy="384"/>
              </a:xfrm>
              <a:prstGeom prst="line">
                <a:avLst/>
              </a:prstGeom>
              <a:noFill/>
              <a:ln w="9525">
                <a:solidFill>
                  <a:schemeClr val="tx1"/>
                </a:solidFill>
                <a:round/>
                <a:headEnd/>
                <a:tailEnd type="triangle" w="med" len="med"/>
              </a:ln>
            </p:spPr>
            <p:txBody>
              <a:bodyPr/>
              <a:lstStyle/>
              <a:p>
                <a:endParaRPr lang="zh-CN" altLang="en-US">
                  <a:latin typeface="华文新魏" panose="02010800040101010101" pitchFamily="2" charset="-122"/>
                  <a:ea typeface="华文新魏" panose="02010800040101010101" pitchFamily="2" charset="-122"/>
                </a:endParaRPr>
              </a:p>
            </p:txBody>
          </p:sp>
          <p:sp>
            <p:nvSpPr>
              <p:cNvPr id="25" name="Line 38"/>
              <p:cNvSpPr>
                <a:spLocks noChangeShapeType="1"/>
              </p:cNvSpPr>
              <p:nvPr/>
            </p:nvSpPr>
            <p:spPr bwMode="auto">
              <a:xfrm flipH="1" flipV="1">
                <a:off x="2112" y="1776"/>
                <a:ext cx="432" cy="1056"/>
              </a:xfrm>
              <a:prstGeom prst="line">
                <a:avLst/>
              </a:prstGeom>
              <a:noFill/>
              <a:ln w="9525">
                <a:solidFill>
                  <a:schemeClr val="tx1"/>
                </a:solidFill>
                <a:round/>
                <a:headEnd/>
                <a:tailEnd type="triangle" w="med" len="med"/>
              </a:ln>
            </p:spPr>
            <p:txBody>
              <a:bodyPr/>
              <a:lstStyle/>
              <a:p>
                <a:endParaRPr lang="zh-CN" altLang="en-US">
                  <a:latin typeface="华文新魏" panose="02010800040101010101" pitchFamily="2" charset="-122"/>
                  <a:ea typeface="华文新魏" panose="02010800040101010101" pitchFamily="2" charset="-122"/>
                </a:endParaRPr>
              </a:p>
            </p:txBody>
          </p:sp>
          <p:sp>
            <p:nvSpPr>
              <p:cNvPr id="26" name="Line 39"/>
              <p:cNvSpPr>
                <a:spLocks noChangeShapeType="1"/>
              </p:cNvSpPr>
              <p:nvPr/>
            </p:nvSpPr>
            <p:spPr bwMode="auto">
              <a:xfrm flipH="1" flipV="1">
                <a:off x="2064" y="1776"/>
                <a:ext cx="528" cy="1680"/>
              </a:xfrm>
              <a:prstGeom prst="line">
                <a:avLst/>
              </a:prstGeom>
              <a:noFill/>
              <a:ln w="9525">
                <a:solidFill>
                  <a:schemeClr val="tx1"/>
                </a:solidFill>
                <a:round/>
                <a:headEnd/>
                <a:tailEnd type="triangle" w="med" len="med"/>
              </a:ln>
            </p:spPr>
            <p:txBody>
              <a:bodyPr/>
              <a:lstStyle/>
              <a:p>
                <a:endParaRPr lang="zh-CN" altLang="en-US">
                  <a:latin typeface="华文新魏" panose="02010800040101010101" pitchFamily="2" charset="-122"/>
                  <a:ea typeface="华文新魏" panose="02010800040101010101" pitchFamily="2" charset="-122"/>
                </a:endParaRPr>
              </a:p>
            </p:txBody>
          </p:sp>
          <p:sp>
            <p:nvSpPr>
              <p:cNvPr id="27" name="Text Box 40"/>
              <p:cNvSpPr txBox="1">
                <a:spLocks noChangeArrowheads="1"/>
              </p:cNvSpPr>
              <p:nvPr/>
            </p:nvSpPr>
            <p:spPr bwMode="auto">
              <a:xfrm>
                <a:off x="1200" y="1440"/>
                <a:ext cx="528" cy="231"/>
              </a:xfrm>
              <a:prstGeom prst="rect">
                <a:avLst/>
              </a:prstGeom>
              <a:noFill/>
              <a:ln w="9525">
                <a:noFill/>
                <a:miter lim="800000"/>
                <a:headEnd/>
                <a:tailEnd/>
              </a:ln>
            </p:spPr>
            <p:txBody>
              <a:bodyPr>
                <a:spAutoFit/>
              </a:bodyPr>
              <a:lstStyle/>
              <a:p>
                <a:pPr>
                  <a:spcBef>
                    <a:spcPct val="50000"/>
                  </a:spcBef>
                </a:pPr>
                <a:r>
                  <a:rPr lang="en-US" altLang="zh-CN" sz="1800">
                    <a:latin typeface="华文新魏" panose="02010800040101010101" pitchFamily="2" charset="-122"/>
                    <a:ea typeface="华文新魏" panose="02010800040101010101" pitchFamily="2" charset="-122"/>
                  </a:rPr>
                  <a:t>start()</a:t>
                </a:r>
              </a:p>
            </p:txBody>
          </p:sp>
          <p:sp>
            <p:nvSpPr>
              <p:cNvPr id="28" name="Text Box 41"/>
              <p:cNvSpPr txBox="1">
                <a:spLocks noChangeArrowheads="1"/>
              </p:cNvSpPr>
              <p:nvPr/>
            </p:nvSpPr>
            <p:spPr bwMode="auto">
              <a:xfrm>
                <a:off x="3260" y="2014"/>
                <a:ext cx="1200" cy="233"/>
              </a:xfrm>
              <a:prstGeom prst="rect">
                <a:avLst/>
              </a:prstGeom>
              <a:noFill/>
              <a:ln w="9525">
                <a:noFill/>
                <a:miter lim="800000"/>
                <a:headEnd/>
                <a:tailEnd/>
              </a:ln>
            </p:spPr>
            <p:txBody>
              <a:bodyPr wrap="square">
                <a:spAutoFit/>
              </a:bodyPr>
              <a:lstStyle/>
              <a:p>
                <a:pPr>
                  <a:spcBef>
                    <a:spcPct val="50000"/>
                  </a:spcBef>
                </a:pPr>
                <a:r>
                  <a:rPr lang="en-US" altLang="zh-CN" sz="1800" dirty="0">
                    <a:solidFill>
                      <a:schemeClr val="bg1"/>
                    </a:solidFill>
                    <a:latin typeface="华文新魏" panose="02010800040101010101" pitchFamily="2" charset="-122"/>
                    <a:ea typeface="华文新魏" panose="02010800040101010101" pitchFamily="2" charset="-122"/>
                  </a:rPr>
                  <a:t>sleep()</a:t>
                </a:r>
              </a:p>
            </p:txBody>
          </p:sp>
          <p:sp>
            <p:nvSpPr>
              <p:cNvPr id="29" name="Text Box 42"/>
              <p:cNvSpPr txBox="1">
                <a:spLocks noChangeArrowheads="1"/>
              </p:cNvSpPr>
              <p:nvPr/>
            </p:nvSpPr>
            <p:spPr bwMode="auto">
              <a:xfrm>
                <a:off x="2097" y="2440"/>
                <a:ext cx="2257" cy="233"/>
              </a:xfrm>
              <a:prstGeom prst="rect">
                <a:avLst/>
              </a:prstGeom>
              <a:noFill/>
              <a:ln w="9525">
                <a:noFill/>
                <a:miter lim="800000"/>
                <a:headEnd/>
                <a:tailEnd/>
              </a:ln>
            </p:spPr>
            <p:txBody>
              <a:bodyPr wrap="square">
                <a:spAutoFit/>
              </a:bodyPr>
              <a:lstStyle/>
              <a:p>
                <a:pPr>
                  <a:spcBef>
                    <a:spcPct val="50000"/>
                  </a:spcBef>
                </a:pPr>
                <a:r>
                  <a:rPr lang="en-US" altLang="zh-CN" sz="1800" dirty="0">
                    <a:solidFill>
                      <a:schemeClr val="bg1"/>
                    </a:solidFill>
                    <a:latin typeface="华文新魏" panose="02010800040101010101" pitchFamily="2" charset="-122"/>
                    <a:ea typeface="华文新魏" panose="02010800040101010101" pitchFamily="2" charset="-122"/>
                  </a:rPr>
                  <a:t>wait()</a:t>
                </a:r>
                <a:r>
                  <a:rPr lang="zh-CN" altLang="en-US" sz="1800" dirty="0">
                    <a:solidFill>
                      <a:schemeClr val="bg1"/>
                    </a:solidFill>
                    <a:latin typeface="华文新魏" panose="02010800040101010101" pitchFamily="2" charset="-122"/>
                    <a:ea typeface="华文新魏" panose="02010800040101010101" pitchFamily="2" charset="-122"/>
                  </a:rPr>
                  <a:t>，</a:t>
                </a:r>
                <a:r>
                  <a:rPr lang="en-US" altLang="zh-CN" sz="1800" dirty="0">
                    <a:solidFill>
                      <a:schemeClr val="bg1"/>
                    </a:solidFill>
                    <a:latin typeface="华文新魏" panose="02010800040101010101" pitchFamily="2" charset="-122"/>
                    <a:ea typeface="华文新魏" panose="02010800040101010101" pitchFamily="2" charset="-122"/>
                  </a:rPr>
                  <a:t>await</a:t>
                </a:r>
                <a:r>
                  <a:rPr lang="zh-CN" altLang="en-US" sz="1800" dirty="0">
                    <a:solidFill>
                      <a:schemeClr val="bg1"/>
                    </a:solidFill>
                    <a:latin typeface="华文新魏" panose="02010800040101010101" pitchFamily="2" charset="-122"/>
                    <a:ea typeface="华文新魏" panose="02010800040101010101" pitchFamily="2" charset="-122"/>
                  </a:rPr>
                  <a:t>，</a:t>
                </a:r>
                <a:r>
                  <a:rPr lang="en-US" altLang="zh-CN" sz="1800" dirty="0">
                    <a:solidFill>
                      <a:schemeClr val="bg1"/>
                    </a:solidFill>
                    <a:latin typeface="华文新魏" panose="02010800040101010101" pitchFamily="2" charset="-122"/>
                    <a:ea typeface="华文新魏" panose="02010800040101010101" pitchFamily="2" charset="-122"/>
                  </a:rPr>
                  <a:t>join</a:t>
                </a:r>
                <a:r>
                  <a:rPr lang="zh-CN" altLang="en-US" sz="1800" dirty="0">
                    <a:solidFill>
                      <a:schemeClr val="bg1"/>
                    </a:solidFill>
                    <a:latin typeface="华文新魏" panose="02010800040101010101" pitchFamily="2" charset="-122"/>
                    <a:ea typeface="华文新魏" panose="02010800040101010101" pitchFamily="2" charset="-122"/>
                  </a:rPr>
                  <a:t>，等待资源锁</a:t>
                </a:r>
                <a:endParaRPr lang="en-US" altLang="zh-CN" sz="1800" dirty="0">
                  <a:solidFill>
                    <a:schemeClr val="bg1"/>
                  </a:solidFill>
                  <a:latin typeface="华文新魏" panose="02010800040101010101" pitchFamily="2" charset="-122"/>
                  <a:ea typeface="华文新魏" panose="02010800040101010101" pitchFamily="2" charset="-122"/>
                </a:endParaRPr>
              </a:p>
            </p:txBody>
          </p:sp>
          <p:sp>
            <p:nvSpPr>
              <p:cNvPr id="30" name="Text Box 43"/>
              <p:cNvSpPr txBox="1">
                <a:spLocks noChangeArrowheads="1"/>
              </p:cNvSpPr>
              <p:nvPr/>
            </p:nvSpPr>
            <p:spPr bwMode="auto">
              <a:xfrm>
                <a:off x="2990" y="3356"/>
                <a:ext cx="528" cy="231"/>
              </a:xfrm>
              <a:prstGeom prst="rect">
                <a:avLst/>
              </a:prstGeom>
              <a:noFill/>
              <a:ln w="9525">
                <a:noFill/>
                <a:miter lim="800000"/>
                <a:headEnd/>
                <a:tailEnd/>
              </a:ln>
            </p:spPr>
            <p:txBody>
              <a:bodyPr>
                <a:spAutoFit/>
              </a:bodyPr>
              <a:lstStyle/>
              <a:p>
                <a:pPr>
                  <a:spcBef>
                    <a:spcPct val="50000"/>
                  </a:spcBef>
                </a:pPr>
                <a:r>
                  <a:rPr lang="en-US" altLang="zh-CN" sz="1800" dirty="0">
                    <a:latin typeface="华文新魏" panose="02010800040101010101" pitchFamily="2" charset="-122"/>
                    <a:ea typeface="华文新魏" panose="02010800040101010101" pitchFamily="2" charset="-122"/>
                  </a:rPr>
                  <a:t>I/O</a:t>
                </a:r>
              </a:p>
            </p:txBody>
          </p:sp>
          <p:sp>
            <p:nvSpPr>
              <p:cNvPr id="31" name="Text Box 44"/>
              <p:cNvSpPr txBox="1">
                <a:spLocks noChangeArrowheads="1"/>
              </p:cNvSpPr>
              <p:nvPr/>
            </p:nvSpPr>
            <p:spPr bwMode="auto">
              <a:xfrm>
                <a:off x="2352" y="1392"/>
                <a:ext cx="864" cy="250"/>
              </a:xfrm>
              <a:prstGeom prst="rect">
                <a:avLst/>
              </a:prstGeom>
              <a:noFill/>
              <a:ln w="9525">
                <a:noFill/>
                <a:miter lim="800000"/>
                <a:headEnd/>
                <a:tailEnd/>
              </a:ln>
            </p:spPr>
            <p:txBody>
              <a:bodyPr>
                <a:spAutoFit/>
              </a:bodyPr>
              <a:lstStyle/>
              <a:p>
                <a:pPr>
                  <a:spcBef>
                    <a:spcPct val="50000"/>
                  </a:spcBef>
                </a:pPr>
                <a:r>
                  <a:rPr lang="en-US" altLang="zh-CN" sz="2000">
                    <a:latin typeface="华文新魏" panose="02010800040101010101" pitchFamily="2" charset="-122"/>
                    <a:ea typeface="华文新魏" panose="02010800040101010101" pitchFamily="2" charset="-122"/>
                  </a:rPr>
                  <a:t>CPU</a:t>
                </a:r>
                <a:r>
                  <a:rPr lang="zh-CN" altLang="en-US" sz="2000">
                    <a:latin typeface="华文新魏" panose="02010800040101010101" pitchFamily="2" charset="-122"/>
                    <a:ea typeface="华文新魏" panose="02010800040101010101" pitchFamily="2" charset="-122"/>
                  </a:rPr>
                  <a:t>可用</a:t>
                </a:r>
              </a:p>
            </p:txBody>
          </p:sp>
          <p:sp>
            <p:nvSpPr>
              <p:cNvPr id="32" name="Text Box 45"/>
              <p:cNvSpPr txBox="1">
                <a:spLocks noChangeArrowheads="1"/>
              </p:cNvSpPr>
              <p:nvPr/>
            </p:nvSpPr>
            <p:spPr bwMode="auto">
              <a:xfrm>
                <a:off x="3744" y="1392"/>
                <a:ext cx="768" cy="250"/>
              </a:xfrm>
              <a:prstGeom prst="rect">
                <a:avLst/>
              </a:prstGeom>
              <a:noFill/>
              <a:ln w="9525">
                <a:noFill/>
                <a:miter lim="800000"/>
                <a:headEnd/>
                <a:tailEnd/>
              </a:ln>
            </p:spPr>
            <p:txBody>
              <a:bodyPr>
                <a:spAutoFit/>
              </a:bodyPr>
              <a:lstStyle/>
              <a:p>
                <a:pPr>
                  <a:spcBef>
                    <a:spcPct val="50000"/>
                  </a:spcBef>
                </a:pPr>
                <a:r>
                  <a:rPr lang="zh-CN" altLang="en-US" sz="2000">
                    <a:latin typeface="华文新魏" panose="02010800040101010101" pitchFamily="2" charset="-122"/>
                    <a:ea typeface="华文新魏" panose="02010800040101010101" pitchFamily="2" charset="-122"/>
                  </a:rPr>
                  <a:t>任务完成</a:t>
                </a:r>
              </a:p>
            </p:txBody>
          </p:sp>
        </p:grpSp>
        <p:sp>
          <p:nvSpPr>
            <p:cNvPr id="10" name="Text Box 47"/>
            <p:cNvSpPr txBox="1">
              <a:spLocks noChangeArrowheads="1"/>
            </p:cNvSpPr>
            <p:nvPr/>
          </p:nvSpPr>
          <p:spPr bwMode="auto">
            <a:xfrm>
              <a:off x="2496" y="1104"/>
              <a:ext cx="528" cy="231"/>
            </a:xfrm>
            <a:prstGeom prst="rect">
              <a:avLst/>
            </a:prstGeom>
            <a:noFill/>
            <a:ln w="9525">
              <a:noFill/>
              <a:miter lim="800000"/>
              <a:headEnd/>
              <a:tailEnd/>
            </a:ln>
          </p:spPr>
          <p:txBody>
            <a:bodyPr>
              <a:spAutoFit/>
            </a:bodyPr>
            <a:lstStyle/>
            <a:p>
              <a:pPr>
                <a:spcBef>
                  <a:spcPct val="50000"/>
                </a:spcBef>
              </a:pPr>
              <a:r>
                <a:rPr lang="en-US" altLang="zh-CN" sz="1800">
                  <a:latin typeface="华文新魏" panose="02010800040101010101" pitchFamily="2" charset="-122"/>
                  <a:ea typeface="华文新魏" panose="02010800040101010101" pitchFamily="2" charset="-122"/>
                </a:rPr>
                <a:t>yield()</a:t>
              </a:r>
            </a:p>
          </p:txBody>
        </p:sp>
      </p:grpSp>
      <p:cxnSp>
        <p:nvCxnSpPr>
          <p:cNvPr id="33" name="AutoShape 48"/>
          <p:cNvCxnSpPr>
            <a:cxnSpLocks noChangeShapeType="1"/>
          </p:cNvCxnSpPr>
          <p:nvPr/>
        </p:nvCxnSpPr>
        <p:spPr bwMode="auto">
          <a:xfrm rot="16200000" flipH="1" flipV="1">
            <a:off x="3944220" y="2165821"/>
            <a:ext cx="1588" cy="1400175"/>
          </a:xfrm>
          <a:prstGeom prst="curvedConnector3">
            <a:avLst>
              <a:gd name="adj1" fmla="val -18600009"/>
            </a:avLst>
          </a:prstGeom>
          <a:noFill/>
          <a:ln w="9525">
            <a:solidFill>
              <a:schemeClr val="tx1"/>
            </a:solidFill>
            <a:round/>
            <a:headEnd/>
            <a:tailEnd type="triangle" w="med" len="med"/>
          </a:ln>
        </p:spPr>
      </p:cxnSp>
      <p:sp>
        <p:nvSpPr>
          <p:cNvPr id="34" name="Text Box 29"/>
          <p:cNvSpPr txBox="1">
            <a:spLocks noChangeArrowheads="1"/>
          </p:cNvSpPr>
          <p:nvPr/>
        </p:nvSpPr>
        <p:spPr bwMode="auto">
          <a:xfrm>
            <a:off x="211214" y="3936678"/>
            <a:ext cx="2740025" cy="1311275"/>
          </a:xfrm>
          <a:prstGeom prst="rect">
            <a:avLst/>
          </a:prstGeom>
          <a:noFill/>
          <a:ln w="12700">
            <a:noFill/>
            <a:miter lim="800000"/>
            <a:headEnd/>
            <a:tailEnd/>
          </a:ln>
        </p:spPr>
        <p:txBody>
          <a:bodyPr wrap="none">
            <a:spAutoFit/>
          </a:bodyPr>
          <a:lstStyle/>
          <a:p>
            <a:pPr algn="l"/>
            <a:r>
              <a:rPr lang="zh-CN" altLang="en-US" sz="2000" b="1">
                <a:latin typeface="华文新魏" panose="02010800040101010101" pitchFamily="2" charset="-122"/>
                <a:ea typeface="华文新魏" panose="02010800040101010101" pitchFamily="2" charset="-122"/>
              </a:rPr>
              <a:t>就绪：等待</a:t>
            </a:r>
            <a:r>
              <a:rPr lang="en-US" altLang="zh-CN" sz="2000" b="1">
                <a:latin typeface="华文新魏" panose="02010800040101010101" pitchFamily="2" charset="-122"/>
                <a:ea typeface="华文新魏" panose="02010800040101010101" pitchFamily="2" charset="-122"/>
              </a:rPr>
              <a:t>CPU</a:t>
            </a:r>
            <a:r>
              <a:rPr lang="zh-CN" altLang="en-US" sz="2000" b="1">
                <a:latin typeface="华文新魏" panose="02010800040101010101" pitchFamily="2" charset="-122"/>
                <a:ea typeface="华文新魏" panose="02010800040101010101" pitchFamily="2" charset="-122"/>
              </a:rPr>
              <a:t>调度</a:t>
            </a:r>
          </a:p>
          <a:p>
            <a:pPr algn="l"/>
            <a:endParaRPr lang="zh-CN" altLang="en-US" sz="2000" b="1">
              <a:latin typeface="华文新魏" panose="02010800040101010101" pitchFamily="2" charset="-122"/>
              <a:ea typeface="华文新魏" panose="02010800040101010101" pitchFamily="2" charset="-122"/>
            </a:endParaRPr>
          </a:p>
          <a:p>
            <a:pPr algn="l"/>
            <a:r>
              <a:rPr lang="zh-CN" altLang="en-US" sz="2000" b="1">
                <a:latin typeface="华文新魏" panose="02010800040101010101" pitchFamily="2" charset="-122"/>
                <a:ea typeface="华文新魏" panose="02010800040101010101" pitchFamily="2" charset="-122"/>
              </a:rPr>
              <a:t>运行</a:t>
            </a:r>
            <a:r>
              <a:rPr lang="en-US" altLang="zh-CN" sz="2000" b="1">
                <a:latin typeface="华文新魏" panose="02010800040101010101" pitchFamily="2" charset="-122"/>
                <a:ea typeface="华文新魏" panose="02010800040101010101" pitchFamily="2" charset="-122"/>
              </a:rPr>
              <a:t>: </a:t>
            </a:r>
            <a:r>
              <a:rPr lang="zh-CN" altLang="en-US" sz="2000" b="1">
                <a:latin typeface="华文新魏" panose="02010800040101010101" pitchFamily="2" charset="-122"/>
                <a:ea typeface="华文新魏" panose="02010800040101010101" pitchFamily="2" charset="-122"/>
              </a:rPr>
              <a:t>线程获得了</a:t>
            </a:r>
            <a:r>
              <a:rPr lang="en-US" altLang="zh-CN" sz="2000" b="1">
                <a:latin typeface="华文新魏" panose="02010800040101010101" pitchFamily="2" charset="-122"/>
                <a:ea typeface="华文新魏" panose="02010800040101010101" pitchFamily="2" charset="-122"/>
              </a:rPr>
              <a:t>CPU</a:t>
            </a:r>
          </a:p>
          <a:p>
            <a:pPr algn="l"/>
            <a:r>
              <a:rPr lang="zh-CN" altLang="en-US" sz="2000" b="1">
                <a:latin typeface="华文新魏" panose="02010800040101010101" pitchFamily="2" charset="-122"/>
                <a:ea typeface="华文新魏" panose="02010800040101010101" pitchFamily="2" charset="-122"/>
              </a:rPr>
              <a:t>的所有权并在上面运行</a:t>
            </a:r>
          </a:p>
        </p:txBody>
      </p:sp>
      <p:sp>
        <p:nvSpPr>
          <p:cNvPr id="35" name="Text Box 31"/>
          <p:cNvSpPr txBox="1">
            <a:spLocks noChangeArrowheads="1"/>
          </p:cNvSpPr>
          <p:nvPr/>
        </p:nvSpPr>
        <p:spPr bwMode="auto">
          <a:xfrm>
            <a:off x="6460229" y="3370879"/>
            <a:ext cx="5790749" cy="3046988"/>
          </a:xfrm>
          <a:prstGeom prst="rect">
            <a:avLst/>
          </a:prstGeom>
          <a:noFill/>
          <a:ln w="12700">
            <a:noFill/>
            <a:miter lim="800000"/>
            <a:headEnd/>
            <a:tailEnd/>
          </a:ln>
        </p:spPr>
        <p:txBody>
          <a:bodyPr wrap="square">
            <a:spAutoFit/>
          </a:bodyPr>
          <a:lstStyle/>
          <a:p>
            <a:pPr algn="l"/>
            <a:r>
              <a:rPr lang="zh-CN" altLang="en-US" sz="1600" b="1" dirty="0">
                <a:latin typeface="华文新魏" panose="02010800040101010101" pitchFamily="2" charset="-122"/>
                <a:ea typeface="华文新魏" panose="02010800040101010101" pitchFamily="2" charset="-122"/>
              </a:rPr>
              <a:t>下面一些情况导致线程从运行状态转到阻塞状态：</a:t>
            </a:r>
          </a:p>
          <a:p>
            <a:pPr algn="l"/>
            <a:r>
              <a:rPr lang="en-US" altLang="zh-CN" sz="1600" b="1" dirty="0">
                <a:latin typeface="华文新魏" panose="02010800040101010101" pitchFamily="2" charset="-122"/>
                <a:ea typeface="华文新魏" panose="02010800040101010101" pitchFamily="2" charset="-122"/>
              </a:rPr>
              <a:t>1</a:t>
            </a:r>
            <a:r>
              <a:rPr lang="zh-CN" altLang="en-US" sz="1600" b="1" dirty="0">
                <a:latin typeface="华文新魏" panose="02010800040101010101" pitchFamily="2" charset="-122"/>
                <a:ea typeface="华文新魏" panose="02010800040101010101" pitchFamily="2" charset="-122"/>
              </a:rPr>
              <a:t>：调用了</a:t>
            </a:r>
            <a:r>
              <a:rPr lang="en-US" altLang="zh-CN" sz="1600" b="1" dirty="0">
                <a:latin typeface="华文新魏" panose="02010800040101010101" pitchFamily="2" charset="-122"/>
                <a:ea typeface="华文新魏" panose="02010800040101010101" pitchFamily="2" charset="-122"/>
              </a:rPr>
              <a:t>sleep</a:t>
            </a:r>
          </a:p>
          <a:p>
            <a:pPr algn="l"/>
            <a:r>
              <a:rPr lang="en-US" altLang="zh-CN" sz="1600" b="1" dirty="0">
                <a:latin typeface="华文新魏" panose="02010800040101010101" pitchFamily="2" charset="-122"/>
                <a:ea typeface="华文新魏" panose="02010800040101010101" pitchFamily="2" charset="-122"/>
              </a:rPr>
              <a:t>2</a:t>
            </a:r>
            <a:r>
              <a:rPr lang="zh-CN" altLang="en-US" sz="1600" b="1" dirty="0">
                <a:latin typeface="华文新魏" panose="02010800040101010101" pitchFamily="2" charset="-122"/>
                <a:ea typeface="华文新魏" panose="02010800040101010101" pitchFamily="2" charset="-122"/>
              </a:rPr>
              <a:t>：调用了</a:t>
            </a:r>
            <a:r>
              <a:rPr lang="en-US" altLang="zh-CN" sz="1600" b="1" dirty="0">
                <a:latin typeface="华文新魏" panose="02010800040101010101" pitchFamily="2" charset="-122"/>
                <a:ea typeface="华文新魏" panose="02010800040101010101" pitchFamily="2" charset="-122"/>
              </a:rPr>
              <a:t>Object wait( )</a:t>
            </a:r>
            <a:r>
              <a:rPr lang="zh-CN" altLang="en-US" sz="1600" b="1" dirty="0">
                <a:latin typeface="华文新魏" panose="02010800040101010101" pitchFamily="2" charset="-122"/>
                <a:ea typeface="华文新魏" panose="02010800040101010101" pitchFamily="2" charset="-122"/>
              </a:rPr>
              <a:t>方法、条件对象的</a:t>
            </a:r>
            <a:r>
              <a:rPr lang="en-US" altLang="zh-CN" sz="1600" b="1" dirty="0">
                <a:latin typeface="华文新魏" panose="02010800040101010101" pitchFamily="2" charset="-122"/>
                <a:ea typeface="华文新魏" panose="02010800040101010101" pitchFamily="2" charset="-122"/>
              </a:rPr>
              <a:t>await</a:t>
            </a:r>
            <a:r>
              <a:rPr lang="zh-CN" altLang="en-US" sz="1600" b="1" dirty="0">
                <a:latin typeface="华文新魏" panose="02010800040101010101" pitchFamily="2" charset="-122"/>
                <a:ea typeface="华文新魏" panose="02010800040101010101" pitchFamily="2" charset="-122"/>
              </a:rPr>
              <a:t>方法，</a:t>
            </a:r>
            <a:r>
              <a:rPr lang="en-US" altLang="zh-CN" sz="1600" b="1" dirty="0">
                <a:latin typeface="华文新魏" panose="02010800040101010101" pitchFamily="2" charset="-122"/>
                <a:ea typeface="华文新魏" panose="02010800040101010101" pitchFamily="2" charset="-122"/>
              </a:rPr>
              <a:t>Thread</a:t>
            </a:r>
            <a:r>
              <a:rPr lang="zh-CN" altLang="en-US" sz="1600" b="1" dirty="0">
                <a:latin typeface="华文新魏" panose="02010800040101010101" pitchFamily="2" charset="-122"/>
                <a:ea typeface="华文新魏" panose="02010800040101010101" pitchFamily="2" charset="-122"/>
              </a:rPr>
              <a:t>的</a:t>
            </a:r>
            <a:r>
              <a:rPr lang="en-US" altLang="zh-CN" sz="1600" b="1" dirty="0">
                <a:latin typeface="华文新魏" panose="02010800040101010101" pitchFamily="2" charset="-122"/>
                <a:ea typeface="华文新魏" panose="02010800040101010101" pitchFamily="2" charset="-122"/>
              </a:rPr>
              <a:t>join</a:t>
            </a:r>
            <a:r>
              <a:rPr lang="zh-CN" altLang="en-US" sz="1600" b="1" dirty="0">
                <a:latin typeface="华文新魏" panose="02010800040101010101" pitchFamily="2" charset="-122"/>
                <a:ea typeface="华文新魏" panose="02010800040101010101" pitchFamily="2" charset="-122"/>
              </a:rPr>
              <a:t>方法以</a:t>
            </a:r>
            <a:r>
              <a:rPr lang="zh-CN" altLang="en-US" sz="1600" b="1" dirty="0">
                <a:solidFill>
                  <a:srgbClr val="FF0000"/>
                </a:solidFill>
                <a:latin typeface="华文新魏" panose="02010800040101010101" pitchFamily="2" charset="-122"/>
                <a:ea typeface="华文新魏" panose="02010800040101010101" pitchFamily="2" charset="-122"/>
              </a:rPr>
              <a:t>等待其他线程，或者等待资源锁</a:t>
            </a:r>
          </a:p>
          <a:p>
            <a:pPr algn="l"/>
            <a:r>
              <a:rPr lang="en-US" altLang="zh-CN" sz="1600" b="1" dirty="0">
                <a:latin typeface="华文新魏" panose="02010800040101010101" pitchFamily="2" charset="-122"/>
                <a:ea typeface="华文新魏" panose="02010800040101010101" pitchFamily="2" charset="-122"/>
              </a:rPr>
              <a:t>3</a:t>
            </a:r>
            <a:r>
              <a:rPr lang="zh-CN" altLang="en-US" sz="1600" b="1" dirty="0">
                <a:latin typeface="华文新魏" panose="02010800040101010101" pitchFamily="2" charset="-122"/>
                <a:ea typeface="华文新魏" panose="02010800040101010101" pitchFamily="2" charset="-122"/>
              </a:rPr>
              <a:t>：发出了阻塞式</a:t>
            </a:r>
            <a:r>
              <a:rPr lang="en-US" altLang="zh-CN" sz="1600" b="1" dirty="0">
                <a:latin typeface="华文新魏" panose="02010800040101010101" pitchFamily="2" charset="-122"/>
                <a:ea typeface="华文新魏" panose="02010800040101010101" pitchFamily="2" charset="-122"/>
              </a:rPr>
              <a:t>IO</a:t>
            </a:r>
            <a:r>
              <a:rPr lang="zh-CN" altLang="en-US" sz="1600" b="1" dirty="0">
                <a:latin typeface="华文新魏" panose="02010800040101010101" pitchFamily="2" charset="-122"/>
                <a:ea typeface="华文新魏" panose="02010800040101010101" pitchFamily="2" charset="-122"/>
              </a:rPr>
              <a:t>操作请求，并等待</a:t>
            </a:r>
            <a:r>
              <a:rPr lang="en-US" altLang="zh-CN" sz="1600" b="1" dirty="0">
                <a:latin typeface="华文新魏" panose="02010800040101010101" pitchFamily="2" charset="-122"/>
                <a:ea typeface="华文新魏" panose="02010800040101010101" pitchFamily="2" charset="-122"/>
              </a:rPr>
              <a:t>IO</a:t>
            </a:r>
            <a:r>
              <a:rPr lang="zh-CN" altLang="en-US" sz="1600" b="1" dirty="0">
                <a:latin typeface="华文新魏" panose="02010800040101010101" pitchFamily="2" charset="-122"/>
                <a:ea typeface="华文新魏" panose="02010800040101010101" pitchFamily="2" charset="-122"/>
              </a:rPr>
              <a:t>操作结果（如等待阻塞式</a:t>
            </a:r>
            <a:r>
              <a:rPr lang="en-US" altLang="zh-CN" sz="1600" b="1" dirty="0">
                <a:latin typeface="华文新魏" panose="02010800040101010101" pitchFamily="2" charset="-122"/>
                <a:ea typeface="华文新魏" panose="02010800040101010101" pitchFamily="2" charset="-122"/>
              </a:rPr>
              <a:t>Socket</a:t>
            </a:r>
            <a:r>
              <a:rPr lang="zh-CN" altLang="en-US" sz="1600" b="1" dirty="0">
                <a:latin typeface="华文新魏" panose="02010800040101010101" pitchFamily="2" charset="-122"/>
                <a:ea typeface="华文新魏" panose="02010800040101010101" pitchFamily="2" charset="-122"/>
              </a:rPr>
              <a:t>的数据到来）</a:t>
            </a:r>
          </a:p>
          <a:p>
            <a:pPr algn="l"/>
            <a:endParaRPr lang="en-US" altLang="zh-CN" sz="1600" b="1" dirty="0">
              <a:latin typeface="华文新魏" panose="02010800040101010101" pitchFamily="2" charset="-122"/>
              <a:ea typeface="华文新魏" panose="02010800040101010101" pitchFamily="2" charset="-122"/>
            </a:endParaRPr>
          </a:p>
          <a:p>
            <a:pPr algn="l"/>
            <a:r>
              <a:rPr lang="zh-CN" altLang="en-US" sz="1600" b="1" dirty="0">
                <a:latin typeface="华文新魏" panose="02010800040101010101" pitchFamily="2" charset="-122"/>
                <a:ea typeface="华文新魏" panose="02010800040101010101" pitchFamily="2" charset="-122"/>
              </a:rPr>
              <a:t>线程由阻塞状态被唤醒后，回到就绪态。唤醒的原因</a:t>
            </a:r>
            <a:endParaRPr lang="en-US" altLang="zh-CN" sz="1600" b="1" dirty="0">
              <a:latin typeface="华文新魏" panose="02010800040101010101" pitchFamily="2" charset="-122"/>
              <a:ea typeface="华文新魏" panose="02010800040101010101" pitchFamily="2" charset="-122"/>
            </a:endParaRPr>
          </a:p>
          <a:p>
            <a:pPr algn="l"/>
            <a:r>
              <a:rPr lang="en-US" altLang="zh-CN" sz="1600" b="1" dirty="0">
                <a:latin typeface="华文新魏" panose="02010800040101010101" pitchFamily="2" charset="-122"/>
                <a:ea typeface="华文新魏" panose="02010800040101010101" pitchFamily="2" charset="-122"/>
              </a:rPr>
              <a:t>1</a:t>
            </a:r>
            <a:r>
              <a:rPr lang="zh-CN" altLang="en-US" sz="1600" b="1" dirty="0">
                <a:latin typeface="华文新魏" panose="02010800040101010101" pitchFamily="2" charset="-122"/>
                <a:ea typeface="华文新魏" panose="02010800040101010101" pitchFamily="2" charset="-122"/>
              </a:rPr>
              <a:t>：</a:t>
            </a:r>
            <a:r>
              <a:rPr lang="en-US" altLang="zh-CN" sz="1600" b="1" dirty="0">
                <a:latin typeface="华文新魏" panose="02010800040101010101" pitchFamily="2" charset="-122"/>
                <a:ea typeface="华文新魏" panose="02010800040101010101" pitchFamily="2" charset="-122"/>
              </a:rPr>
              <a:t>sleep</a:t>
            </a:r>
            <a:r>
              <a:rPr lang="zh-CN" altLang="en-US" sz="1600" b="1" dirty="0">
                <a:latin typeface="华文新魏" panose="02010800040101010101" pitchFamily="2" charset="-122"/>
                <a:ea typeface="华文新魏" panose="02010800040101010101" pitchFamily="2" charset="-122"/>
              </a:rPr>
              <a:t>时间到</a:t>
            </a:r>
            <a:endParaRPr lang="en-US" altLang="zh-CN" sz="1600" b="1" dirty="0">
              <a:latin typeface="华文新魏" panose="02010800040101010101" pitchFamily="2" charset="-122"/>
              <a:ea typeface="华文新魏" panose="02010800040101010101" pitchFamily="2" charset="-122"/>
            </a:endParaRPr>
          </a:p>
          <a:p>
            <a:pPr algn="l"/>
            <a:r>
              <a:rPr lang="en-US" altLang="zh-CN" sz="1600" b="1" dirty="0">
                <a:latin typeface="华文新魏" panose="02010800040101010101" pitchFamily="2" charset="-122"/>
                <a:ea typeface="华文新魏" panose="02010800040101010101" pitchFamily="2" charset="-122"/>
              </a:rPr>
              <a:t>2</a:t>
            </a:r>
            <a:r>
              <a:rPr lang="zh-CN" altLang="en-US" sz="1600" b="1" dirty="0">
                <a:latin typeface="华文新魏" panose="02010800040101010101" pitchFamily="2" charset="-122"/>
                <a:ea typeface="华文新魏" panose="02010800040101010101" pitchFamily="2" charset="-122"/>
              </a:rPr>
              <a:t>：调用</a:t>
            </a:r>
            <a:r>
              <a:rPr lang="en-US" altLang="zh-CN" sz="1600" b="1" dirty="0">
                <a:latin typeface="华文新魏" panose="02010800040101010101" pitchFamily="2" charset="-122"/>
                <a:ea typeface="华文新魏" panose="02010800040101010101" pitchFamily="2" charset="-122"/>
              </a:rPr>
              <a:t>wait</a:t>
            </a:r>
            <a:r>
              <a:rPr lang="zh-CN" altLang="en-US" sz="1600" b="1" dirty="0">
                <a:latin typeface="华文新魏" panose="02010800040101010101" pitchFamily="2" charset="-122"/>
                <a:ea typeface="华文新魏" panose="02010800040101010101" pitchFamily="2" charset="-122"/>
              </a:rPr>
              <a:t>（</a:t>
            </a:r>
            <a:r>
              <a:rPr lang="en-US" altLang="zh-CN" sz="1600" b="1" dirty="0">
                <a:latin typeface="华文新魏" panose="02010800040101010101" pitchFamily="2" charset="-122"/>
                <a:ea typeface="华文新魏" panose="02010800040101010101" pitchFamily="2" charset="-122"/>
              </a:rPr>
              <a:t>await</a:t>
            </a:r>
            <a:r>
              <a:rPr lang="zh-CN" altLang="en-US" sz="1600" b="1" dirty="0">
                <a:latin typeface="华文新魏" panose="02010800040101010101" pitchFamily="2" charset="-122"/>
                <a:ea typeface="华文新魏" panose="02010800040101010101" pitchFamily="2" charset="-122"/>
              </a:rPr>
              <a:t>）的线程被其他线程</a:t>
            </a:r>
            <a:r>
              <a:rPr lang="en-US" altLang="zh-CN" sz="1600" b="1" dirty="0">
                <a:latin typeface="华文新魏" panose="02010800040101010101" pitchFamily="2" charset="-122"/>
                <a:ea typeface="华文新魏" panose="02010800040101010101" pitchFamily="2" charset="-122"/>
              </a:rPr>
              <a:t>notify</a:t>
            </a:r>
            <a:r>
              <a:rPr lang="zh-CN" altLang="en-US" sz="1600" b="1" dirty="0">
                <a:latin typeface="华文新魏" panose="02010800040101010101" pitchFamily="2" charset="-122"/>
                <a:ea typeface="华文新魏" panose="02010800040101010101" pitchFamily="2" charset="-122"/>
              </a:rPr>
              <a:t>，调用</a:t>
            </a:r>
            <a:r>
              <a:rPr lang="en-US" altLang="zh-CN" sz="1600" b="1" dirty="0">
                <a:latin typeface="华文新魏" panose="02010800040101010101" pitchFamily="2" charset="-122"/>
                <a:ea typeface="华文新魏" panose="02010800040101010101" pitchFamily="2" charset="-122"/>
              </a:rPr>
              <a:t>join</a:t>
            </a:r>
            <a:r>
              <a:rPr lang="zh-CN" altLang="en-US" sz="1600" b="1" dirty="0">
                <a:latin typeface="华文新魏" panose="02010800040101010101" pitchFamily="2" charset="-122"/>
                <a:ea typeface="华文新魏" panose="02010800040101010101" pitchFamily="2" charset="-122"/>
              </a:rPr>
              <a:t>方法的线程等到了其他线程的完成，线程拿到了资源锁</a:t>
            </a:r>
            <a:endParaRPr lang="en-US" altLang="zh-CN" sz="1600" b="1" dirty="0">
              <a:latin typeface="华文新魏" panose="02010800040101010101" pitchFamily="2" charset="-122"/>
              <a:ea typeface="华文新魏" panose="02010800040101010101" pitchFamily="2" charset="-122"/>
            </a:endParaRPr>
          </a:p>
          <a:p>
            <a:pPr algn="l"/>
            <a:r>
              <a:rPr lang="en-US" altLang="zh-CN" sz="1600" b="1" dirty="0">
                <a:latin typeface="华文新魏" panose="02010800040101010101" pitchFamily="2" charset="-122"/>
                <a:ea typeface="华文新魏" panose="02010800040101010101" pitchFamily="2" charset="-122"/>
              </a:rPr>
              <a:t>3</a:t>
            </a:r>
            <a:r>
              <a:rPr lang="zh-CN" altLang="en-US" sz="1600" b="1" dirty="0">
                <a:latin typeface="华文新魏" panose="02010800040101010101" pitchFamily="2" charset="-122"/>
                <a:ea typeface="华文新魏" panose="02010800040101010101" pitchFamily="2" charset="-122"/>
              </a:rPr>
              <a:t>：阻塞</a:t>
            </a:r>
            <a:r>
              <a:rPr lang="en-US" altLang="zh-CN" sz="1600" b="1" dirty="0">
                <a:latin typeface="华文新魏" panose="02010800040101010101" pitchFamily="2" charset="-122"/>
                <a:ea typeface="华文新魏" panose="02010800040101010101" pitchFamily="2" charset="-122"/>
              </a:rPr>
              <a:t>IO</a:t>
            </a:r>
            <a:r>
              <a:rPr lang="zh-CN" altLang="en-US" sz="1600" b="1" dirty="0">
                <a:latin typeface="华文新魏" panose="02010800040101010101" pitchFamily="2" charset="-122"/>
                <a:ea typeface="华文新魏" panose="02010800040101010101" pitchFamily="2" charset="-122"/>
              </a:rPr>
              <a:t>完成</a:t>
            </a:r>
            <a:endParaRPr lang="en-US" altLang="zh-CN" sz="1600" b="1" dirty="0">
              <a:latin typeface="华文新魏" panose="02010800040101010101" pitchFamily="2" charset="-122"/>
              <a:ea typeface="华文新魏" panose="02010800040101010101" pitchFamily="2" charset="-122"/>
            </a:endParaRPr>
          </a:p>
        </p:txBody>
      </p:sp>
      <p:sp>
        <p:nvSpPr>
          <p:cNvPr id="36" name="Text Box 32"/>
          <p:cNvSpPr txBox="1">
            <a:spLocks noChangeArrowheads="1"/>
          </p:cNvSpPr>
          <p:nvPr/>
        </p:nvSpPr>
        <p:spPr bwMode="auto">
          <a:xfrm>
            <a:off x="6119889" y="1866578"/>
            <a:ext cx="2955296" cy="707886"/>
          </a:xfrm>
          <a:prstGeom prst="rect">
            <a:avLst/>
          </a:prstGeom>
          <a:noFill/>
          <a:ln w="12700">
            <a:noFill/>
            <a:miter lim="800000"/>
            <a:headEnd/>
            <a:tailEnd/>
          </a:ln>
        </p:spPr>
        <p:txBody>
          <a:bodyPr wrap="none">
            <a:spAutoFit/>
          </a:bodyPr>
          <a:lstStyle/>
          <a:p>
            <a:pPr algn="l"/>
            <a:r>
              <a:rPr lang="zh-CN" altLang="en-US" sz="2000" b="1" dirty="0">
                <a:latin typeface="华文新魏" panose="02010800040101010101" pitchFamily="2" charset="-122"/>
                <a:ea typeface="华文新魏" panose="02010800040101010101" pitchFamily="2" charset="-122"/>
              </a:rPr>
              <a:t>消亡：当</a:t>
            </a:r>
            <a:r>
              <a:rPr lang="en-US" altLang="zh-CN" sz="2000" b="1" dirty="0">
                <a:latin typeface="华文新魏" panose="02010800040101010101" pitchFamily="2" charset="-122"/>
                <a:ea typeface="华文新魏" panose="02010800040101010101" pitchFamily="2" charset="-122"/>
              </a:rPr>
              <a:t>run( )</a:t>
            </a:r>
            <a:r>
              <a:rPr lang="zh-CN" altLang="en-US" sz="2000" b="1" dirty="0">
                <a:latin typeface="华文新魏" panose="02010800040101010101" pitchFamily="2" charset="-122"/>
                <a:ea typeface="华文新魏" panose="02010800040101010101" pitchFamily="2" charset="-122"/>
              </a:rPr>
              <a:t>执行完毕</a:t>
            </a:r>
          </a:p>
          <a:p>
            <a:pPr algn="l"/>
            <a:r>
              <a:rPr lang="zh-CN" altLang="en-US" sz="2000" b="1" dirty="0">
                <a:latin typeface="华文新魏" panose="02010800040101010101" pitchFamily="2" charset="-122"/>
                <a:ea typeface="华文新魏" panose="02010800040101010101" pitchFamily="2" charset="-122"/>
              </a:rPr>
              <a:t>后，线程就消亡。</a:t>
            </a:r>
          </a:p>
        </p:txBody>
      </p:sp>
      <p:sp>
        <p:nvSpPr>
          <p:cNvPr id="37" name="Text Box 33"/>
          <p:cNvSpPr txBox="1">
            <a:spLocks noChangeArrowheads="1"/>
          </p:cNvSpPr>
          <p:nvPr/>
        </p:nvSpPr>
        <p:spPr bwMode="auto">
          <a:xfrm>
            <a:off x="2389264" y="1558112"/>
            <a:ext cx="3263900" cy="701675"/>
          </a:xfrm>
          <a:prstGeom prst="rect">
            <a:avLst/>
          </a:prstGeom>
          <a:noFill/>
          <a:ln w="12700">
            <a:noFill/>
            <a:miter lim="800000"/>
            <a:headEnd/>
            <a:tailEnd/>
          </a:ln>
        </p:spPr>
        <p:txBody>
          <a:bodyPr wrap="none">
            <a:spAutoFit/>
          </a:bodyPr>
          <a:lstStyle/>
          <a:p>
            <a:pPr algn="l"/>
            <a:r>
              <a:rPr lang="zh-CN" altLang="en-US" sz="2000" b="1" dirty="0">
                <a:latin typeface="华文新魏" panose="02010800040101010101" pitchFamily="2" charset="-122"/>
                <a:ea typeface="华文新魏" panose="02010800040101010101" pitchFamily="2" charset="-122"/>
              </a:rPr>
              <a:t>调用</a:t>
            </a:r>
            <a:r>
              <a:rPr lang="en-US" altLang="zh-CN" sz="2000" b="1" dirty="0">
                <a:latin typeface="华文新魏" panose="02010800040101010101" pitchFamily="2" charset="-122"/>
                <a:ea typeface="华文新魏" panose="02010800040101010101" pitchFamily="2" charset="-122"/>
              </a:rPr>
              <a:t>yield( )</a:t>
            </a:r>
            <a:r>
              <a:rPr lang="zh-CN" altLang="en-US" sz="2000" b="1" dirty="0">
                <a:latin typeface="华文新魏" panose="02010800040101010101" pitchFamily="2" charset="-122"/>
                <a:ea typeface="华文新魏" panose="02010800040101010101" pitchFamily="2" charset="-122"/>
              </a:rPr>
              <a:t>方法主动放弃</a:t>
            </a:r>
          </a:p>
          <a:p>
            <a:pPr algn="l"/>
            <a:r>
              <a:rPr lang="en-US" altLang="zh-CN" sz="2000" b="1" dirty="0">
                <a:latin typeface="华文新魏" panose="02010800040101010101" pitchFamily="2" charset="-122"/>
                <a:ea typeface="华文新魏" panose="02010800040101010101" pitchFamily="2" charset="-122"/>
              </a:rPr>
              <a:t>CPU</a:t>
            </a:r>
            <a:r>
              <a:rPr lang="zh-CN" altLang="en-US" sz="2000" b="1" dirty="0">
                <a:latin typeface="华文新魏" panose="02010800040101010101" pitchFamily="2" charset="-122"/>
                <a:ea typeface="华文新魏" panose="02010800040101010101" pitchFamily="2" charset="-122"/>
              </a:rPr>
              <a:t>的所有权，转到就绪态</a:t>
            </a:r>
            <a:endParaRPr lang="zh-CN" altLang="en-US" sz="2000" dirty="0">
              <a:latin typeface="华文新魏" panose="02010800040101010101" pitchFamily="2" charset="-122"/>
              <a:ea typeface="华文新魏" panose="02010800040101010101" pitchFamily="2" charset="-122"/>
            </a:endParaRPr>
          </a:p>
        </p:txBody>
      </p:sp>
      <p:sp>
        <p:nvSpPr>
          <p:cNvPr id="38" name="矩形 37"/>
          <p:cNvSpPr/>
          <p:nvPr/>
        </p:nvSpPr>
        <p:spPr>
          <a:xfrm>
            <a:off x="439815" y="6240879"/>
            <a:ext cx="6096000" cy="646331"/>
          </a:xfrm>
          <a:prstGeom prst="rect">
            <a:avLst/>
          </a:prstGeom>
        </p:spPr>
        <p:txBody>
          <a:bodyPr>
            <a:spAutoFit/>
          </a:bodyPr>
          <a:lstStyle/>
          <a:p>
            <a:r>
              <a:rPr lang="en-US" altLang="zh-CN" b="1" dirty="0">
                <a:latin typeface="华文新魏" panose="02010800040101010101" pitchFamily="2" charset="-122"/>
                <a:ea typeface="华文新魏" panose="02010800040101010101" pitchFamily="2" charset="-122"/>
              </a:rPr>
              <a:t>Object</a:t>
            </a:r>
            <a:r>
              <a:rPr lang="zh-CN" altLang="en-US" b="1" dirty="0">
                <a:latin typeface="华文新魏" panose="02010800040101010101" pitchFamily="2" charset="-122"/>
                <a:ea typeface="华文新魏" panose="02010800040101010101" pitchFamily="2" charset="-122"/>
              </a:rPr>
              <a:t>类定义了</a:t>
            </a:r>
            <a:r>
              <a:rPr lang="en-US" altLang="zh-CN" b="1" dirty="0">
                <a:latin typeface="华文新魏" panose="02010800040101010101" pitchFamily="2" charset="-122"/>
                <a:ea typeface="华文新魏" panose="02010800040101010101" pitchFamily="2" charset="-122"/>
              </a:rPr>
              <a:t>wait/notify/</a:t>
            </a:r>
            <a:r>
              <a:rPr lang="en-US" altLang="zh-CN" b="1" dirty="0" err="1">
                <a:latin typeface="华文新魏" panose="02010800040101010101" pitchFamily="2" charset="-122"/>
                <a:ea typeface="华文新魏" panose="02010800040101010101" pitchFamily="2" charset="-122"/>
              </a:rPr>
              <a:t>notifyAll</a:t>
            </a:r>
            <a:r>
              <a:rPr lang="zh-CN" altLang="en-US" b="1" dirty="0">
                <a:latin typeface="华文新魏" panose="02010800040101010101" pitchFamily="2" charset="-122"/>
                <a:ea typeface="华文新魏" panose="02010800040101010101" pitchFamily="2" charset="-122"/>
              </a:rPr>
              <a:t>方法</a:t>
            </a:r>
            <a:endParaRPr lang="en-US" altLang="zh-CN" b="1" dirty="0">
              <a:latin typeface="华文新魏" panose="02010800040101010101" pitchFamily="2" charset="-122"/>
              <a:ea typeface="华文新魏" panose="02010800040101010101" pitchFamily="2" charset="-122"/>
            </a:endParaRPr>
          </a:p>
          <a:p>
            <a:r>
              <a:rPr lang="en-US" altLang="zh-CN" b="1" dirty="0">
                <a:latin typeface="华文新魏" panose="02010800040101010101" pitchFamily="2" charset="-122"/>
                <a:ea typeface="华文新魏" panose="02010800040101010101" pitchFamily="2" charset="-122"/>
              </a:rPr>
              <a:t> Thread</a:t>
            </a:r>
            <a:r>
              <a:rPr lang="zh-CN" altLang="en-US" b="1" dirty="0">
                <a:latin typeface="华文新魏" panose="02010800040101010101" pitchFamily="2" charset="-122"/>
                <a:ea typeface="华文新魏" panose="02010800040101010101" pitchFamily="2" charset="-122"/>
              </a:rPr>
              <a:t>类定义了</a:t>
            </a:r>
            <a:r>
              <a:rPr lang="en-US" altLang="zh-CN" b="1" dirty="0">
                <a:latin typeface="华文新魏" panose="02010800040101010101" pitchFamily="2" charset="-122"/>
                <a:ea typeface="华文新魏" panose="02010800040101010101" pitchFamily="2" charset="-122"/>
              </a:rPr>
              <a:t>sleep/yield/join</a:t>
            </a:r>
            <a:r>
              <a:rPr lang="zh-CN" altLang="en-US" b="1" dirty="0">
                <a:latin typeface="华文新魏" panose="02010800040101010101" pitchFamily="2" charset="-122"/>
                <a:ea typeface="华文新魏" panose="02010800040101010101" pitchFamily="2" charset="-122"/>
              </a:rPr>
              <a:t>方法</a:t>
            </a:r>
          </a:p>
        </p:txBody>
      </p:sp>
      <p:sp>
        <p:nvSpPr>
          <p:cNvPr id="40" name="矩形 39"/>
          <p:cNvSpPr/>
          <p:nvPr/>
        </p:nvSpPr>
        <p:spPr>
          <a:xfrm>
            <a:off x="5004463" y="5767197"/>
            <a:ext cx="1107996" cy="369332"/>
          </a:xfrm>
          <a:prstGeom prst="rect">
            <a:avLst/>
          </a:prstGeom>
        </p:spPr>
        <p:txBody>
          <a:bodyPr wrap="none">
            <a:spAutoFit/>
          </a:bodyPr>
          <a:lstStyle/>
          <a:p>
            <a:r>
              <a:rPr lang="zh-CN" altLang="en-US" b="1" dirty="0">
                <a:latin typeface="华文新魏" panose="02010800040101010101" pitchFamily="2" charset="-122"/>
                <a:ea typeface="华文新魏" panose="02010800040101010101" pitchFamily="2" charset="-122"/>
              </a:rPr>
              <a:t>阻塞状态</a:t>
            </a:r>
            <a:endParaRPr lang="zh-CN" altLang="en-US" dirty="0">
              <a:latin typeface="华文新魏" panose="02010800040101010101" pitchFamily="2" charset="-122"/>
              <a:ea typeface="华文新魏" panose="02010800040101010101" pitchFamily="2" charset="-122"/>
            </a:endParaRPr>
          </a:p>
        </p:txBody>
      </p:sp>
      <p:sp>
        <p:nvSpPr>
          <p:cNvPr id="41" name="文本占位符 2">
            <a:extLst>
              <a:ext uri="{FF2B5EF4-FFF2-40B4-BE49-F238E27FC236}">
                <a16:creationId xmlns:a16="http://schemas.microsoft.com/office/drawing/2014/main" id="{6385AA0B-E3DE-465B-A101-81A41E04760A}"/>
              </a:ext>
            </a:extLst>
          </p:cNvPr>
          <p:cNvSpPr>
            <a:spLocks noGrp="1"/>
          </p:cNvSpPr>
          <p:nvPr>
            <p:ph type="body" sz="quarter" idx="12"/>
          </p:nvPr>
        </p:nvSpPr>
        <p:spPr bwMode="auto">
          <a:xfrm>
            <a:off x="1649291" y="224570"/>
            <a:ext cx="7394575" cy="496887"/>
          </a:xfrm>
          <a:noFill/>
        </p:spPr>
        <p:txBody>
          <a:bodyPr vert="horz" wrap="square" lIns="91440" tIns="45720" rIns="91440" bIns="45720" numCol="1" anchor="t" anchorCtr="0" compatLnSpc="1">
            <a:noAutofit/>
          </a:bodyPr>
          <a:lstStyle/>
          <a:p>
            <a:r>
              <a:rPr lang="en-US" altLang="zh-CN" sz="3600" dirty="0" err="1"/>
              <a:t>Runuable</a:t>
            </a:r>
            <a:r>
              <a:rPr lang="zh-CN" altLang="en-US" sz="3600" dirty="0"/>
              <a:t>接口和线程类</a:t>
            </a:r>
            <a:r>
              <a:rPr lang="en-US" altLang="zh-CN" sz="3600" dirty="0"/>
              <a:t>Thread</a:t>
            </a: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4">
                                            <p:txEl>
                                              <p:pRg st="0" end="0"/>
                                            </p:txEl>
                                          </p:spTgt>
                                        </p:tgtEl>
                                        <p:attrNameLst>
                                          <p:attrName>style.visibility</p:attrName>
                                        </p:attrNameLst>
                                      </p:cBhvr>
                                      <p:to>
                                        <p:strVal val="visible"/>
                                      </p:to>
                                    </p:set>
                                    <p:animEffect transition="in" filter="blinds(horizontal)">
                                      <p:cBhvr>
                                        <p:cTn id="7" dur="500"/>
                                        <p:tgtEl>
                                          <p:spTgt spid="3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4">
                                            <p:txEl>
                                              <p:pRg st="2" end="2"/>
                                            </p:txEl>
                                          </p:spTgt>
                                        </p:tgtEl>
                                        <p:attrNameLst>
                                          <p:attrName>style.visibility</p:attrName>
                                        </p:attrNameLst>
                                      </p:cBhvr>
                                      <p:to>
                                        <p:strVal val="visible"/>
                                      </p:to>
                                    </p:set>
                                    <p:animEffect transition="in" filter="blinds(horizontal)">
                                      <p:cBhvr>
                                        <p:cTn id="12" dur="500"/>
                                        <p:tgtEl>
                                          <p:spTgt spid="34">
                                            <p:txEl>
                                              <p:pRg st="2" end="2"/>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34">
                                            <p:txEl>
                                              <p:pRg st="3" end="3"/>
                                            </p:txEl>
                                          </p:spTgt>
                                        </p:tgtEl>
                                        <p:attrNameLst>
                                          <p:attrName>style.visibility</p:attrName>
                                        </p:attrNameLst>
                                      </p:cBhvr>
                                      <p:to>
                                        <p:strVal val="visible"/>
                                      </p:to>
                                    </p:set>
                                    <p:animEffect transition="in" filter="blinds(horizontal)">
                                      <p:cBhvr>
                                        <p:cTn id="15" dur="500"/>
                                        <p:tgtEl>
                                          <p:spTgt spid="34">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36">
                                            <p:txEl>
                                              <p:pRg st="0" end="0"/>
                                            </p:txEl>
                                          </p:spTgt>
                                        </p:tgtEl>
                                        <p:attrNameLst>
                                          <p:attrName>style.visibility</p:attrName>
                                        </p:attrNameLst>
                                      </p:cBhvr>
                                      <p:to>
                                        <p:strVal val="visible"/>
                                      </p:to>
                                    </p:set>
                                    <p:animEffect transition="in" filter="blinds(horizontal)">
                                      <p:cBhvr>
                                        <p:cTn id="20" dur="500"/>
                                        <p:tgtEl>
                                          <p:spTgt spid="36">
                                            <p:txEl>
                                              <p:pRg st="0" end="0"/>
                                            </p:txEl>
                                          </p:spTgt>
                                        </p:tgtEl>
                                      </p:cBhvr>
                                    </p:animEffect>
                                  </p:childTnLst>
                                </p:cTn>
                              </p:par>
                              <p:par>
                                <p:cTn id="21" presetID="3" presetClass="entr" presetSubtype="10" fill="hold" nodeType="withEffect">
                                  <p:stCondLst>
                                    <p:cond delay="0"/>
                                  </p:stCondLst>
                                  <p:childTnLst>
                                    <p:set>
                                      <p:cBhvr>
                                        <p:cTn id="22" dur="1" fill="hold">
                                          <p:stCondLst>
                                            <p:cond delay="0"/>
                                          </p:stCondLst>
                                        </p:cTn>
                                        <p:tgtEl>
                                          <p:spTgt spid="36">
                                            <p:txEl>
                                              <p:pRg st="1" end="1"/>
                                            </p:txEl>
                                          </p:spTgt>
                                        </p:tgtEl>
                                        <p:attrNameLst>
                                          <p:attrName>style.visibility</p:attrName>
                                        </p:attrNameLst>
                                      </p:cBhvr>
                                      <p:to>
                                        <p:strVal val="visible"/>
                                      </p:to>
                                    </p:set>
                                    <p:animEffect transition="in" filter="blinds(horizontal)">
                                      <p:cBhvr>
                                        <p:cTn id="23" dur="500"/>
                                        <p:tgtEl>
                                          <p:spTgt spid="36">
                                            <p:txEl>
                                              <p:pRg st="1" end="1"/>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nodeType="clickEffect">
                                  <p:stCondLst>
                                    <p:cond delay="0"/>
                                  </p:stCondLst>
                                  <p:childTnLst>
                                    <p:set>
                                      <p:cBhvr>
                                        <p:cTn id="27" dur="1" fill="hold">
                                          <p:stCondLst>
                                            <p:cond delay="0"/>
                                          </p:stCondLst>
                                        </p:cTn>
                                        <p:tgtEl>
                                          <p:spTgt spid="35">
                                            <p:txEl>
                                              <p:pRg st="0" end="0"/>
                                            </p:txEl>
                                          </p:spTgt>
                                        </p:tgtEl>
                                        <p:attrNameLst>
                                          <p:attrName>style.visibility</p:attrName>
                                        </p:attrNameLst>
                                      </p:cBhvr>
                                      <p:to>
                                        <p:strVal val="visible"/>
                                      </p:to>
                                    </p:set>
                                    <p:animEffect transition="in" filter="blinds(horizontal)">
                                      <p:cBhvr>
                                        <p:cTn id="28" dur="500"/>
                                        <p:tgtEl>
                                          <p:spTgt spid="35">
                                            <p:txEl>
                                              <p:pRg st="0" end="0"/>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nodeType="clickEffect">
                                  <p:stCondLst>
                                    <p:cond delay="0"/>
                                  </p:stCondLst>
                                  <p:childTnLst>
                                    <p:set>
                                      <p:cBhvr>
                                        <p:cTn id="32" dur="1" fill="hold">
                                          <p:stCondLst>
                                            <p:cond delay="0"/>
                                          </p:stCondLst>
                                        </p:cTn>
                                        <p:tgtEl>
                                          <p:spTgt spid="35">
                                            <p:txEl>
                                              <p:pRg st="1" end="1"/>
                                            </p:txEl>
                                          </p:spTgt>
                                        </p:tgtEl>
                                        <p:attrNameLst>
                                          <p:attrName>style.visibility</p:attrName>
                                        </p:attrNameLst>
                                      </p:cBhvr>
                                      <p:to>
                                        <p:strVal val="visible"/>
                                      </p:to>
                                    </p:set>
                                    <p:animEffect transition="in" filter="blinds(horizontal)">
                                      <p:cBhvr>
                                        <p:cTn id="33" dur="500"/>
                                        <p:tgtEl>
                                          <p:spTgt spid="35">
                                            <p:txEl>
                                              <p:pRg st="1" end="1"/>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nodeType="clickEffect">
                                  <p:stCondLst>
                                    <p:cond delay="0"/>
                                  </p:stCondLst>
                                  <p:childTnLst>
                                    <p:set>
                                      <p:cBhvr>
                                        <p:cTn id="37" dur="1" fill="hold">
                                          <p:stCondLst>
                                            <p:cond delay="0"/>
                                          </p:stCondLst>
                                        </p:cTn>
                                        <p:tgtEl>
                                          <p:spTgt spid="35">
                                            <p:txEl>
                                              <p:pRg st="2" end="2"/>
                                            </p:txEl>
                                          </p:spTgt>
                                        </p:tgtEl>
                                        <p:attrNameLst>
                                          <p:attrName>style.visibility</p:attrName>
                                        </p:attrNameLst>
                                      </p:cBhvr>
                                      <p:to>
                                        <p:strVal val="visible"/>
                                      </p:to>
                                    </p:set>
                                    <p:animEffect transition="in" filter="blinds(horizontal)">
                                      <p:cBhvr>
                                        <p:cTn id="38" dur="500"/>
                                        <p:tgtEl>
                                          <p:spTgt spid="35">
                                            <p:txEl>
                                              <p:pRg st="2" end="2"/>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3" presetClass="entr" presetSubtype="10" fill="hold" nodeType="clickEffect">
                                  <p:stCondLst>
                                    <p:cond delay="0"/>
                                  </p:stCondLst>
                                  <p:childTnLst>
                                    <p:set>
                                      <p:cBhvr>
                                        <p:cTn id="42" dur="1" fill="hold">
                                          <p:stCondLst>
                                            <p:cond delay="0"/>
                                          </p:stCondLst>
                                        </p:cTn>
                                        <p:tgtEl>
                                          <p:spTgt spid="35">
                                            <p:txEl>
                                              <p:pRg st="3" end="3"/>
                                            </p:txEl>
                                          </p:spTgt>
                                        </p:tgtEl>
                                        <p:attrNameLst>
                                          <p:attrName>style.visibility</p:attrName>
                                        </p:attrNameLst>
                                      </p:cBhvr>
                                      <p:to>
                                        <p:strVal val="visible"/>
                                      </p:to>
                                    </p:set>
                                    <p:animEffect transition="in" filter="blinds(horizontal)">
                                      <p:cBhvr>
                                        <p:cTn id="43" dur="500"/>
                                        <p:tgtEl>
                                          <p:spTgt spid="35">
                                            <p:txEl>
                                              <p:pRg st="3" end="3"/>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3" presetClass="entr" presetSubtype="10" fill="hold" nodeType="clickEffect">
                                  <p:stCondLst>
                                    <p:cond delay="0"/>
                                  </p:stCondLst>
                                  <p:childTnLst>
                                    <p:set>
                                      <p:cBhvr>
                                        <p:cTn id="47" dur="1" fill="hold">
                                          <p:stCondLst>
                                            <p:cond delay="0"/>
                                          </p:stCondLst>
                                        </p:cTn>
                                        <p:tgtEl>
                                          <p:spTgt spid="35">
                                            <p:txEl>
                                              <p:pRg st="5" end="5"/>
                                            </p:txEl>
                                          </p:spTgt>
                                        </p:tgtEl>
                                        <p:attrNameLst>
                                          <p:attrName>style.visibility</p:attrName>
                                        </p:attrNameLst>
                                      </p:cBhvr>
                                      <p:to>
                                        <p:strVal val="visible"/>
                                      </p:to>
                                    </p:set>
                                    <p:animEffect transition="in" filter="blinds(horizontal)">
                                      <p:cBhvr>
                                        <p:cTn id="48" dur="500"/>
                                        <p:tgtEl>
                                          <p:spTgt spid="35">
                                            <p:txEl>
                                              <p:pRg st="5" end="5"/>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3" presetClass="entr" presetSubtype="10" fill="hold" nodeType="clickEffect">
                                  <p:stCondLst>
                                    <p:cond delay="0"/>
                                  </p:stCondLst>
                                  <p:childTnLst>
                                    <p:set>
                                      <p:cBhvr>
                                        <p:cTn id="52" dur="1" fill="hold">
                                          <p:stCondLst>
                                            <p:cond delay="0"/>
                                          </p:stCondLst>
                                        </p:cTn>
                                        <p:tgtEl>
                                          <p:spTgt spid="35">
                                            <p:txEl>
                                              <p:pRg st="6" end="6"/>
                                            </p:txEl>
                                          </p:spTgt>
                                        </p:tgtEl>
                                        <p:attrNameLst>
                                          <p:attrName>style.visibility</p:attrName>
                                        </p:attrNameLst>
                                      </p:cBhvr>
                                      <p:to>
                                        <p:strVal val="visible"/>
                                      </p:to>
                                    </p:set>
                                    <p:animEffect transition="in" filter="blinds(horizontal)">
                                      <p:cBhvr>
                                        <p:cTn id="53" dur="500"/>
                                        <p:tgtEl>
                                          <p:spTgt spid="35">
                                            <p:txEl>
                                              <p:pRg st="6" end="6"/>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3" presetClass="entr" presetSubtype="10" fill="hold" nodeType="clickEffect">
                                  <p:stCondLst>
                                    <p:cond delay="0"/>
                                  </p:stCondLst>
                                  <p:childTnLst>
                                    <p:set>
                                      <p:cBhvr>
                                        <p:cTn id="57" dur="1" fill="hold">
                                          <p:stCondLst>
                                            <p:cond delay="0"/>
                                          </p:stCondLst>
                                        </p:cTn>
                                        <p:tgtEl>
                                          <p:spTgt spid="35">
                                            <p:txEl>
                                              <p:pRg st="7" end="7"/>
                                            </p:txEl>
                                          </p:spTgt>
                                        </p:tgtEl>
                                        <p:attrNameLst>
                                          <p:attrName>style.visibility</p:attrName>
                                        </p:attrNameLst>
                                      </p:cBhvr>
                                      <p:to>
                                        <p:strVal val="visible"/>
                                      </p:to>
                                    </p:set>
                                    <p:animEffect transition="in" filter="blinds(horizontal)">
                                      <p:cBhvr>
                                        <p:cTn id="58" dur="500"/>
                                        <p:tgtEl>
                                          <p:spTgt spid="35">
                                            <p:txEl>
                                              <p:pRg st="7" end="7"/>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3" presetClass="entr" presetSubtype="10" fill="hold" nodeType="clickEffect">
                                  <p:stCondLst>
                                    <p:cond delay="0"/>
                                  </p:stCondLst>
                                  <p:childTnLst>
                                    <p:set>
                                      <p:cBhvr>
                                        <p:cTn id="62" dur="1" fill="hold">
                                          <p:stCondLst>
                                            <p:cond delay="0"/>
                                          </p:stCondLst>
                                        </p:cTn>
                                        <p:tgtEl>
                                          <p:spTgt spid="35">
                                            <p:txEl>
                                              <p:pRg st="8" end="8"/>
                                            </p:txEl>
                                          </p:spTgt>
                                        </p:tgtEl>
                                        <p:attrNameLst>
                                          <p:attrName>style.visibility</p:attrName>
                                        </p:attrNameLst>
                                      </p:cBhvr>
                                      <p:to>
                                        <p:strVal val="visible"/>
                                      </p:to>
                                    </p:set>
                                    <p:animEffect transition="in" filter="blinds(horizontal)">
                                      <p:cBhvr>
                                        <p:cTn id="63" dur="500"/>
                                        <p:tgtEl>
                                          <p:spTgt spid="35">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文本占位符 1"/>
          <p:cNvSpPr>
            <a:spLocks noGrp="1"/>
          </p:cNvSpPr>
          <p:nvPr>
            <p:ph type="body" sz="quarter" idx="10"/>
          </p:nvPr>
        </p:nvSpPr>
        <p:spPr bwMode="auto">
          <a:xfrm>
            <a:off x="237439" y="175846"/>
            <a:ext cx="1248461" cy="835269"/>
          </a:xfrm>
          <a:noFill/>
        </p:spPr>
        <p:txBody>
          <a:bodyPr vert="horz" wrap="square" lIns="91440" tIns="45720" rIns="91440" bIns="45720" numCol="1" anchor="t" anchorCtr="0" compatLnSpc="1">
            <a:normAutofit fontScale="87500"/>
          </a:bodyPr>
          <a:lstStyle/>
          <a:p>
            <a:pPr eaLnBrk="1" hangingPunct="1"/>
            <a:r>
              <a:rPr lang="en-US" altLang="zh-CN" dirty="0"/>
              <a:t>30.2</a:t>
            </a:r>
          </a:p>
        </p:txBody>
      </p:sp>
      <p:sp>
        <p:nvSpPr>
          <p:cNvPr id="6" name="文本框 2"/>
          <p:cNvSpPr txBox="1"/>
          <p:nvPr/>
        </p:nvSpPr>
        <p:spPr>
          <a:xfrm>
            <a:off x="3466750" y="3415047"/>
            <a:ext cx="8119232" cy="2977738"/>
          </a:xfrm>
          <a:prstGeom prst="rect">
            <a:avLst/>
          </a:prstGeom>
          <a:noFill/>
        </p:spPr>
        <p:txBody>
          <a:bodyPr wrap="square" rtlCol="0">
            <a:spAutoFit/>
          </a:bodyPr>
          <a:lstStyle/>
          <a:p>
            <a:pPr marL="342900" indent="-342900">
              <a:lnSpc>
                <a:spcPts val="2500"/>
              </a:lnSpc>
              <a:buFont typeface="Arial" panose="020B0604020202020204" pitchFamily="34" charset="0"/>
              <a:buChar char="•"/>
            </a:pPr>
            <a:r>
              <a:rPr lang="zh-CN" altLang="en-US" sz="1800" kern="1100" spc="-150" dirty="0">
                <a:solidFill>
                  <a:schemeClr val="tx1"/>
                </a:solidFill>
                <a:uFillTx/>
                <a:latin typeface="华文新魏" panose="02010800040101010101" pitchFamily="2" charset="-122"/>
                <a:ea typeface="华文新魏" panose="02010800040101010101" pitchFamily="2" charset="-122"/>
              </a:rPr>
              <a:t>创建一个空的线程</a:t>
            </a:r>
          </a:p>
          <a:p>
            <a:pPr marL="342900" indent="-342900">
              <a:lnSpc>
                <a:spcPts val="2500"/>
              </a:lnSpc>
              <a:buFont typeface="Arial" panose="020B0604020202020204" pitchFamily="34" charset="0"/>
              <a:buChar char="•"/>
            </a:pPr>
            <a:r>
              <a:rPr lang="zh-CN" altLang="en-US" sz="1800" kern="1100" spc="-150" dirty="0">
                <a:solidFill>
                  <a:schemeClr val="tx1"/>
                </a:solidFill>
                <a:uFillTx/>
                <a:latin typeface="华文新魏" panose="02010800040101010101" pitchFamily="2" charset="-122"/>
                <a:ea typeface="华文新魏" panose="02010800040101010101" pitchFamily="2" charset="-122"/>
              </a:rPr>
              <a:t>为指定的任务创建一个线程</a:t>
            </a:r>
          </a:p>
          <a:p>
            <a:pPr marL="342900" indent="-342900">
              <a:lnSpc>
                <a:spcPts val="2500"/>
              </a:lnSpc>
              <a:buFont typeface="Arial" panose="020B0604020202020204" pitchFamily="34" charset="0"/>
              <a:buChar char="•"/>
            </a:pPr>
            <a:r>
              <a:rPr lang="zh-CN" altLang="en-US" sz="1800" kern="1100" spc="-150" dirty="0">
                <a:solidFill>
                  <a:schemeClr val="tx1"/>
                </a:solidFill>
                <a:uFillTx/>
                <a:latin typeface="华文新魏" panose="02010800040101010101" pitchFamily="2" charset="-122"/>
                <a:ea typeface="华文新魏" panose="02010800040101010101" pitchFamily="2" charset="-122"/>
              </a:rPr>
              <a:t>开始一个线程</a:t>
            </a:r>
            <a:r>
              <a:rPr lang="zh-CN" altLang="en-US" kern="1100" spc="-150" dirty="0">
                <a:latin typeface="华文新魏" panose="02010800040101010101" pitchFamily="2" charset="-122"/>
                <a:ea typeface="华文新魏" panose="02010800040101010101" pitchFamily="2" charset="-122"/>
              </a:rPr>
              <a:t>，进入</a:t>
            </a:r>
            <a:r>
              <a:rPr lang="en-US" altLang="zh-CN" kern="1100" spc="-150" dirty="0">
                <a:latin typeface="华文新魏" panose="02010800040101010101" pitchFamily="2" charset="-122"/>
                <a:ea typeface="华文新魏" panose="02010800040101010101" pitchFamily="2" charset="-122"/>
              </a:rPr>
              <a:t>Ready</a:t>
            </a:r>
            <a:r>
              <a:rPr lang="zh-CN" altLang="en-US" kern="1100" spc="-150" dirty="0">
                <a:latin typeface="华文新魏" panose="02010800040101010101" pitchFamily="2" charset="-122"/>
                <a:ea typeface="华文新魏" panose="02010800040101010101" pitchFamily="2" charset="-122"/>
              </a:rPr>
              <a:t>状态，如无其它线程等待，可立即</a:t>
            </a:r>
            <a:r>
              <a:rPr lang="en-US" altLang="zh-CN" kern="1100" spc="-150" dirty="0">
                <a:latin typeface="华文新魏" panose="02010800040101010101" pitchFamily="2" charset="-122"/>
                <a:ea typeface="华文新魏" panose="02010800040101010101" pitchFamily="2" charset="-122"/>
              </a:rPr>
              <a:t>Run</a:t>
            </a:r>
            <a:r>
              <a:rPr lang="zh-CN" altLang="en-US" kern="1100" spc="-150" dirty="0">
                <a:latin typeface="华文新魏" panose="02010800040101010101" pitchFamily="2" charset="-122"/>
                <a:ea typeface="华文新魏" panose="02010800040101010101" pitchFamily="2" charset="-122"/>
              </a:rPr>
              <a:t>进入</a:t>
            </a:r>
            <a:r>
              <a:rPr lang="en-US" altLang="zh-CN" kern="1100" spc="-150" dirty="0">
                <a:latin typeface="华文新魏" panose="02010800040101010101" pitchFamily="2" charset="-122"/>
                <a:ea typeface="华文新魏" panose="02010800040101010101" pitchFamily="2" charset="-122"/>
              </a:rPr>
              <a:t>running</a:t>
            </a:r>
            <a:r>
              <a:rPr lang="zh-CN" altLang="en-US" kern="1100" spc="-150" dirty="0">
                <a:latin typeface="华文新魏" panose="02010800040101010101" pitchFamily="2" charset="-122"/>
                <a:ea typeface="华文新魏" panose="02010800040101010101" pitchFamily="2" charset="-122"/>
              </a:rPr>
              <a:t>状态</a:t>
            </a:r>
            <a:endParaRPr lang="zh-CN" altLang="en-US" sz="1800" kern="1100" spc="-150" dirty="0">
              <a:solidFill>
                <a:schemeClr val="tx1"/>
              </a:solidFill>
              <a:uFillTx/>
              <a:latin typeface="华文新魏" panose="02010800040101010101" pitchFamily="2" charset="-122"/>
              <a:ea typeface="华文新魏" panose="02010800040101010101" pitchFamily="2" charset="-122"/>
            </a:endParaRPr>
          </a:p>
          <a:p>
            <a:pPr marL="342900" indent="-342900">
              <a:lnSpc>
                <a:spcPts val="2500"/>
              </a:lnSpc>
              <a:buFont typeface="Arial" panose="020B0604020202020204" pitchFamily="34" charset="0"/>
              <a:buChar char="•"/>
            </a:pPr>
            <a:r>
              <a:rPr lang="zh-CN" altLang="en-US" sz="1800" kern="1100" spc="-150" dirty="0">
                <a:solidFill>
                  <a:schemeClr val="tx1"/>
                </a:solidFill>
                <a:uFillTx/>
                <a:latin typeface="华文新魏" panose="02010800040101010101" pitchFamily="2" charset="-122"/>
                <a:ea typeface="华文新魏" panose="02010800040101010101" pitchFamily="2" charset="-122"/>
              </a:rPr>
              <a:t>测试线程当前是否在运行</a:t>
            </a:r>
          </a:p>
          <a:p>
            <a:pPr marL="342900" indent="-342900">
              <a:lnSpc>
                <a:spcPts val="2500"/>
              </a:lnSpc>
              <a:buFont typeface="Arial" panose="020B0604020202020204" pitchFamily="34" charset="0"/>
              <a:buChar char="•"/>
            </a:pPr>
            <a:r>
              <a:rPr lang="zh-CN" altLang="en-US" sz="1800" kern="1100" spc="-150" dirty="0">
                <a:solidFill>
                  <a:schemeClr val="tx1"/>
                </a:solidFill>
                <a:uFillTx/>
                <a:latin typeface="华文新魏" panose="02010800040101010101" pitchFamily="2" charset="-122"/>
                <a:ea typeface="华文新魏" panose="02010800040101010101" pitchFamily="2" charset="-122"/>
              </a:rPr>
              <a:t>为该线程指定优先值  </a:t>
            </a:r>
            <a:r>
              <a:rPr lang="en-US" altLang="zh-CN" sz="1800" kern="1100" spc="-150" dirty="0">
                <a:solidFill>
                  <a:schemeClr val="tx1"/>
                </a:solidFill>
                <a:uFillTx/>
                <a:latin typeface="华文新魏" panose="02010800040101010101" pitchFamily="2" charset="-122"/>
                <a:ea typeface="华文新魏" panose="02010800040101010101" pitchFamily="2" charset="-122"/>
              </a:rPr>
              <a:t>p(1</a:t>
            </a:r>
            <a:r>
              <a:rPr lang="zh-CN" altLang="en-US" sz="1800" kern="1100" spc="-150" dirty="0">
                <a:solidFill>
                  <a:schemeClr val="tx1"/>
                </a:solidFill>
                <a:uFillTx/>
                <a:latin typeface="华文新魏" panose="02010800040101010101" pitchFamily="2" charset="-122"/>
                <a:ea typeface="华文新魏" panose="02010800040101010101" pitchFamily="2" charset="-122"/>
              </a:rPr>
              <a:t>～</a:t>
            </a:r>
            <a:r>
              <a:rPr lang="en-US" altLang="zh-CN" sz="1800" kern="1100" spc="-150" dirty="0">
                <a:solidFill>
                  <a:schemeClr val="tx1"/>
                </a:solidFill>
                <a:uFillTx/>
                <a:latin typeface="华文新魏" panose="02010800040101010101" pitchFamily="2" charset="-122"/>
                <a:ea typeface="华文新魏" panose="02010800040101010101" pitchFamily="2" charset="-122"/>
              </a:rPr>
              <a:t>10</a:t>
            </a:r>
            <a:r>
              <a:rPr lang="zh-CN" altLang="en-US" sz="1800" kern="1100" spc="-150" dirty="0">
                <a:solidFill>
                  <a:schemeClr val="tx1"/>
                </a:solidFill>
                <a:uFillTx/>
                <a:latin typeface="华文新魏" panose="02010800040101010101" pitchFamily="2" charset="-122"/>
                <a:ea typeface="华文新魏" panose="02010800040101010101" pitchFamily="2" charset="-122"/>
              </a:rPr>
              <a:t>）</a:t>
            </a:r>
          </a:p>
          <a:p>
            <a:pPr marL="342900" indent="-342900">
              <a:lnSpc>
                <a:spcPts val="2500"/>
              </a:lnSpc>
              <a:buFont typeface="Arial" panose="020B0604020202020204" pitchFamily="34" charset="0"/>
              <a:buChar char="•"/>
            </a:pPr>
            <a:r>
              <a:rPr lang="zh-CN" altLang="en-US" sz="1800" kern="1100" spc="-150" dirty="0">
                <a:solidFill>
                  <a:schemeClr val="tx1"/>
                </a:solidFill>
                <a:uFillTx/>
                <a:latin typeface="华文新魏" panose="02010800040101010101" pitchFamily="2" charset="-122"/>
                <a:ea typeface="华文新魏" panose="02010800040101010101" pitchFamily="2" charset="-122"/>
              </a:rPr>
              <a:t>等待线程结束</a:t>
            </a:r>
            <a:endParaRPr lang="en-US" altLang="zh-CN" sz="1800" kern="1100" spc="-150" dirty="0">
              <a:solidFill>
                <a:schemeClr val="tx1"/>
              </a:solidFill>
              <a:uFillTx/>
              <a:latin typeface="华文新魏" panose="02010800040101010101" pitchFamily="2" charset="-122"/>
              <a:ea typeface="华文新魏" panose="02010800040101010101" pitchFamily="2" charset="-122"/>
            </a:endParaRPr>
          </a:p>
          <a:p>
            <a:pPr marL="342900" indent="-342900">
              <a:lnSpc>
                <a:spcPts val="2500"/>
              </a:lnSpc>
              <a:buFont typeface="Arial" panose="020B0604020202020204" pitchFamily="34" charset="0"/>
              <a:buChar char="•"/>
            </a:pPr>
            <a:r>
              <a:rPr lang="zh-CN" altLang="en-US" sz="1800" kern="1100" spc="-150" dirty="0">
                <a:solidFill>
                  <a:schemeClr val="tx1"/>
                </a:solidFill>
                <a:uFillTx/>
                <a:latin typeface="华文新魏" panose="02010800040101010101" pitchFamily="2" charset="-122"/>
                <a:ea typeface="华文新魏" panose="02010800040101010101" pitchFamily="2" charset="-122"/>
              </a:rPr>
              <a:t>让当前线程休眠</a:t>
            </a:r>
            <a:r>
              <a:rPr lang="zh-CN" altLang="en-US" kern="1100" spc="-150" dirty="0">
                <a:latin typeface="华文新魏" panose="02010800040101010101" pitchFamily="2" charset="-122"/>
                <a:ea typeface="华文新魏" panose="02010800040101010101" pitchFamily="2" charset="-122"/>
              </a:rPr>
              <a:t>若干</a:t>
            </a:r>
            <a:r>
              <a:rPr lang="en-US" altLang="zh-CN" kern="1100" spc="-150" dirty="0">
                <a:latin typeface="华文新魏" panose="02010800040101010101" pitchFamily="2" charset="-122"/>
                <a:ea typeface="华文新魏" panose="02010800040101010101" pitchFamily="2" charset="-122"/>
              </a:rPr>
              <a:t>ms</a:t>
            </a:r>
            <a:r>
              <a:rPr lang="zh-CN" altLang="en-US" kern="1100" spc="-150" dirty="0">
                <a:latin typeface="华文新魏" panose="02010800040101010101" pitchFamily="2" charset="-122"/>
                <a:ea typeface="华文新魏" panose="02010800040101010101" pitchFamily="2" charset="-122"/>
              </a:rPr>
              <a:t>，监视器自动恢复其运行</a:t>
            </a:r>
            <a:endParaRPr lang="zh-CN" altLang="en-US" sz="1800" kern="1100" spc="-150" dirty="0">
              <a:solidFill>
                <a:schemeClr val="tx1"/>
              </a:solidFill>
              <a:uFillTx/>
              <a:latin typeface="华文新魏" panose="02010800040101010101" pitchFamily="2" charset="-122"/>
              <a:ea typeface="华文新魏" panose="02010800040101010101" pitchFamily="2" charset="-122"/>
            </a:endParaRPr>
          </a:p>
          <a:p>
            <a:pPr marL="342900" indent="-342900">
              <a:lnSpc>
                <a:spcPts val="2500"/>
              </a:lnSpc>
              <a:buFont typeface="Arial" panose="020B0604020202020204" pitchFamily="34" charset="0"/>
              <a:buChar char="•"/>
            </a:pPr>
            <a:r>
              <a:rPr lang="zh-CN" altLang="en-US" sz="1800" kern="1100" spc="-150" dirty="0">
                <a:solidFill>
                  <a:schemeClr val="tx1"/>
                </a:solidFill>
                <a:uFillTx/>
                <a:latin typeface="华文新魏" panose="02010800040101010101" pitchFamily="2" charset="-122"/>
                <a:ea typeface="华文新魏" panose="02010800040101010101" pitchFamily="2" charset="-122"/>
              </a:rPr>
              <a:t>将线程从</a:t>
            </a:r>
            <a:r>
              <a:rPr lang="en-US" altLang="zh-CN" sz="1800" kern="1100" spc="-150" dirty="0">
                <a:solidFill>
                  <a:schemeClr val="tx1"/>
                </a:solidFill>
                <a:uFillTx/>
                <a:latin typeface="华文新魏" panose="02010800040101010101" pitchFamily="2" charset="-122"/>
                <a:ea typeface="华文新魏" panose="02010800040101010101" pitchFamily="2" charset="-122"/>
              </a:rPr>
              <a:t>running</a:t>
            </a:r>
            <a:r>
              <a:rPr lang="zh-CN" altLang="en-US" sz="1800" kern="1100" spc="-150" dirty="0">
                <a:solidFill>
                  <a:schemeClr val="tx1"/>
                </a:solidFill>
                <a:uFillTx/>
                <a:latin typeface="华文新魏" panose="02010800040101010101" pitchFamily="2" charset="-122"/>
                <a:ea typeface="华文新魏" panose="02010800040101010101" pitchFamily="2" charset="-122"/>
              </a:rPr>
              <a:t>变为</a:t>
            </a:r>
            <a:r>
              <a:rPr lang="en-US" altLang="zh-CN" sz="1800" kern="1100" spc="-150" dirty="0">
                <a:solidFill>
                  <a:schemeClr val="tx1"/>
                </a:solidFill>
                <a:uFillTx/>
                <a:latin typeface="华文新魏" panose="02010800040101010101" pitchFamily="2" charset="-122"/>
                <a:ea typeface="华文新魏" panose="02010800040101010101" pitchFamily="2" charset="-122"/>
              </a:rPr>
              <a:t>ready</a:t>
            </a:r>
            <a:r>
              <a:rPr lang="zh-CN" altLang="en-US" sz="1800" kern="1100" spc="-150" dirty="0">
                <a:solidFill>
                  <a:schemeClr val="tx1"/>
                </a:solidFill>
                <a:uFillTx/>
                <a:latin typeface="华文新魏" panose="02010800040101010101" pitchFamily="2" charset="-122"/>
                <a:ea typeface="华文新魏" panose="02010800040101010101" pitchFamily="2" charset="-122"/>
              </a:rPr>
              <a:t>，允许其他线程执行（自己也可能立即执行）</a:t>
            </a:r>
          </a:p>
          <a:p>
            <a:pPr marL="342900" indent="-342900">
              <a:lnSpc>
                <a:spcPts val="2500"/>
              </a:lnSpc>
              <a:buFont typeface="Arial" panose="020B0604020202020204" pitchFamily="34" charset="0"/>
              <a:buChar char="•"/>
            </a:pPr>
            <a:r>
              <a:rPr lang="zh-CN" altLang="en-US" sz="1800" kern="1100" spc="-150" dirty="0">
                <a:solidFill>
                  <a:schemeClr val="tx1"/>
                </a:solidFill>
                <a:uFillTx/>
                <a:latin typeface="华文新魏" panose="02010800040101010101" pitchFamily="2" charset="-122"/>
                <a:ea typeface="华文新魏" panose="02010800040101010101" pitchFamily="2" charset="-122"/>
              </a:rPr>
              <a:t>中断该线程</a:t>
            </a:r>
          </a:p>
        </p:txBody>
      </p:sp>
      <p:graphicFrame>
        <p:nvGraphicFramePr>
          <p:cNvPr id="7" name="对象 6"/>
          <p:cNvGraphicFramePr>
            <a:graphicFrameLocks noChangeAspect="1"/>
          </p:cNvGraphicFramePr>
          <p:nvPr>
            <p:extLst>
              <p:ext uri="{D42A27DB-BD31-4B8C-83A1-F6EECF244321}">
                <p14:modId xmlns:p14="http://schemas.microsoft.com/office/powerpoint/2010/main" val="3584007131"/>
              </p:ext>
            </p:extLst>
          </p:nvPr>
        </p:nvGraphicFramePr>
        <p:xfrm>
          <a:off x="704950" y="1199740"/>
          <a:ext cx="3074035" cy="5142865"/>
        </p:xfrm>
        <a:graphic>
          <a:graphicData uri="http://schemas.openxmlformats.org/presentationml/2006/ole">
            <mc:AlternateContent xmlns:mc="http://schemas.openxmlformats.org/markup-compatibility/2006">
              <mc:Choice xmlns:v="urn:schemas-microsoft-com:vml" Requires="v">
                <p:oleObj r:id="rId2" imgW="2362312" imgH="3629025" progId="">
                  <p:embed/>
                </p:oleObj>
              </mc:Choice>
              <mc:Fallback>
                <p:oleObj r:id="rId2" imgW="2362312" imgH="3629025" progId="">
                  <p:embed/>
                  <p:pic>
                    <p:nvPicPr>
                      <p:cNvPr id="0" name="Picture 2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4950" y="1199740"/>
                        <a:ext cx="3074035" cy="514286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 name="文本占位符 2">
            <a:extLst>
              <a:ext uri="{FF2B5EF4-FFF2-40B4-BE49-F238E27FC236}">
                <a16:creationId xmlns:a16="http://schemas.microsoft.com/office/drawing/2014/main" id="{16AC06DB-9D89-4FE1-80A6-E3D7E42839A6}"/>
              </a:ext>
            </a:extLst>
          </p:cNvPr>
          <p:cNvSpPr>
            <a:spLocks noGrp="1"/>
          </p:cNvSpPr>
          <p:nvPr>
            <p:ph type="body" sz="quarter" idx="12"/>
          </p:nvPr>
        </p:nvSpPr>
        <p:spPr bwMode="auto">
          <a:xfrm>
            <a:off x="1649291" y="224570"/>
            <a:ext cx="7394575" cy="496887"/>
          </a:xfrm>
          <a:noFill/>
        </p:spPr>
        <p:txBody>
          <a:bodyPr vert="horz" wrap="square" lIns="91440" tIns="45720" rIns="91440" bIns="45720" numCol="1" anchor="t" anchorCtr="0" compatLnSpc="1">
            <a:noAutofit/>
          </a:bodyPr>
          <a:lstStyle/>
          <a:p>
            <a:r>
              <a:rPr lang="en-US" altLang="zh-CN" sz="3600" dirty="0" err="1"/>
              <a:t>Runuable</a:t>
            </a:r>
            <a:r>
              <a:rPr lang="zh-CN" altLang="en-US" sz="3600" dirty="0"/>
              <a:t>接口和线程类</a:t>
            </a:r>
            <a:r>
              <a:rPr lang="en-US" altLang="zh-CN" sz="3600" dirty="0"/>
              <a:t>Thread</a:t>
            </a:r>
          </a:p>
        </p:txBody>
      </p:sp>
      <p:sp>
        <p:nvSpPr>
          <p:cNvPr id="8" name="圆角矩形标注 14">
            <a:extLst>
              <a:ext uri="{FF2B5EF4-FFF2-40B4-BE49-F238E27FC236}">
                <a16:creationId xmlns:a16="http://schemas.microsoft.com/office/drawing/2014/main" id="{4EDA4695-F07C-49DB-AE6F-7F4F4295C8D2}"/>
              </a:ext>
            </a:extLst>
          </p:cNvPr>
          <p:cNvSpPr/>
          <p:nvPr/>
        </p:nvSpPr>
        <p:spPr>
          <a:xfrm>
            <a:off x="4564590" y="1199740"/>
            <a:ext cx="5014308" cy="863236"/>
          </a:xfrm>
          <a:prstGeom prst="wedgeRoundRectCallout">
            <a:avLst>
              <a:gd name="adj1" fmla="val -69948"/>
              <a:gd name="adj2" fmla="val -7166"/>
              <a:gd name="adj3" fmla="val 16667"/>
            </a:avLst>
          </a:prstGeom>
          <a:solidFill>
            <a:schemeClr val="accent4">
              <a:lumMod val="40000"/>
              <a:lumOff val="60000"/>
              <a:alpha val="41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90000"/>
              </a:lnSpc>
              <a:spcBef>
                <a:spcPct val="0"/>
              </a:spcBef>
              <a:defRPr/>
            </a:pPr>
            <a:r>
              <a:rPr lang="en-US" altLang="zh-CN"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Runnable</a:t>
            </a:r>
            <a:r>
              <a:rPr lang="zh-CN" altLang="en-US"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接口实例定义了线程任务，即线程要执行的逻辑。一个线程任务必须通过</a:t>
            </a:r>
            <a:r>
              <a:rPr lang="en-US" altLang="zh-CN"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Thread</a:t>
            </a:r>
          </a:p>
          <a:p>
            <a:pPr lvl="0">
              <a:lnSpc>
                <a:spcPct val="90000"/>
              </a:lnSpc>
              <a:spcBef>
                <a:spcPct val="0"/>
              </a:spcBef>
              <a:defRPr/>
            </a:pPr>
            <a:r>
              <a:rPr lang="zh-CN" altLang="en-US"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线程对象来执行</a:t>
            </a:r>
            <a:endParaRPr lang="en-US" altLang="en-US"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endParaRPr>
          </a:p>
        </p:txBody>
      </p:sp>
      <p:sp>
        <p:nvSpPr>
          <p:cNvPr id="10" name="圆角矩形标注 14">
            <a:extLst>
              <a:ext uri="{FF2B5EF4-FFF2-40B4-BE49-F238E27FC236}">
                <a16:creationId xmlns:a16="http://schemas.microsoft.com/office/drawing/2014/main" id="{14AE3357-28A5-4863-AE63-ED0F2392A65E}"/>
              </a:ext>
            </a:extLst>
          </p:cNvPr>
          <p:cNvSpPr/>
          <p:nvPr/>
        </p:nvSpPr>
        <p:spPr>
          <a:xfrm>
            <a:off x="4683537" y="2497672"/>
            <a:ext cx="4233721" cy="668060"/>
          </a:xfrm>
          <a:prstGeom prst="wedgeRoundRectCallout">
            <a:avLst>
              <a:gd name="adj1" fmla="val -69948"/>
              <a:gd name="adj2" fmla="val -7166"/>
              <a:gd name="adj3" fmla="val 16667"/>
            </a:avLst>
          </a:prstGeom>
          <a:solidFill>
            <a:schemeClr val="accent4">
              <a:lumMod val="40000"/>
              <a:lumOff val="60000"/>
              <a:alpha val="41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90000"/>
              </a:lnSpc>
              <a:spcBef>
                <a:spcPct val="0"/>
              </a:spcBef>
              <a:defRPr/>
            </a:pPr>
            <a:r>
              <a:rPr lang="en-US" altLang="zh-CN"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Thread</a:t>
            </a:r>
            <a:r>
              <a:rPr lang="zh-CN" altLang="en-US"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是对线程进行管理</a:t>
            </a:r>
            <a:endParaRPr lang="en-US" altLang="en-US"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endParaRPr>
          </a:p>
        </p:txBody>
      </p:sp>
    </p:spTree>
    <p:extLst>
      <p:ext uri="{BB962C8B-B14F-4D97-AF65-F5344CB8AC3E}">
        <p14:creationId xmlns:p14="http://schemas.microsoft.com/office/powerpoint/2010/main" val="8366239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文本占位符 1"/>
          <p:cNvSpPr>
            <a:spLocks noGrp="1"/>
          </p:cNvSpPr>
          <p:nvPr>
            <p:ph type="body" sz="quarter" idx="10"/>
          </p:nvPr>
        </p:nvSpPr>
        <p:spPr bwMode="auto">
          <a:xfrm>
            <a:off x="237439" y="175846"/>
            <a:ext cx="1248461" cy="835269"/>
          </a:xfrm>
          <a:noFill/>
        </p:spPr>
        <p:txBody>
          <a:bodyPr vert="horz" wrap="square" lIns="91440" tIns="45720" rIns="91440" bIns="45720" numCol="1" anchor="t" anchorCtr="0" compatLnSpc="1">
            <a:normAutofit fontScale="87500"/>
          </a:bodyPr>
          <a:lstStyle/>
          <a:p>
            <a:pPr eaLnBrk="1" hangingPunct="1"/>
            <a:r>
              <a:rPr lang="en-US" altLang="zh-CN" dirty="0"/>
              <a:t>30.2</a:t>
            </a:r>
          </a:p>
        </p:txBody>
      </p:sp>
      <p:sp>
        <p:nvSpPr>
          <p:cNvPr id="6" name="Rectangle 3"/>
          <p:cNvSpPr txBox="1">
            <a:spLocks/>
          </p:cNvSpPr>
          <p:nvPr/>
        </p:nvSpPr>
        <p:spPr>
          <a:xfrm>
            <a:off x="361330" y="1720123"/>
            <a:ext cx="10913497" cy="4803883"/>
          </a:xfrm>
          <a:prstGeom prst="rect">
            <a:avLst/>
          </a:prstGeom>
        </p:spPr>
        <p:txBody>
          <a:bodyPr vert="horz" wrap="square" lIns="92075" tIns="46038" rIns="92075" bIns="46038" anchor="t"/>
          <a:lstStyle/>
          <a:p>
            <a:pPr marL="335280" indent="-335280">
              <a:lnSpc>
                <a:spcPct val="120000"/>
              </a:lnSpc>
              <a:spcBef>
                <a:spcPts val="1000"/>
              </a:spcBef>
              <a:buFont typeface="Wingdings" pitchFamily="2" charset="2"/>
              <a:buChar char="n"/>
              <a:defRPr/>
            </a:pPr>
            <a:r>
              <a:rPr lang="zh-CN" altLang="en-US" sz="2000" dirty="0">
                <a:latin typeface="华文新魏" panose="02010800040101010101" pitchFamily="2" charset="-122"/>
                <a:ea typeface="华文新魏" panose="02010800040101010101" pitchFamily="2" charset="-122"/>
              </a:rPr>
              <a:t>线程优先级范围从</a:t>
            </a:r>
            <a:r>
              <a:rPr lang="en-US" altLang="zh-CN" sz="2000" dirty="0">
                <a:latin typeface="华文新魏" panose="02010800040101010101" pitchFamily="2" charset="-122"/>
                <a:ea typeface="华文新魏" panose="02010800040101010101" pitchFamily="2" charset="-122"/>
              </a:rPr>
              <a:t>1</a:t>
            </a:r>
            <a:r>
              <a:rPr lang="zh-CN" altLang="en-US" sz="2000" dirty="0">
                <a:latin typeface="华文新魏" panose="02010800040101010101" pitchFamily="2" charset="-122"/>
                <a:ea typeface="华文新魏" panose="02010800040101010101" pitchFamily="2" charset="-122"/>
              </a:rPr>
              <a:t>－</a:t>
            </a:r>
            <a:r>
              <a:rPr lang="en-US" altLang="zh-CN" sz="2000" dirty="0">
                <a:latin typeface="华文新魏" panose="02010800040101010101" pitchFamily="2" charset="-122"/>
                <a:ea typeface="华文新魏" panose="02010800040101010101" pitchFamily="2" charset="-122"/>
              </a:rPr>
              <a:t>10</a:t>
            </a:r>
            <a:r>
              <a:rPr lang="zh-CN" altLang="en-US" sz="2000" dirty="0">
                <a:latin typeface="华文新魏" panose="02010800040101010101" pitchFamily="2" charset="-122"/>
                <a:ea typeface="华文新魏" panose="02010800040101010101" pitchFamily="2" charset="-122"/>
              </a:rPr>
              <a:t>，数字越高越能被优先执行。但优先级高并不代表能独自占用执行时间片，可能是优先级高得到越多的执行时间片，反之，优先级低的分到的执行时间少但不会分配不到执行时间</a:t>
            </a:r>
            <a:endParaRPr lang="en-US" altLang="zh-CN" sz="2000" dirty="0">
              <a:latin typeface="华文新魏" panose="02010800040101010101" pitchFamily="2" charset="-122"/>
              <a:ea typeface="华文新魏" panose="02010800040101010101" pitchFamily="2" charset="-122"/>
            </a:endParaRPr>
          </a:p>
          <a:p>
            <a:pPr marL="335280" marR="0" lvl="0" indent="-335280" algn="l" defTabSz="914400" rtl="0" eaLnBrk="1" fontAlgn="auto" latinLnBrk="0" hangingPunct="1">
              <a:lnSpc>
                <a:spcPct val="120000"/>
              </a:lnSpc>
              <a:spcBef>
                <a:spcPts val="1000"/>
              </a:spcBef>
              <a:spcAft>
                <a:spcPts val="0"/>
              </a:spcAft>
              <a:buClrTx/>
              <a:buSzTx/>
              <a:buFont typeface="Wingdings" pitchFamily="2" charset="2"/>
              <a:buChar char="n"/>
              <a:tabLst/>
              <a:defRPr/>
            </a:pPr>
            <a:r>
              <a:rPr kumimoji="0" lang="zh-CN" altLang="en-US" sz="20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rPr>
              <a:t>每个线程创建时赋予默认的优先级</a:t>
            </a:r>
            <a:r>
              <a:rPr kumimoji="0" lang="en-US" altLang="en-US" sz="2000" b="0" i="0" u="none" strike="noStrike" kern="1200" cap="none" spc="0" normalizeH="0" baseline="0" noProof="0" dirty="0" err="1">
                <a:ln>
                  <a:noFill/>
                </a:ln>
                <a:solidFill>
                  <a:schemeClr val="tx1"/>
                </a:solidFill>
                <a:effectLst/>
                <a:uLnTx/>
                <a:uFillTx/>
                <a:latin typeface="华文新魏" panose="02010800040101010101" pitchFamily="2" charset="-122"/>
                <a:ea typeface="华文新魏" panose="02010800040101010101" pitchFamily="2" charset="-122"/>
              </a:rPr>
              <a:t>Thread.NORM_PRIORITY</a:t>
            </a:r>
            <a:r>
              <a:rPr kumimoji="0" lang="en-US" altLang="en-US" sz="20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rPr>
              <a:t>. </a:t>
            </a:r>
          </a:p>
          <a:p>
            <a:pPr marL="335280" marR="0" lvl="0" indent="-335280" algn="l" defTabSz="914400" rtl="0" eaLnBrk="1" fontAlgn="auto" latinLnBrk="0" hangingPunct="1">
              <a:lnSpc>
                <a:spcPct val="120000"/>
              </a:lnSpc>
              <a:spcBef>
                <a:spcPts val="1000"/>
              </a:spcBef>
              <a:spcAft>
                <a:spcPts val="0"/>
              </a:spcAft>
              <a:buClrTx/>
              <a:buSzTx/>
              <a:buFont typeface="Wingdings" pitchFamily="2" charset="2"/>
              <a:buChar char="n"/>
              <a:tabLst/>
              <a:defRPr/>
            </a:pPr>
            <a:r>
              <a:rPr kumimoji="0" lang="zh-CN" altLang="en-US" sz="20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rPr>
              <a:t>通过</a:t>
            </a:r>
            <a:r>
              <a:rPr kumimoji="0" lang="en-US" altLang="en-US" sz="2000" b="0" i="0" u="none" strike="noStrike" kern="1200" cap="none" spc="0" normalizeH="0" baseline="0" noProof="0" dirty="0" err="1">
                <a:ln>
                  <a:noFill/>
                </a:ln>
                <a:solidFill>
                  <a:schemeClr val="tx1"/>
                </a:solidFill>
                <a:effectLst/>
                <a:uLnTx/>
                <a:uFillTx/>
                <a:latin typeface="华文新魏" panose="02010800040101010101" pitchFamily="2" charset="-122"/>
                <a:ea typeface="华文新魏" panose="02010800040101010101" pitchFamily="2" charset="-122"/>
                <a:sym typeface="+mn-ea"/>
              </a:rPr>
              <a:t>setPriority</a:t>
            </a:r>
            <a:r>
              <a:rPr kumimoji="0" lang="en-US" altLang="en-US" sz="20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sym typeface="+mn-ea"/>
              </a:rPr>
              <a:t>(</a:t>
            </a:r>
            <a:r>
              <a:rPr kumimoji="0" lang="en-US" altLang="en-US" sz="2000" b="0" i="0" u="none" strike="noStrike" kern="1200" cap="none" spc="0" normalizeH="0" baseline="0" noProof="0" dirty="0" err="1">
                <a:ln>
                  <a:noFill/>
                </a:ln>
                <a:solidFill>
                  <a:schemeClr val="tx1"/>
                </a:solidFill>
                <a:effectLst/>
                <a:uLnTx/>
                <a:uFillTx/>
                <a:latin typeface="华文新魏" panose="02010800040101010101" pitchFamily="2" charset="-122"/>
                <a:ea typeface="华文新魏" panose="02010800040101010101" pitchFamily="2" charset="-122"/>
                <a:sym typeface="+mn-ea"/>
              </a:rPr>
              <a:t>int</a:t>
            </a:r>
            <a:r>
              <a:rPr kumimoji="0" lang="en-US" altLang="en-US" sz="20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sym typeface="+mn-ea"/>
              </a:rPr>
              <a:t> priority)</a:t>
            </a:r>
            <a:r>
              <a:rPr kumimoji="0" lang="zh-CN" altLang="en-US" sz="20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sym typeface="+mn-ea"/>
              </a:rPr>
              <a:t>为线程指定优先级</a:t>
            </a:r>
            <a:r>
              <a:rPr kumimoji="0" lang="en-US" altLang="en-US" sz="20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rPr>
              <a:t>. </a:t>
            </a:r>
          </a:p>
          <a:p>
            <a:pPr marL="335280" marR="0" lvl="0" indent="-335280" algn="l" defTabSz="914400" rtl="0" eaLnBrk="1" fontAlgn="auto" latinLnBrk="0" hangingPunct="1">
              <a:lnSpc>
                <a:spcPct val="120000"/>
              </a:lnSpc>
              <a:spcBef>
                <a:spcPts val="1000"/>
              </a:spcBef>
              <a:spcAft>
                <a:spcPts val="0"/>
              </a:spcAft>
              <a:buClrTx/>
              <a:buSzTx/>
              <a:buFont typeface="Wingdings" pitchFamily="2" charset="2"/>
              <a:buChar char="n"/>
              <a:tabLst/>
              <a:defRPr/>
            </a:pPr>
            <a:r>
              <a:rPr kumimoji="0" lang="en-US" altLang="en-US" sz="2000" b="0" i="0" u="none" strike="noStrike" kern="1200" cap="none" spc="0" normalizeH="0" baseline="0" noProof="0" dirty="0" err="1">
                <a:ln>
                  <a:noFill/>
                </a:ln>
                <a:solidFill>
                  <a:schemeClr val="tx1"/>
                </a:solidFill>
                <a:effectLst/>
                <a:uLnTx/>
                <a:uFillTx/>
                <a:latin typeface="华文新魏" panose="02010800040101010101" pitchFamily="2" charset="-122"/>
                <a:ea typeface="华文新魏" panose="02010800040101010101" pitchFamily="2" charset="-122"/>
              </a:rPr>
              <a:t>用getPriority</a:t>
            </a:r>
            <a:r>
              <a:rPr kumimoji="0" lang="en-US" altLang="en-US" sz="20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rPr>
              <a:t>()</a:t>
            </a:r>
            <a:r>
              <a:rPr kumimoji="0" lang="en-US" altLang="en-US" sz="2000" b="0" i="0" u="none" strike="noStrike" kern="1200" cap="none" spc="0" normalizeH="0" baseline="0" noProof="0" dirty="0" err="1">
                <a:ln>
                  <a:noFill/>
                </a:ln>
                <a:solidFill>
                  <a:schemeClr val="tx1"/>
                </a:solidFill>
                <a:effectLst/>
                <a:uLnTx/>
                <a:uFillTx/>
                <a:latin typeface="华文新魏" panose="02010800040101010101" pitchFamily="2" charset="-122"/>
                <a:ea typeface="华文新魏" panose="02010800040101010101" pitchFamily="2" charset="-122"/>
              </a:rPr>
              <a:t>方法获取线程的</a:t>
            </a:r>
            <a:r>
              <a:rPr kumimoji="0" lang="zh-CN" altLang="en-US" sz="20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rPr>
              <a:t>优先级</a:t>
            </a:r>
            <a:r>
              <a:rPr kumimoji="0" lang="en-US" altLang="zh-CN" sz="20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rPr>
              <a:t>.</a:t>
            </a:r>
          </a:p>
          <a:p>
            <a:pPr marL="335280" marR="0" lvl="0" indent="-335280" algn="l" defTabSz="914400" rtl="0" eaLnBrk="1" fontAlgn="auto" latinLnBrk="0" hangingPunct="1">
              <a:lnSpc>
                <a:spcPct val="120000"/>
              </a:lnSpc>
              <a:spcBef>
                <a:spcPts val="1000"/>
              </a:spcBef>
              <a:spcAft>
                <a:spcPts val="0"/>
              </a:spcAft>
              <a:buClrTx/>
              <a:buSzTx/>
              <a:buFont typeface="Wingdings" pitchFamily="2" charset="2"/>
              <a:buChar char="n"/>
              <a:tabLst/>
              <a:defRPr/>
            </a:pPr>
            <a:r>
              <a:rPr kumimoji="0" lang="en-US" altLang="zh-CN" sz="20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rPr>
              <a:t>JAVA</a:t>
            </a:r>
            <a:r>
              <a:rPr kumimoji="0" lang="zh-CN" altLang="en-US" sz="20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rPr>
              <a:t>定义的</a:t>
            </a:r>
            <a:r>
              <a:rPr kumimoji="0" lang="en-US" altLang="zh-CN" sz="2000" b="0" i="0" u="none" strike="noStrike" kern="1200" cap="none" spc="0" normalizeH="0" baseline="0" noProof="0" dirty="0" err="1">
                <a:ln>
                  <a:noFill/>
                </a:ln>
                <a:solidFill>
                  <a:schemeClr val="tx1"/>
                </a:solidFill>
                <a:effectLst/>
                <a:uLnTx/>
                <a:uFillTx/>
                <a:latin typeface="华文新魏" panose="02010800040101010101" pitchFamily="2" charset="-122"/>
                <a:ea typeface="华文新魏" panose="02010800040101010101" pitchFamily="2" charset="-122"/>
              </a:rPr>
              <a:t>优先级</a:t>
            </a:r>
            <a:r>
              <a:rPr kumimoji="0" lang="zh-CN" altLang="en-US" sz="20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rPr>
              <a:t>：</a:t>
            </a:r>
            <a:r>
              <a:rPr kumimoji="0" lang="en-US" altLang="zh-CN" sz="20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rPr>
              <a:t>1</a:t>
            </a:r>
            <a:r>
              <a:rPr kumimoji="0" lang="zh-CN" altLang="en-US" sz="20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rPr>
              <a:t>～</a:t>
            </a:r>
            <a:r>
              <a:rPr kumimoji="0" lang="en-US" altLang="zh-CN" sz="20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rPr>
              <a:t>10</a:t>
            </a:r>
          </a:p>
          <a:p>
            <a:pPr marL="335280" marR="0" lvl="0" indent="-335280" algn="l" defTabSz="914400" rtl="0" eaLnBrk="1" fontAlgn="auto" latinLnBrk="0" hangingPunct="1">
              <a:lnSpc>
                <a:spcPct val="120000"/>
              </a:lnSpc>
              <a:spcBef>
                <a:spcPts val="1000"/>
              </a:spcBef>
              <a:spcAft>
                <a:spcPts val="0"/>
              </a:spcAft>
              <a:buClrTx/>
              <a:buSzTx/>
              <a:buFont typeface="Wingdings" pitchFamily="2" charset="2"/>
              <a:buChar char="n"/>
              <a:tabLst/>
              <a:defRPr/>
            </a:pPr>
            <a:r>
              <a:rPr kumimoji="0" lang="en-US" altLang="en-US" sz="2000" b="0" i="0" u="none" strike="noStrike" kern="1200" cap="none" spc="0" normalizeH="0" baseline="0" noProof="0" dirty="0" err="1">
                <a:ln>
                  <a:noFill/>
                </a:ln>
                <a:solidFill>
                  <a:schemeClr val="tx1"/>
                </a:solidFill>
                <a:effectLst/>
                <a:uLnTx/>
                <a:uFillTx/>
                <a:latin typeface="华文新魏" panose="02010800040101010101" pitchFamily="2" charset="-122"/>
                <a:ea typeface="华文新魏" panose="02010800040101010101" pitchFamily="2" charset="-122"/>
              </a:rPr>
              <a:t>Thread类有int</a:t>
            </a:r>
            <a:r>
              <a:rPr kumimoji="0" lang="en-US" altLang="en-US" sz="20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rPr>
              <a:t> </a:t>
            </a:r>
            <a:r>
              <a:rPr kumimoji="0" lang="zh-CN" altLang="en-US" sz="20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rPr>
              <a:t>类型的常量：</a:t>
            </a:r>
          </a:p>
          <a:p>
            <a:pPr marL="685800" marR="0" lvl="1" indent="-228600" algn="l" defTabSz="914400" rtl="0" eaLnBrk="1" fontAlgn="auto" latinLnBrk="0" hangingPunct="1">
              <a:lnSpc>
                <a:spcPct val="120000"/>
              </a:lnSpc>
              <a:spcBef>
                <a:spcPts val="500"/>
              </a:spcBef>
              <a:spcAft>
                <a:spcPts val="0"/>
              </a:spcAft>
              <a:buClrTx/>
              <a:buSzTx/>
              <a:buFont typeface="Wingdings" panose="05000000000000000000" charset="0"/>
              <a:buChar char=""/>
              <a:tabLst/>
              <a:defRPr/>
            </a:pPr>
            <a:r>
              <a:rPr kumimoji="0" lang="en-US" altLang="en-US" b="0" i="0" u="none" strike="noStrike" kern="1200" cap="none" spc="0" normalizeH="0" baseline="0" noProof="0" dirty="0" err="1">
                <a:ln>
                  <a:noFill/>
                </a:ln>
                <a:solidFill>
                  <a:schemeClr val="tx1"/>
                </a:solidFill>
                <a:effectLst/>
                <a:uLnTx/>
                <a:uFillTx/>
                <a:latin typeface="华文新魏" panose="02010800040101010101" pitchFamily="2" charset="-122"/>
                <a:ea typeface="华文新魏" panose="02010800040101010101" pitchFamily="2" charset="-122"/>
              </a:rPr>
              <a:t>Thread.MIN_PRIORITY</a:t>
            </a:r>
            <a:r>
              <a:rPr kumimoji="0" lang="zh-CN" altLang="en-US"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rPr>
              <a:t>（</a:t>
            </a:r>
            <a:r>
              <a:rPr kumimoji="0" lang="en-US" altLang="zh-CN"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rPr>
              <a:t>1</a:t>
            </a:r>
            <a:r>
              <a:rPr kumimoji="0" lang="zh-CN" altLang="en-US"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rPr>
              <a:t>）</a:t>
            </a:r>
          </a:p>
          <a:p>
            <a:pPr marL="685800" marR="0" lvl="1" indent="-228600" algn="l" defTabSz="914400" rtl="0" eaLnBrk="1" fontAlgn="auto" latinLnBrk="0" hangingPunct="1">
              <a:lnSpc>
                <a:spcPct val="120000"/>
              </a:lnSpc>
              <a:spcBef>
                <a:spcPts val="500"/>
              </a:spcBef>
              <a:spcAft>
                <a:spcPts val="0"/>
              </a:spcAft>
              <a:buClrTx/>
              <a:buSzTx/>
              <a:buFont typeface="Wingdings" panose="05000000000000000000" charset="0"/>
              <a:buChar char=""/>
              <a:tabLst/>
              <a:defRPr/>
            </a:pPr>
            <a:r>
              <a:rPr kumimoji="0" lang="en-US" altLang="en-US" b="0" i="0" u="none" strike="noStrike" kern="1200" cap="none" spc="0" normalizeH="0" baseline="0" noProof="0" dirty="0" err="1">
                <a:ln>
                  <a:noFill/>
                </a:ln>
                <a:solidFill>
                  <a:schemeClr val="tx1"/>
                </a:solidFill>
                <a:effectLst/>
                <a:uLnTx/>
                <a:uFillTx/>
                <a:latin typeface="华文新魏" panose="02010800040101010101" pitchFamily="2" charset="-122"/>
                <a:ea typeface="华文新魏" panose="02010800040101010101" pitchFamily="2" charset="-122"/>
              </a:rPr>
              <a:t>Thread.MAX_PRIORITY</a:t>
            </a:r>
            <a:r>
              <a:rPr kumimoji="0" lang="zh-CN" altLang="en-US"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rPr>
              <a:t>（</a:t>
            </a:r>
            <a:r>
              <a:rPr lang="en-US" altLang="zh-CN" dirty="0">
                <a:latin typeface="华文新魏" panose="02010800040101010101" pitchFamily="2" charset="-122"/>
                <a:ea typeface="华文新魏" panose="02010800040101010101" pitchFamily="2" charset="-122"/>
              </a:rPr>
              <a:t>10</a:t>
            </a:r>
            <a:r>
              <a:rPr kumimoji="0" lang="zh-CN" altLang="en-US"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rPr>
              <a:t>）</a:t>
            </a:r>
          </a:p>
          <a:p>
            <a:pPr marL="685800" marR="0" lvl="1" indent="-228600" algn="l" defTabSz="914400" rtl="0" eaLnBrk="1" fontAlgn="auto" latinLnBrk="0" hangingPunct="1">
              <a:lnSpc>
                <a:spcPct val="120000"/>
              </a:lnSpc>
              <a:spcBef>
                <a:spcPts val="500"/>
              </a:spcBef>
              <a:spcAft>
                <a:spcPts val="0"/>
              </a:spcAft>
              <a:buClrTx/>
              <a:buSzTx/>
              <a:buFont typeface="Wingdings" panose="05000000000000000000" charset="0"/>
              <a:buChar char=""/>
              <a:tabLst/>
              <a:defRPr/>
            </a:pPr>
            <a:r>
              <a:rPr kumimoji="0" lang="en-US" altLang="en-US" b="0" i="0" u="none" strike="noStrike" kern="1200" cap="none" spc="0" normalizeH="0" baseline="0" noProof="0" dirty="0" err="1">
                <a:ln>
                  <a:noFill/>
                </a:ln>
                <a:solidFill>
                  <a:schemeClr val="tx1"/>
                </a:solidFill>
                <a:effectLst/>
                <a:uLnTx/>
                <a:uFillTx/>
                <a:latin typeface="华文新魏" panose="02010800040101010101" pitchFamily="2" charset="-122"/>
                <a:ea typeface="华文新魏" panose="02010800040101010101" pitchFamily="2" charset="-122"/>
              </a:rPr>
              <a:t>Thread.NORM_PRIORITY</a:t>
            </a:r>
            <a:r>
              <a:rPr kumimoji="0" lang="zh-CN" altLang="en-US"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rPr>
              <a:t>（</a:t>
            </a:r>
            <a:r>
              <a:rPr lang="en-US" altLang="zh-CN" dirty="0">
                <a:latin typeface="华文新魏" panose="02010800040101010101" pitchFamily="2" charset="-122"/>
                <a:ea typeface="华文新魏" panose="02010800040101010101" pitchFamily="2" charset="-122"/>
              </a:rPr>
              <a:t>5</a:t>
            </a:r>
            <a:r>
              <a:rPr kumimoji="0" lang="zh-CN" altLang="en-US"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rPr>
              <a:t>）</a:t>
            </a:r>
            <a:endParaRPr kumimoji="0" lang="en-US" altLang="zh-CN"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endParaRPr>
          </a:p>
        </p:txBody>
      </p:sp>
      <p:sp>
        <p:nvSpPr>
          <p:cNvPr id="7" name="文本占位符 2">
            <a:extLst>
              <a:ext uri="{FF2B5EF4-FFF2-40B4-BE49-F238E27FC236}">
                <a16:creationId xmlns:a16="http://schemas.microsoft.com/office/drawing/2014/main" id="{84873C95-FEF3-4E03-B674-193EF16CE185}"/>
              </a:ext>
            </a:extLst>
          </p:cNvPr>
          <p:cNvSpPr>
            <a:spLocks noGrp="1"/>
          </p:cNvSpPr>
          <p:nvPr>
            <p:ph type="body" sz="quarter" idx="12"/>
          </p:nvPr>
        </p:nvSpPr>
        <p:spPr bwMode="auto">
          <a:xfrm>
            <a:off x="1649291" y="224570"/>
            <a:ext cx="7394575" cy="496887"/>
          </a:xfrm>
          <a:noFill/>
        </p:spPr>
        <p:txBody>
          <a:bodyPr vert="horz" wrap="square" lIns="91440" tIns="45720" rIns="91440" bIns="45720" numCol="1" anchor="t" anchorCtr="0" compatLnSpc="1">
            <a:noAutofit/>
          </a:bodyPr>
          <a:lstStyle/>
          <a:p>
            <a:r>
              <a:rPr lang="en-US" altLang="zh-CN" sz="3600" dirty="0" err="1"/>
              <a:t>Runuable</a:t>
            </a:r>
            <a:r>
              <a:rPr lang="zh-CN" altLang="en-US" sz="3600" dirty="0"/>
              <a:t>接口和线程类</a:t>
            </a:r>
            <a:r>
              <a:rPr lang="en-US" altLang="zh-CN" sz="3600" dirty="0"/>
              <a:t>Thread</a:t>
            </a:r>
          </a:p>
        </p:txBody>
      </p:sp>
      <p:sp>
        <p:nvSpPr>
          <p:cNvPr id="8" name="矩形 7">
            <a:extLst>
              <a:ext uri="{FF2B5EF4-FFF2-40B4-BE49-F238E27FC236}">
                <a16:creationId xmlns:a16="http://schemas.microsoft.com/office/drawing/2014/main" id="{3B6F4917-99D6-47A3-94C8-90450510568B}"/>
              </a:ext>
            </a:extLst>
          </p:cNvPr>
          <p:cNvSpPr/>
          <p:nvPr/>
        </p:nvSpPr>
        <p:spPr>
          <a:xfrm>
            <a:off x="558728" y="1151127"/>
            <a:ext cx="9895326" cy="523220"/>
          </a:xfrm>
          <a:prstGeom prst="rect">
            <a:avLst/>
          </a:prstGeom>
          <a:solidFill>
            <a:schemeClr val="accent1">
              <a:lumMod val="50000"/>
            </a:schemeClr>
          </a:solidFill>
        </p:spPr>
        <p:txBody>
          <a:bodyPr wrap="square">
            <a:spAutoFit/>
          </a:bodyPr>
          <a:lstStyle/>
          <a:p>
            <a:r>
              <a:rPr lang="zh-CN" altLang="en-US" sz="2800" b="1" dirty="0">
                <a:solidFill>
                  <a:schemeClr val="bg1"/>
                </a:solidFill>
                <a:latin typeface="华文细黑" panose="02010600040101010101" pitchFamily="2" charset="-122"/>
                <a:ea typeface="华文细黑" panose="02010600040101010101" pitchFamily="2" charset="-122"/>
              </a:rPr>
              <a:t>线程的优先级</a:t>
            </a:r>
          </a:p>
        </p:txBody>
      </p:sp>
    </p:spTree>
    <p:extLst>
      <p:ext uri="{BB962C8B-B14F-4D97-AF65-F5344CB8AC3E}">
        <p14:creationId xmlns:p14="http://schemas.microsoft.com/office/powerpoint/2010/main" val="5821599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文本占位符 1"/>
          <p:cNvSpPr>
            <a:spLocks noGrp="1"/>
          </p:cNvSpPr>
          <p:nvPr>
            <p:ph type="body" sz="quarter" idx="10"/>
          </p:nvPr>
        </p:nvSpPr>
        <p:spPr bwMode="auto">
          <a:xfrm>
            <a:off x="237439" y="175846"/>
            <a:ext cx="1248461" cy="835269"/>
          </a:xfrm>
          <a:noFill/>
        </p:spPr>
        <p:txBody>
          <a:bodyPr vert="horz" wrap="square" lIns="91440" tIns="45720" rIns="91440" bIns="45720" numCol="1" anchor="t" anchorCtr="0" compatLnSpc="1">
            <a:normAutofit fontScale="87500"/>
          </a:bodyPr>
          <a:lstStyle/>
          <a:p>
            <a:pPr eaLnBrk="1" hangingPunct="1"/>
            <a:r>
              <a:rPr lang="en-US" altLang="zh-CN" dirty="0"/>
              <a:t>30.2</a:t>
            </a:r>
          </a:p>
        </p:txBody>
      </p:sp>
      <p:sp>
        <p:nvSpPr>
          <p:cNvPr id="7" name="Rectangle 3"/>
          <p:cNvSpPr txBox="1">
            <a:spLocks noChangeArrowheads="1"/>
          </p:cNvSpPr>
          <p:nvPr/>
        </p:nvSpPr>
        <p:spPr>
          <a:xfrm>
            <a:off x="237439" y="1969398"/>
            <a:ext cx="10468587" cy="4799391"/>
          </a:xfrm>
          <a:prstGeom prst="rect">
            <a:avLst/>
          </a:prstGeom>
        </p:spPr>
        <p:txBody>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zh-CN" altLang="en-US" sz="24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rPr>
              <a:t>多个线程只能是“宏观上并行，微观上串行”</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zh-CN" altLang="en-US" sz="24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rPr>
              <a:t>在有限个</a:t>
            </a:r>
            <a:r>
              <a:rPr kumimoji="0" lang="en-US" altLang="zh-CN" sz="24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rPr>
              <a:t>CPU</a:t>
            </a:r>
            <a:r>
              <a:rPr kumimoji="0" lang="zh-CN" altLang="en-US" sz="24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rPr>
              <a:t>的系统中确定多个线程的执行顺序称为线程的调度</a:t>
            </a:r>
          </a:p>
          <a:p>
            <a:pPr marL="228600" lvl="0" indent="-228600">
              <a:lnSpc>
                <a:spcPct val="90000"/>
              </a:lnSpc>
              <a:spcBef>
                <a:spcPts val="1000"/>
              </a:spcBef>
              <a:buFont typeface="Arial" panose="020B0604020202020204" pitchFamily="34" charset="0"/>
              <a:buChar char="•"/>
              <a:defRPr/>
            </a:pPr>
            <a:r>
              <a:rPr lang="zh-CN" altLang="en-US" sz="2400" dirty="0">
                <a:latin typeface="华文新魏" panose="02010800040101010101" pitchFamily="2" charset="-122"/>
                <a:ea typeface="华文新魏" panose="02010800040101010101" pitchFamily="2" charset="-122"/>
              </a:rPr>
              <a:t>自私的线程</a:t>
            </a:r>
            <a:endParaRPr lang="en-US" altLang="zh-CN" sz="2400" dirty="0">
              <a:latin typeface="华文新魏" panose="02010800040101010101" pitchFamily="2" charset="-122"/>
              <a:ea typeface="华文新魏" panose="02010800040101010101" pitchFamily="2" charset="-122"/>
            </a:endParaRPr>
          </a:p>
          <a:p>
            <a:pPr lvl="0">
              <a:lnSpc>
                <a:spcPct val="90000"/>
              </a:lnSpc>
              <a:spcBef>
                <a:spcPts val="1000"/>
              </a:spcBef>
              <a:defRPr/>
            </a:pPr>
            <a:r>
              <a:rPr lang="zh-CN" altLang="en-US" sz="2400" dirty="0">
                <a:latin typeface="华文新魏" panose="02010800040101010101" pitchFamily="2" charset="-122"/>
                <a:ea typeface="华文新魏" panose="02010800040101010101" pitchFamily="2" charset="-122"/>
              </a:rPr>
              <a:t>	</a:t>
            </a:r>
            <a:r>
              <a:rPr lang="en-US" altLang="zh-CN" sz="2400" dirty="0">
                <a:latin typeface="华文新魏" panose="02010800040101010101" pitchFamily="2" charset="-122"/>
                <a:ea typeface="华文新魏" panose="02010800040101010101" pitchFamily="2" charset="-122"/>
              </a:rPr>
              <a:t>run() {</a:t>
            </a:r>
          </a:p>
          <a:p>
            <a:pPr marL="228600" lvl="0" indent="-228600">
              <a:lnSpc>
                <a:spcPct val="90000"/>
              </a:lnSpc>
              <a:spcBef>
                <a:spcPts val="1000"/>
              </a:spcBef>
              <a:defRPr/>
            </a:pPr>
            <a:r>
              <a:rPr lang="en-US" altLang="zh-CN" sz="2400" dirty="0">
                <a:latin typeface="华文新魏" panose="02010800040101010101" pitchFamily="2" charset="-122"/>
                <a:ea typeface="华文新魏" panose="02010800040101010101" pitchFamily="2" charset="-122"/>
              </a:rPr>
              <a:t>			while (true) {</a:t>
            </a:r>
          </a:p>
          <a:p>
            <a:pPr marL="685800" lvl="1" indent="-228600">
              <a:lnSpc>
                <a:spcPct val="90000"/>
              </a:lnSpc>
              <a:spcBef>
                <a:spcPts val="500"/>
              </a:spcBef>
              <a:defRPr/>
            </a:pPr>
            <a:r>
              <a:rPr lang="en-US" altLang="zh-CN" sz="2400" dirty="0">
                <a:latin typeface="华文新魏" panose="02010800040101010101" pitchFamily="2" charset="-122"/>
                <a:ea typeface="华文新魏" panose="02010800040101010101" pitchFamily="2" charset="-122"/>
              </a:rPr>
              <a:t>			}</a:t>
            </a:r>
          </a:p>
          <a:p>
            <a:pPr marL="228600" lvl="0" indent="-228600">
              <a:lnSpc>
                <a:spcPct val="90000"/>
              </a:lnSpc>
              <a:spcBef>
                <a:spcPts val="1000"/>
              </a:spcBef>
              <a:defRPr/>
            </a:pPr>
            <a:r>
              <a:rPr lang="en-US" altLang="zh-CN" sz="2400" dirty="0">
                <a:latin typeface="华文新魏" panose="02010800040101010101" pitchFamily="2" charset="-122"/>
                <a:ea typeface="华文新魏" panose="02010800040101010101" pitchFamily="2" charset="-122"/>
              </a:rPr>
              <a:t>		}</a:t>
            </a:r>
          </a:p>
          <a:p>
            <a:pPr marL="228600" lvl="0" indent="-228600">
              <a:lnSpc>
                <a:spcPct val="90000"/>
              </a:lnSpc>
              <a:spcBef>
                <a:spcPts val="1000"/>
              </a:spcBef>
              <a:defRPr/>
            </a:pPr>
            <a:r>
              <a:rPr lang="zh-CN" altLang="en-US" sz="2400" dirty="0">
                <a:latin typeface="华文新魏" panose="02010800040101010101" pitchFamily="2" charset="-122"/>
                <a:ea typeface="华文新魏" panose="02010800040101010101" pitchFamily="2" charset="-122"/>
              </a:rPr>
              <a:t>应适当地在</a:t>
            </a:r>
            <a:r>
              <a:rPr lang="en-US" altLang="zh-CN" sz="2400" dirty="0">
                <a:latin typeface="华文新魏" panose="02010800040101010101" pitchFamily="2" charset="-122"/>
                <a:ea typeface="华文新魏" panose="02010800040101010101" pitchFamily="2" charset="-122"/>
              </a:rPr>
              <a:t>run()</a:t>
            </a:r>
            <a:r>
              <a:rPr lang="zh-CN" altLang="en-US" sz="2400" dirty="0">
                <a:latin typeface="华文新魏" panose="02010800040101010101" pitchFamily="2" charset="-122"/>
                <a:ea typeface="华文新魏" panose="02010800040101010101" pitchFamily="2" charset="-122"/>
              </a:rPr>
              <a:t>里</a:t>
            </a:r>
            <a:r>
              <a:rPr lang="en-US" altLang="zh-CN" sz="2400" dirty="0">
                <a:latin typeface="华文新魏" panose="02010800040101010101" pitchFamily="2" charset="-122"/>
                <a:ea typeface="华文新魏" panose="02010800040101010101" pitchFamily="2" charset="-122"/>
              </a:rPr>
              <a:t>sleep</a:t>
            </a:r>
            <a:r>
              <a:rPr lang="zh-CN" altLang="en-US" sz="2400" dirty="0">
                <a:latin typeface="华文新魏" panose="02010800040101010101" pitchFamily="2" charset="-122"/>
                <a:ea typeface="华文新魏" panose="02010800040101010101" pitchFamily="2" charset="-122"/>
              </a:rPr>
              <a:t>或</a:t>
            </a:r>
            <a:r>
              <a:rPr lang="en-US" altLang="zh-CN" sz="2400" dirty="0">
                <a:latin typeface="华文新魏" panose="02010800040101010101" pitchFamily="2" charset="-122"/>
                <a:ea typeface="华文新魏" panose="02010800040101010101" pitchFamily="2" charset="-122"/>
              </a:rPr>
              <a:t>yield</a:t>
            </a:r>
            <a:r>
              <a:rPr lang="zh-CN" altLang="en-US" sz="2400" dirty="0">
                <a:latin typeface="华文新魏" panose="02010800040101010101" pitchFamily="2" charset="-122"/>
                <a:ea typeface="华文新魏" panose="02010800040101010101" pitchFamily="2" charset="-122"/>
              </a:rPr>
              <a:t>一下，让其他线程有更多机会被运行。</a:t>
            </a:r>
            <a:endParaRPr lang="en-US" altLang="zh-CN" sz="2400" dirty="0">
              <a:latin typeface="华文新魏" panose="02010800040101010101" pitchFamily="2" charset="-122"/>
              <a:ea typeface="华文新魏" panose="02010800040101010101" pitchFamily="2" charset="-122"/>
            </a:endParaRPr>
          </a:p>
          <a:p>
            <a:pPr marL="228600" lvl="0" indent="-228600">
              <a:lnSpc>
                <a:spcPct val="90000"/>
              </a:lnSpc>
              <a:spcBef>
                <a:spcPts val="1000"/>
              </a:spcBef>
              <a:defRPr/>
            </a:pPr>
            <a:r>
              <a:rPr lang="zh-CN" altLang="en-US" sz="2400" dirty="0">
                <a:solidFill>
                  <a:srgbClr val="FF0000"/>
                </a:solidFill>
                <a:latin typeface="华文新魏" panose="02010800040101010101" pitchFamily="2" charset="-122"/>
                <a:ea typeface="华文新魏" panose="02010800040101010101" pitchFamily="2" charset="-122"/>
              </a:rPr>
              <a:t>不要编写依赖于线程优先级的程序</a:t>
            </a:r>
            <a:endParaRPr lang="en-US" altLang="zh-CN" sz="2400" dirty="0">
              <a:solidFill>
                <a:srgbClr val="FF0000"/>
              </a:solidFill>
              <a:latin typeface="华文新魏" panose="02010800040101010101" pitchFamily="2" charset="-122"/>
              <a:ea typeface="华文新魏" panose="02010800040101010101" pitchFamily="2" charset="-122"/>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lang="en-US" altLang="zh-CN" sz="2400" dirty="0">
              <a:latin typeface="华文新魏" panose="02010800040101010101" pitchFamily="2" charset="-122"/>
              <a:ea typeface="华文新魏" panose="02010800040101010101" pitchFamily="2" charset="-122"/>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zh-CN" altLang="en-US" sz="24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endParaRPr>
          </a:p>
        </p:txBody>
      </p:sp>
      <p:sp>
        <p:nvSpPr>
          <p:cNvPr id="8" name="文本占位符 2">
            <a:extLst>
              <a:ext uri="{FF2B5EF4-FFF2-40B4-BE49-F238E27FC236}">
                <a16:creationId xmlns:a16="http://schemas.microsoft.com/office/drawing/2014/main" id="{36251A84-E22E-4911-A0DF-0D1022C32502}"/>
              </a:ext>
            </a:extLst>
          </p:cNvPr>
          <p:cNvSpPr>
            <a:spLocks noGrp="1"/>
          </p:cNvSpPr>
          <p:nvPr>
            <p:ph type="body" sz="quarter" idx="12"/>
          </p:nvPr>
        </p:nvSpPr>
        <p:spPr bwMode="auto">
          <a:xfrm>
            <a:off x="1649291" y="224570"/>
            <a:ext cx="7394575" cy="496887"/>
          </a:xfrm>
          <a:noFill/>
        </p:spPr>
        <p:txBody>
          <a:bodyPr vert="horz" wrap="square" lIns="91440" tIns="45720" rIns="91440" bIns="45720" numCol="1" anchor="t" anchorCtr="0" compatLnSpc="1">
            <a:noAutofit/>
          </a:bodyPr>
          <a:lstStyle/>
          <a:p>
            <a:r>
              <a:rPr lang="en-US" altLang="zh-CN" sz="3600" dirty="0" err="1"/>
              <a:t>Runuable</a:t>
            </a:r>
            <a:r>
              <a:rPr lang="zh-CN" altLang="en-US" sz="3600" dirty="0"/>
              <a:t>接口和线程类</a:t>
            </a:r>
            <a:r>
              <a:rPr lang="en-US" altLang="zh-CN" sz="3600" dirty="0"/>
              <a:t>Thread</a:t>
            </a:r>
          </a:p>
        </p:txBody>
      </p:sp>
      <p:sp>
        <p:nvSpPr>
          <p:cNvPr id="9" name="矩形 8">
            <a:extLst>
              <a:ext uri="{FF2B5EF4-FFF2-40B4-BE49-F238E27FC236}">
                <a16:creationId xmlns:a16="http://schemas.microsoft.com/office/drawing/2014/main" id="{E85B904E-486C-40A6-9E92-61FE3A4DE8B1}"/>
              </a:ext>
            </a:extLst>
          </p:cNvPr>
          <p:cNvSpPr/>
          <p:nvPr/>
        </p:nvSpPr>
        <p:spPr>
          <a:xfrm>
            <a:off x="398915" y="1228647"/>
            <a:ext cx="9895326" cy="523220"/>
          </a:xfrm>
          <a:prstGeom prst="rect">
            <a:avLst/>
          </a:prstGeom>
          <a:solidFill>
            <a:schemeClr val="accent1">
              <a:lumMod val="50000"/>
            </a:schemeClr>
          </a:solidFill>
        </p:spPr>
        <p:txBody>
          <a:bodyPr wrap="square">
            <a:spAutoFit/>
          </a:bodyPr>
          <a:lstStyle/>
          <a:p>
            <a:r>
              <a:rPr lang="zh-CN" altLang="en-US" sz="2800" b="1" dirty="0">
                <a:solidFill>
                  <a:schemeClr val="bg1"/>
                </a:solidFill>
                <a:latin typeface="华文细黑" panose="02010600040101010101" pitchFamily="2" charset="-122"/>
                <a:ea typeface="华文细黑" panose="02010600040101010101" pitchFamily="2" charset="-122"/>
              </a:rPr>
              <a:t>线程的优先级</a:t>
            </a:r>
          </a:p>
        </p:txBody>
      </p:sp>
    </p:spTree>
    <p:extLst>
      <p:ext uri="{BB962C8B-B14F-4D97-AF65-F5344CB8AC3E}">
        <p14:creationId xmlns:p14="http://schemas.microsoft.com/office/powerpoint/2010/main" val="5821599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文本占位符 1"/>
          <p:cNvSpPr>
            <a:spLocks noGrp="1"/>
          </p:cNvSpPr>
          <p:nvPr>
            <p:ph type="body" sz="quarter" idx="10"/>
          </p:nvPr>
        </p:nvSpPr>
        <p:spPr bwMode="auto">
          <a:xfrm>
            <a:off x="237439" y="175846"/>
            <a:ext cx="1248461" cy="835269"/>
          </a:xfrm>
          <a:noFill/>
        </p:spPr>
        <p:txBody>
          <a:bodyPr vert="horz" wrap="square" lIns="91440" tIns="45720" rIns="91440" bIns="45720" numCol="1" anchor="t" anchorCtr="0" compatLnSpc="1">
            <a:normAutofit fontScale="87500"/>
          </a:bodyPr>
          <a:lstStyle/>
          <a:p>
            <a:pPr eaLnBrk="1" hangingPunct="1"/>
            <a:r>
              <a:rPr lang="en-US" altLang="zh-CN" dirty="0"/>
              <a:t>30.2</a:t>
            </a:r>
          </a:p>
        </p:txBody>
      </p:sp>
      <p:sp>
        <p:nvSpPr>
          <p:cNvPr id="11267" name="文本占位符 2"/>
          <p:cNvSpPr>
            <a:spLocks noGrp="1"/>
          </p:cNvSpPr>
          <p:nvPr>
            <p:ph type="body" sz="quarter" idx="12"/>
          </p:nvPr>
        </p:nvSpPr>
        <p:spPr bwMode="auto">
          <a:xfrm>
            <a:off x="1649291" y="224570"/>
            <a:ext cx="8209604" cy="496887"/>
          </a:xfrm>
          <a:noFill/>
        </p:spPr>
        <p:txBody>
          <a:bodyPr vert="horz" wrap="square" lIns="91440" tIns="45720" rIns="91440" bIns="45720" numCol="1" anchor="t" anchorCtr="0" compatLnSpc="1">
            <a:noAutofit/>
          </a:bodyPr>
          <a:lstStyle/>
          <a:p>
            <a:r>
              <a:rPr lang="zh-CN" altLang="en-US" b="1" dirty="0">
                <a:latin typeface="华文细黑" panose="02010600040101010101" pitchFamily="2" charset="-122"/>
                <a:ea typeface="华文细黑" panose="02010600040101010101" pitchFamily="2" charset="-122"/>
              </a:rPr>
              <a:t>线程类</a:t>
            </a:r>
            <a:r>
              <a:rPr lang="en-US" altLang="zh-CN" b="1" dirty="0">
                <a:latin typeface="华文细黑" panose="02010600040101010101" pitchFamily="2" charset="-122"/>
                <a:ea typeface="华文细黑" panose="02010600040101010101" pitchFamily="2" charset="-122"/>
              </a:rPr>
              <a:t>Thread</a:t>
            </a:r>
            <a:r>
              <a:rPr lang="zh-CN" altLang="en-US" b="1" dirty="0">
                <a:latin typeface="华文细黑" panose="02010600040101010101" pitchFamily="2" charset="-122"/>
                <a:ea typeface="华文细黑" panose="02010600040101010101" pitchFamily="2" charset="-122"/>
              </a:rPr>
              <a:t>的</a:t>
            </a:r>
            <a:r>
              <a:rPr lang="en-US" altLang="zh-CN" b="1" dirty="0">
                <a:latin typeface="华文细黑" panose="02010600040101010101" pitchFamily="2" charset="-122"/>
                <a:ea typeface="华文细黑" panose="02010600040101010101" pitchFamily="2" charset="-122"/>
              </a:rPr>
              <a:t>yield</a:t>
            </a:r>
            <a:r>
              <a:rPr lang="zh-CN" altLang="en-US" b="1" dirty="0">
                <a:latin typeface="华文细黑" panose="02010600040101010101" pitchFamily="2" charset="-122"/>
                <a:ea typeface="华文细黑" panose="02010600040101010101" pitchFamily="2" charset="-122"/>
              </a:rPr>
              <a:t>，</a:t>
            </a:r>
            <a:r>
              <a:rPr lang="en-US" altLang="zh-CN" b="1" dirty="0">
                <a:latin typeface="华文细黑" panose="02010600040101010101" pitchFamily="2" charset="-122"/>
                <a:ea typeface="华文细黑" panose="02010600040101010101" pitchFamily="2" charset="-122"/>
              </a:rPr>
              <a:t>sleep</a:t>
            </a:r>
            <a:r>
              <a:rPr lang="zh-CN" altLang="en-US" b="1" dirty="0">
                <a:latin typeface="华文细黑" panose="02010600040101010101" pitchFamily="2" charset="-122"/>
                <a:ea typeface="华文细黑" panose="02010600040101010101" pitchFamily="2" charset="-122"/>
              </a:rPr>
              <a:t>方法</a:t>
            </a:r>
            <a:endParaRPr lang="en-US" altLang="zh-CN" b="1" dirty="0">
              <a:latin typeface="华文细黑" panose="02010600040101010101" pitchFamily="2" charset="-122"/>
              <a:ea typeface="华文细黑" panose="02010600040101010101" pitchFamily="2" charset="-122"/>
            </a:endParaRPr>
          </a:p>
        </p:txBody>
      </p:sp>
      <p:sp>
        <p:nvSpPr>
          <p:cNvPr id="4" name="Rectangle 3"/>
          <p:cNvSpPr txBox="1">
            <a:spLocks/>
          </p:cNvSpPr>
          <p:nvPr/>
        </p:nvSpPr>
        <p:spPr>
          <a:xfrm>
            <a:off x="557940" y="1182316"/>
            <a:ext cx="11634060" cy="5327015"/>
          </a:xfrm>
          <a:prstGeom prst="rect">
            <a:avLst/>
          </a:prstGeom>
        </p:spPr>
        <p:txBody>
          <a:bodyPr vert="horz" wrap="square" lIns="92075" tIns="46038" rIns="92075" bIns="46038" anchor="t"/>
          <a:lstStyle/>
          <a:p>
            <a:pPr marL="114300" marR="0" lvl="0" indent="-342900" algn="l" defTabSz="914400" rtl="0" eaLnBrk="1" fontAlgn="auto" latinLnBrk="0" hangingPunct="1">
              <a:lnSpc>
                <a:spcPct val="90000"/>
              </a:lnSpc>
              <a:spcBef>
                <a:spcPts val="1000"/>
              </a:spcBef>
              <a:spcAft>
                <a:spcPts val="0"/>
              </a:spcAft>
              <a:buClrTx/>
              <a:buSzTx/>
              <a:buFont typeface="Wingdings" panose="05000000000000000000" pitchFamily="2" charset="2"/>
              <a:buChar char="n"/>
              <a:tabLst/>
              <a:defRPr/>
            </a:pPr>
            <a:r>
              <a:rPr kumimoji="0" lang="zh-CN" altLang="en-US" sz="24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cs typeface="Times New Roman" panose="02020603050405020304" pitchFamily="18" charset="0"/>
              </a:rPr>
              <a:t>使用</a:t>
            </a:r>
            <a:r>
              <a:rPr kumimoji="0" lang="en-US" altLang="en-US" sz="24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cs typeface="Times New Roman" panose="02020603050405020304" pitchFamily="18" charset="0"/>
              </a:rPr>
              <a:t> yield() </a:t>
            </a:r>
            <a:r>
              <a:rPr kumimoji="0" lang="zh-CN" altLang="en-US" sz="24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cs typeface="Times New Roman" panose="02020603050405020304" pitchFamily="18" charset="0"/>
              </a:rPr>
              <a:t>方法为其他线程让出</a:t>
            </a:r>
            <a:r>
              <a:rPr kumimoji="0" lang="en-US" altLang="zh-CN" sz="24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cs typeface="Times New Roman" panose="02020603050405020304" pitchFamily="18" charset="0"/>
              </a:rPr>
              <a:t>C</a:t>
            </a:r>
            <a:r>
              <a:rPr kumimoji="0" lang="zh-CN" altLang="en-US" sz="24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cs typeface="Times New Roman" panose="02020603050405020304" pitchFamily="18" charset="0"/>
              </a:rPr>
              <a:t>PU时间：</a:t>
            </a:r>
            <a:endParaRPr kumimoji="0" lang="zh-CN" altLang="en-US" b="0" i="0" u="none" strike="noStrike" kern="1200" cap="none" spc="0" normalizeH="0" baseline="0" noProof="0" dirty="0">
              <a:ln>
                <a:noFill/>
              </a:ln>
              <a:solidFill>
                <a:schemeClr val="tx1"/>
              </a:solidFill>
              <a:effectLst/>
              <a:uLnTx/>
              <a:uFillTx/>
              <a:cs typeface="Times New Roman" panose="02020603050405020304" pitchFamily="18" charset="0"/>
            </a:endParaRPr>
          </a:p>
          <a:p>
            <a:pPr marL="342900" marR="0" lvl="0" indent="-342900" algn="l" defTabSz="914400" rtl="0" eaLnBrk="1" fontAlgn="auto" latinLnBrk="0" hangingPunct="1">
              <a:lnSpc>
                <a:spcPct val="90000"/>
              </a:lnSpc>
              <a:spcBef>
                <a:spcPct val="0"/>
              </a:spcBef>
              <a:spcAft>
                <a:spcPts val="0"/>
              </a:spcAft>
              <a:buClrTx/>
              <a:buSzTx/>
              <a:buFont typeface="Wingdings" panose="05000000000000000000" pitchFamily="2" charset="2"/>
              <a:buChar char="n"/>
              <a:tabLst/>
              <a:defRPr/>
            </a:pPr>
            <a:endParaRPr kumimoji="0" lang="en-US" altLang="en-US" sz="24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cs typeface="Times New Roman" panose="02020603050405020304" pitchFamily="18" charset="0"/>
            </a:endParaRPr>
          </a:p>
          <a:p>
            <a:pPr marL="342900" marR="0" lvl="0" indent="-342900" algn="l" defTabSz="914400" rtl="0" eaLnBrk="1" fontAlgn="auto" latinLnBrk="0" hangingPunct="1">
              <a:lnSpc>
                <a:spcPct val="90000"/>
              </a:lnSpc>
              <a:spcBef>
                <a:spcPct val="0"/>
              </a:spcBef>
              <a:spcAft>
                <a:spcPts val="0"/>
              </a:spcAft>
              <a:buClrTx/>
              <a:buSzTx/>
              <a:buFont typeface="Wingdings" panose="05000000000000000000" pitchFamily="2" charset="2"/>
              <a:buChar char="n"/>
              <a:tabLst/>
              <a:defRPr/>
            </a:pPr>
            <a:endParaRPr lang="en-US" altLang="en-US" sz="2400" dirty="0">
              <a:latin typeface="华文新魏" panose="02010800040101010101" pitchFamily="2" charset="-122"/>
              <a:ea typeface="华文新魏" panose="02010800040101010101" pitchFamily="2" charset="-122"/>
              <a:cs typeface="Times New Roman" panose="02020603050405020304" pitchFamily="18" charset="0"/>
            </a:endParaRPr>
          </a:p>
          <a:p>
            <a:pPr marL="342900" marR="0" lvl="0" indent="-342900" algn="l" defTabSz="914400" rtl="0" eaLnBrk="1" fontAlgn="auto" latinLnBrk="0" hangingPunct="1">
              <a:lnSpc>
                <a:spcPct val="90000"/>
              </a:lnSpc>
              <a:spcBef>
                <a:spcPct val="0"/>
              </a:spcBef>
              <a:spcAft>
                <a:spcPts val="0"/>
              </a:spcAft>
              <a:buClrTx/>
              <a:buSzTx/>
              <a:buFont typeface="Wingdings" panose="05000000000000000000" pitchFamily="2" charset="2"/>
              <a:buChar char="n"/>
              <a:tabLst/>
              <a:defRPr/>
            </a:pPr>
            <a:endParaRPr kumimoji="0" lang="en-US" altLang="en-US" sz="24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cs typeface="Times New Roman" panose="02020603050405020304" pitchFamily="18" charset="0"/>
            </a:endParaRPr>
          </a:p>
          <a:p>
            <a:pPr marL="342900" marR="0" lvl="0" indent="-342900" algn="l" defTabSz="914400" rtl="0" eaLnBrk="1" fontAlgn="auto" latinLnBrk="0" hangingPunct="1">
              <a:lnSpc>
                <a:spcPct val="90000"/>
              </a:lnSpc>
              <a:spcBef>
                <a:spcPct val="0"/>
              </a:spcBef>
              <a:spcAft>
                <a:spcPts val="0"/>
              </a:spcAft>
              <a:buClrTx/>
              <a:buSzTx/>
              <a:buFont typeface="Wingdings" panose="05000000000000000000" pitchFamily="2" charset="2"/>
              <a:buChar char="n"/>
              <a:tabLst/>
              <a:defRPr/>
            </a:pPr>
            <a:endParaRPr lang="en-US" altLang="en-US" sz="2400" dirty="0">
              <a:latin typeface="华文新魏" panose="02010800040101010101" pitchFamily="2" charset="-122"/>
              <a:ea typeface="华文新魏" panose="02010800040101010101" pitchFamily="2" charset="-122"/>
              <a:cs typeface="Times New Roman" panose="02020603050405020304" pitchFamily="18" charset="0"/>
            </a:endParaRPr>
          </a:p>
          <a:p>
            <a:pPr marR="0" lvl="0" algn="l" defTabSz="914400" rtl="0" eaLnBrk="1" fontAlgn="auto" latinLnBrk="0" hangingPunct="1">
              <a:lnSpc>
                <a:spcPct val="90000"/>
              </a:lnSpc>
              <a:spcBef>
                <a:spcPct val="0"/>
              </a:spcBef>
              <a:spcAft>
                <a:spcPts val="0"/>
              </a:spcAft>
              <a:buClrTx/>
              <a:buSzTx/>
              <a:tabLst/>
              <a:defRPr/>
            </a:pPr>
            <a:endParaRPr kumimoji="0" lang="en-US" altLang="en-US" sz="24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cs typeface="Times New Roman" panose="02020603050405020304" pitchFamily="18" charset="0"/>
            </a:endParaRPr>
          </a:p>
          <a:p>
            <a:pPr marL="342900" marR="0" lvl="0" indent="-342900" algn="l" defTabSz="914400" rtl="0" eaLnBrk="1" fontAlgn="auto" latinLnBrk="0" hangingPunct="1">
              <a:lnSpc>
                <a:spcPct val="90000"/>
              </a:lnSpc>
              <a:spcBef>
                <a:spcPct val="0"/>
              </a:spcBef>
              <a:spcAft>
                <a:spcPts val="0"/>
              </a:spcAft>
              <a:buClrTx/>
              <a:buSzTx/>
              <a:buFont typeface="Wingdings" panose="05000000000000000000" pitchFamily="2" charset="2"/>
              <a:buChar char="n"/>
              <a:tabLst/>
              <a:defRPr/>
            </a:pPr>
            <a:endParaRPr kumimoji="0" lang="en-US" altLang="en-US" sz="24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cs typeface="Times New Roman" panose="02020603050405020304" pitchFamily="18" charset="0"/>
              <a:sym typeface="+mn-ea"/>
            </a:endParaRPr>
          </a:p>
          <a:p>
            <a:pPr marL="342900" marR="0" lvl="0" indent="-342900" algn="l" defTabSz="914400" rtl="0" eaLnBrk="1" fontAlgn="auto" latinLnBrk="0" hangingPunct="1">
              <a:lnSpc>
                <a:spcPct val="90000"/>
              </a:lnSpc>
              <a:spcBef>
                <a:spcPct val="0"/>
              </a:spcBef>
              <a:spcAft>
                <a:spcPts val="0"/>
              </a:spcAft>
              <a:buClrTx/>
              <a:buSzTx/>
              <a:buFont typeface="Wingdings" panose="05000000000000000000" pitchFamily="2" charset="2"/>
              <a:buChar char="n"/>
              <a:tabLst/>
              <a:defRPr/>
            </a:pPr>
            <a:r>
              <a:rPr kumimoji="0" lang="en-US" altLang="en-US" sz="24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cs typeface="Times New Roman" panose="02020603050405020304" pitchFamily="18" charset="0"/>
                <a:sym typeface="+mn-ea"/>
              </a:rPr>
              <a:t>sleep(long mills)</a:t>
            </a:r>
            <a:r>
              <a:rPr kumimoji="0" lang="zh-CN" altLang="en-US" sz="24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cs typeface="Times New Roman" panose="02020603050405020304" pitchFamily="18" charset="0"/>
                <a:sym typeface="+mn-ea"/>
              </a:rPr>
              <a:t>方法将线程设置为休眠状态，确保其他线程执行</a:t>
            </a:r>
            <a:r>
              <a:rPr kumimoji="0" lang="en-US" altLang="en-US" sz="16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cs typeface="Times New Roman" panose="02020603050405020304" pitchFamily="18" charset="0"/>
                <a:sym typeface="+mn-ea"/>
              </a:rPr>
              <a:t>:</a:t>
            </a:r>
          </a:p>
          <a:p>
            <a:pPr marL="0" marR="0" lvl="0" indent="0" algn="l" defTabSz="914400" rtl="0" eaLnBrk="1" fontAlgn="auto" latinLnBrk="0" hangingPunct="1">
              <a:lnSpc>
                <a:spcPct val="90000"/>
              </a:lnSpc>
              <a:spcBef>
                <a:spcPct val="0"/>
              </a:spcBef>
              <a:spcAft>
                <a:spcPts val="0"/>
              </a:spcAft>
              <a:buClrTx/>
              <a:buSzTx/>
              <a:buFont typeface="Arial" panose="020B0604020202020204" pitchFamily="34" charset="0"/>
              <a:buNone/>
              <a:tabLst/>
              <a:defRPr/>
            </a:pPr>
            <a:endParaRPr kumimoji="0" lang="en-US" altLang="en-US" sz="2800" b="1" i="0" u="none" strike="noStrike" kern="1200" cap="none" spc="0" normalizeH="0" baseline="0" noProof="0" dirty="0">
              <a:ln>
                <a:noFill/>
              </a:ln>
              <a:solidFill>
                <a:schemeClr val="tx1"/>
              </a:solidFill>
              <a:effectLst/>
              <a:uLnTx/>
              <a:uFillTx/>
              <a:latin typeface="Courier New" panose="02070309020205020404" pitchFamily="49" charset="0"/>
              <a:ea typeface="Times New Roman" panose="02020603050405020304" pitchFamily="18" charset="0"/>
              <a:cs typeface="Times New Roman" panose="02020603050405020304" pitchFamily="18" charset="0"/>
              <a:sym typeface="+mn-ea"/>
            </a:endParaRPr>
          </a:p>
        </p:txBody>
      </p:sp>
      <p:sp>
        <p:nvSpPr>
          <p:cNvPr id="5" name="Text Box 3">
            <a:extLst>
              <a:ext uri="{FF2B5EF4-FFF2-40B4-BE49-F238E27FC236}">
                <a16:creationId xmlns:a16="http://schemas.microsoft.com/office/drawing/2014/main" id="{042F89F8-FDC8-463A-B3B6-8B4CA479BC8A}"/>
              </a:ext>
            </a:extLst>
          </p:cNvPr>
          <p:cNvSpPr txBox="1">
            <a:spLocks noChangeArrowheads="1"/>
          </p:cNvSpPr>
          <p:nvPr/>
        </p:nvSpPr>
        <p:spPr bwMode="auto">
          <a:xfrm>
            <a:off x="1212848" y="1639242"/>
            <a:ext cx="9807731" cy="1590115"/>
          </a:xfrm>
          <a:prstGeom prst="rect">
            <a:avLst/>
          </a:prstGeom>
          <a:solidFill>
            <a:schemeClr val="accent4">
              <a:lumMod val="20000"/>
              <a:lumOff val="80000"/>
            </a:schemeClr>
          </a:solidFill>
          <a:ln w="25400">
            <a:solidFill>
              <a:schemeClr val="accent4">
                <a:lumMod val="50000"/>
              </a:schemeClr>
            </a:solidFill>
            <a:miter lim="800000"/>
            <a:headEnd/>
            <a:tailEnd/>
          </a:ln>
        </p:spPr>
        <p:txBody>
          <a:bodyPr wrap="square">
            <a:spAutoFit/>
          </a:bodyPr>
          <a:lstStyle/>
          <a:p>
            <a:pPr marL="0" lvl="1">
              <a:lnSpc>
                <a:spcPct val="90000"/>
              </a:lnSpc>
              <a:spcBef>
                <a:spcPct val="0"/>
              </a:spcBef>
              <a:defRPr/>
            </a:pPr>
            <a:r>
              <a:rPr lang="en-US" altLang="en-US" dirty="0">
                <a:latin typeface="华文新魏" panose="02010800040101010101" pitchFamily="2" charset="-122"/>
                <a:ea typeface="华文新魏" panose="02010800040101010101" pitchFamily="2" charset="-122"/>
                <a:cs typeface="Times New Roman" panose="02020603050405020304" pitchFamily="18" charset="0"/>
              </a:rPr>
              <a:t>public void run() {</a:t>
            </a:r>
          </a:p>
          <a:p>
            <a:pPr marL="0" lvl="1">
              <a:lnSpc>
                <a:spcPct val="90000"/>
              </a:lnSpc>
              <a:spcBef>
                <a:spcPct val="0"/>
              </a:spcBef>
              <a:defRPr/>
            </a:pPr>
            <a:r>
              <a:rPr lang="en-US" altLang="en-US" dirty="0">
                <a:latin typeface="华文新魏" panose="02010800040101010101" pitchFamily="2" charset="-122"/>
                <a:ea typeface="华文新魏" panose="02010800040101010101" pitchFamily="2" charset="-122"/>
                <a:cs typeface="Times New Roman" panose="02020603050405020304" pitchFamily="18" charset="0"/>
              </a:rPr>
              <a:t>    for (int i = 1; i &lt; </a:t>
            </a:r>
            <a:r>
              <a:rPr lang="en-US" altLang="zh-CN" dirty="0">
                <a:latin typeface="华文新魏" panose="02010800040101010101" pitchFamily="2" charset="-122"/>
                <a:ea typeface="华文新魏" panose="02010800040101010101" pitchFamily="2" charset="-122"/>
                <a:cs typeface="Times New Roman" panose="02020603050405020304" pitchFamily="18" charset="0"/>
              </a:rPr>
              <a:t>times</a:t>
            </a:r>
            <a:r>
              <a:rPr lang="en-US" altLang="en-US" dirty="0">
                <a:latin typeface="华文新魏" panose="02010800040101010101" pitchFamily="2" charset="-122"/>
                <a:ea typeface="华文新魏" panose="02010800040101010101" pitchFamily="2" charset="-122"/>
                <a:cs typeface="Times New Roman" panose="02020603050405020304" pitchFamily="18" charset="0"/>
              </a:rPr>
              <a:t>; i++) {</a:t>
            </a:r>
          </a:p>
          <a:p>
            <a:pPr marL="0" lvl="1">
              <a:lnSpc>
                <a:spcPct val="90000"/>
              </a:lnSpc>
              <a:spcBef>
                <a:spcPct val="0"/>
              </a:spcBef>
              <a:defRPr/>
            </a:pPr>
            <a:r>
              <a:rPr lang="en-US" altLang="en-US" dirty="0">
                <a:latin typeface="华文新魏" panose="02010800040101010101" pitchFamily="2" charset="-122"/>
                <a:ea typeface="华文新魏" panose="02010800040101010101" pitchFamily="2" charset="-122"/>
                <a:cs typeface="Times New Roman" panose="02020603050405020304" pitchFamily="18" charset="0"/>
              </a:rPr>
              <a:t>        </a:t>
            </a:r>
            <a:r>
              <a:rPr lang="en-US" altLang="zh-CN" dirty="0">
                <a:latin typeface="华文新魏" panose="02010800040101010101" pitchFamily="2" charset="-122"/>
                <a:ea typeface="华文新魏" panose="02010800040101010101" pitchFamily="2" charset="-122"/>
                <a:cs typeface="Times New Roman" panose="02020603050405020304" pitchFamily="18" charset="0"/>
              </a:rPr>
              <a:t>System.out.print(</a:t>
            </a:r>
            <a:r>
              <a:rPr lang="en-US" altLang="zh-CN" dirty="0" err="1">
                <a:latin typeface="华文新魏" panose="02010800040101010101" pitchFamily="2" charset="-122"/>
                <a:ea typeface="华文新魏" panose="02010800040101010101" pitchFamily="2" charset="-122"/>
                <a:cs typeface="Times New Roman" panose="02020603050405020304" pitchFamily="18" charset="0"/>
              </a:rPr>
              <a:t>charToPrint</a:t>
            </a:r>
            <a:r>
              <a:rPr lang="en-US" altLang="zh-CN" dirty="0">
                <a:latin typeface="华文新魏" panose="02010800040101010101" pitchFamily="2" charset="-122"/>
                <a:ea typeface="华文新魏" panose="02010800040101010101" pitchFamily="2" charset="-122"/>
                <a:cs typeface="Times New Roman" panose="02020603050405020304" pitchFamily="18" charset="0"/>
              </a:rPr>
              <a:t>);</a:t>
            </a:r>
            <a:endParaRPr lang="en-US" altLang="en-US" dirty="0">
              <a:latin typeface="华文新魏" panose="02010800040101010101" pitchFamily="2" charset="-122"/>
              <a:ea typeface="华文新魏" panose="02010800040101010101" pitchFamily="2" charset="-122"/>
              <a:cs typeface="Times New Roman" panose="02020603050405020304" pitchFamily="18" charset="0"/>
            </a:endParaRPr>
          </a:p>
          <a:p>
            <a:pPr marL="0" lvl="1">
              <a:lnSpc>
                <a:spcPct val="90000"/>
              </a:lnSpc>
              <a:spcBef>
                <a:spcPct val="0"/>
              </a:spcBef>
              <a:defRPr/>
            </a:pPr>
            <a:r>
              <a:rPr lang="en-US" altLang="en-US" dirty="0">
                <a:latin typeface="华文新魏" panose="02010800040101010101" pitchFamily="2" charset="-122"/>
                <a:ea typeface="华文新魏" panose="02010800040101010101" pitchFamily="2" charset="-122"/>
                <a:cs typeface="Times New Roman" panose="02020603050405020304" pitchFamily="18" charset="0"/>
              </a:rPr>
              <a:t>        </a:t>
            </a:r>
            <a:r>
              <a:rPr lang="en-US" altLang="en-US" dirty="0" err="1">
                <a:solidFill>
                  <a:srgbClr val="FF3300"/>
                </a:solidFill>
                <a:latin typeface="华文新魏" panose="02010800040101010101" pitchFamily="2" charset="-122"/>
                <a:ea typeface="华文新魏" panose="02010800040101010101" pitchFamily="2" charset="-122"/>
                <a:cs typeface="Times New Roman" panose="02020603050405020304" pitchFamily="18" charset="0"/>
              </a:rPr>
              <a:t>Thread.yield</a:t>
            </a:r>
            <a:r>
              <a:rPr lang="en-US" altLang="en-US" dirty="0">
                <a:solidFill>
                  <a:srgbClr val="FF3300"/>
                </a:solidFill>
                <a:latin typeface="华文新魏" panose="02010800040101010101" pitchFamily="2" charset="-122"/>
                <a:ea typeface="华文新魏" panose="02010800040101010101" pitchFamily="2" charset="-122"/>
                <a:cs typeface="Times New Roman" panose="02020603050405020304" pitchFamily="18" charset="0"/>
              </a:rPr>
              <a:t>();  </a:t>
            </a:r>
            <a:r>
              <a:rPr lang="en-US" altLang="zh-CN" dirty="0">
                <a:solidFill>
                  <a:srgbClr val="FF3300"/>
                </a:solidFill>
                <a:latin typeface="华文新魏" panose="02010800040101010101" pitchFamily="2" charset="-122"/>
                <a:ea typeface="华文新魏" panose="02010800040101010101" pitchFamily="2" charset="-122"/>
                <a:cs typeface="Times New Roman" panose="02020603050405020304" pitchFamily="18" charset="0"/>
              </a:rPr>
              <a:t>//</a:t>
            </a:r>
            <a:r>
              <a:rPr lang="zh-CN" altLang="en-US" dirty="0">
                <a:solidFill>
                  <a:srgbClr val="FF3300"/>
                </a:solidFill>
                <a:latin typeface="华文新魏" panose="02010800040101010101" pitchFamily="2" charset="-122"/>
                <a:ea typeface="华文新魏" panose="02010800040101010101" pitchFamily="2" charset="-122"/>
                <a:cs typeface="Times New Roman" panose="02020603050405020304" pitchFamily="18" charset="0"/>
              </a:rPr>
              <a:t>挂起进入</a:t>
            </a:r>
            <a:r>
              <a:rPr lang="en-US" altLang="zh-CN" dirty="0">
                <a:solidFill>
                  <a:srgbClr val="FF3300"/>
                </a:solidFill>
                <a:latin typeface="华文新魏" panose="02010800040101010101" pitchFamily="2" charset="-122"/>
                <a:ea typeface="华文新魏" panose="02010800040101010101" pitchFamily="2" charset="-122"/>
                <a:cs typeface="Times New Roman" panose="02020603050405020304" pitchFamily="18" charset="0"/>
              </a:rPr>
              <a:t>ready</a:t>
            </a:r>
            <a:r>
              <a:rPr lang="zh-CN" altLang="en-US" dirty="0">
                <a:solidFill>
                  <a:srgbClr val="FF3300"/>
                </a:solidFill>
                <a:latin typeface="华文新魏" panose="02010800040101010101" pitchFamily="2" charset="-122"/>
                <a:ea typeface="华文新魏" panose="02010800040101010101" pitchFamily="2" charset="-122"/>
                <a:cs typeface="Times New Roman" panose="02020603050405020304" pitchFamily="18" charset="0"/>
              </a:rPr>
              <a:t>，给其它进程调度机会</a:t>
            </a:r>
            <a:endParaRPr lang="en-US" altLang="en-US" dirty="0">
              <a:solidFill>
                <a:srgbClr val="FF3300"/>
              </a:solidFill>
              <a:latin typeface="华文新魏" panose="02010800040101010101" pitchFamily="2" charset="-122"/>
              <a:ea typeface="华文新魏" panose="02010800040101010101" pitchFamily="2" charset="-122"/>
              <a:cs typeface="Times New Roman" panose="02020603050405020304" pitchFamily="18" charset="0"/>
            </a:endParaRPr>
          </a:p>
          <a:p>
            <a:pPr marL="0" lvl="1">
              <a:lnSpc>
                <a:spcPct val="90000"/>
              </a:lnSpc>
              <a:spcBef>
                <a:spcPct val="0"/>
              </a:spcBef>
              <a:defRPr/>
            </a:pPr>
            <a:r>
              <a:rPr lang="en-US" altLang="en-US" dirty="0">
                <a:latin typeface="华文新魏" panose="02010800040101010101" pitchFamily="2" charset="-122"/>
                <a:ea typeface="华文新魏" panose="02010800040101010101" pitchFamily="2" charset="-122"/>
                <a:cs typeface="Times New Roman" panose="02020603050405020304" pitchFamily="18" charset="0"/>
              </a:rPr>
              <a:t>     }</a:t>
            </a:r>
          </a:p>
          <a:p>
            <a:pPr marL="0" lvl="1">
              <a:lnSpc>
                <a:spcPct val="90000"/>
              </a:lnSpc>
              <a:spcBef>
                <a:spcPct val="0"/>
              </a:spcBef>
              <a:defRPr/>
            </a:pPr>
            <a:r>
              <a:rPr lang="en-US" altLang="en-US" dirty="0">
                <a:latin typeface="华文新魏" panose="02010800040101010101" pitchFamily="2" charset="-122"/>
                <a:ea typeface="华文新魏" panose="02010800040101010101" pitchFamily="2" charset="-122"/>
                <a:cs typeface="Times New Roman" panose="02020603050405020304" pitchFamily="18" charset="0"/>
              </a:rPr>
              <a:t>}</a:t>
            </a:r>
          </a:p>
        </p:txBody>
      </p:sp>
      <p:sp>
        <p:nvSpPr>
          <p:cNvPr id="6" name="Text Box 3">
            <a:extLst>
              <a:ext uri="{FF2B5EF4-FFF2-40B4-BE49-F238E27FC236}">
                <a16:creationId xmlns:a16="http://schemas.microsoft.com/office/drawing/2014/main" id="{294574D8-7640-4B89-822C-9CA89EB3CF37}"/>
              </a:ext>
            </a:extLst>
          </p:cNvPr>
          <p:cNvSpPr txBox="1">
            <a:spLocks noChangeArrowheads="1"/>
          </p:cNvSpPr>
          <p:nvPr/>
        </p:nvSpPr>
        <p:spPr bwMode="auto">
          <a:xfrm>
            <a:off x="1171418" y="4046119"/>
            <a:ext cx="9849161" cy="2587311"/>
          </a:xfrm>
          <a:prstGeom prst="rect">
            <a:avLst/>
          </a:prstGeom>
          <a:solidFill>
            <a:schemeClr val="accent4">
              <a:lumMod val="20000"/>
              <a:lumOff val="80000"/>
            </a:schemeClr>
          </a:solidFill>
          <a:ln w="25400">
            <a:solidFill>
              <a:schemeClr val="accent4">
                <a:lumMod val="50000"/>
              </a:schemeClr>
            </a:solidFill>
            <a:miter lim="800000"/>
            <a:headEnd/>
            <a:tailEnd/>
          </a:ln>
        </p:spPr>
        <p:txBody>
          <a:bodyPr wrap="square">
            <a:spAutoFit/>
          </a:bodyPr>
          <a:lstStyle/>
          <a:p>
            <a:pPr marL="0" lvl="1">
              <a:lnSpc>
                <a:spcPct val="90000"/>
              </a:lnSpc>
              <a:spcBef>
                <a:spcPct val="0"/>
              </a:spcBef>
              <a:defRPr/>
            </a:pPr>
            <a:r>
              <a:rPr lang="en-US" altLang="en-US" dirty="0">
                <a:latin typeface="华文新魏" panose="02010800040101010101" pitchFamily="2" charset="-122"/>
                <a:ea typeface="华文新魏" panose="02010800040101010101" pitchFamily="2" charset="-122"/>
                <a:cs typeface="Times New Roman" panose="02020603050405020304" pitchFamily="18" charset="0"/>
                <a:sym typeface="+mn-ea"/>
              </a:rPr>
              <a:t>public void run() {</a:t>
            </a:r>
          </a:p>
          <a:p>
            <a:pPr marL="0" lvl="1">
              <a:lnSpc>
                <a:spcPct val="90000"/>
              </a:lnSpc>
              <a:spcBef>
                <a:spcPct val="0"/>
              </a:spcBef>
              <a:defRPr/>
            </a:pPr>
            <a:r>
              <a:rPr lang="en-US" altLang="en-US" dirty="0">
                <a:solidFill>
                  <a:srgbClr val="FF3300"/>
                </a:solidFill>
                <a:latin typeface="华文新魏" panose="02010800040101010101" pitchFamily="2" charset="-122"/>
                <a:ea typeface="华文新魏" panose="02010800040101010101" pitchFamily="2" charset="-122"/>
                <a:cs typeface="Times New Roman" panose="02020603050405020304" pitchFamily="18" charset="0"/>
                <a:sym typeface="+mn-ea"/>
              </a:rPr>
              <a:t>    </a:t>
            </a:r>
            <a:r>
              <a:rPr lang="en-US" altLang="en-US" dirty="0">
                <a:latin typeface="华文新魏" panose="02010800040101010101" pitchFamily="2" charset="-122"/>
                <a:ea typeface="华文新魏" panose="02010800040101010101" pitchFamily="2" charset="-122"/>
                <a:cs typeface="Times New Roman" panose="02020603050405020304" pitchFamily="18" charset="0"/>
                <a:sym typeface="+mn-ea"/>
              </a:rPr>
              <a:t>try {//</a:t>
            </a:r>
            <a:r>
              <a:rPr lang="zh-CN" altLang="en-US" dirty="0">
                <a:latin typeface="华文新魏" panose="02010800040101010101" pitchFamily="2" charset="-122"/>
                <a:ea typeface="华文新魏" panose="02010800040101010101" pitchFamily="2" charset="-122"/>
                <a:cs typeface="Times New Roman" panose="02020603050405020304" pitchFamily="18" charset="0"/>
                <a:sym typeface="+mn-ea"/>
              </a:rPr>
              <a:t>循环中使用</a:t>
            </a:r>
            <a:r>
              <a:rPr lang="en-US" altLang="zh-CN" dirty="0">
                <a:latin typeface="华文新魏" panose="02010800040101010101" pitchFamily="2" charset="-122"/>
                <a:ea typeface="华文新魏" panose="02010800040101010101" pitchFamily="2" charset="-122"/>
                <a:cs typeface="Times New Roman" panose="02020603050405020304" pitchFamily="18" charset="0"/>
                <a:sym typeface="+mn-ea"/>
              </a:rPr>
              <a:t>sleep</a:t>
            </a:r>
            <a:r>
              <a:rPr lang="zh-CN" altLang="en-US" dirty="0">
                <a:latin typeface="华文新魏" panose="02010800040101010101" pitchFamily="2" charset="-122"/>
                <a:ea typeface="华文新魏" panose="02010800040101010101" pitchFamily="2" charset="-122"/>
                <a:cs typeface="Times New Roman" panose="02020603050405020304" pitchFamily="18" charset="0"/>
                <a:sym typeface="+mn-ea"/>
              </a:rPr>
              <a:t>方法，循环放在</a:t>
            </a:r>
            <a:r>
              <a:rPr lang="en-US" altLang="zh-CN" dirty="0">
                <a:latin typeface="华文新魏" panose="02010800040101010101" pitchFamily="2" charset="-122"/>
                <a:ea typeface="华文新魏" panose="02010800040101010101" pitchFamily="2" charset="-122"/>
                <a:cs typeface="Times New Roman" panose="02020603050405020304" pitchFamily="18" charset="0"/>
                <a:sym typeface="+mn-ea"/>
              </a:rPr>
              <a:t>try-catch</a:t>
            </a:r>
            <a:r>
              <a:rPr lang="zh-CN" altLang="en-US" dirty="0">
                <a:latin typeface="华文新魏" panose="02010800040101010101" pitchFamily="2" charset="-122"/>
                <a:ea typeface="华文新魏" panose="02010800040101010101" pitchFamily="2" charset="-122"/>
                <a:cs typeface="Times New Roman" panose="02020603050405020304" pitchFamily="18" charset="0"/>
                <a:sym typeface="+mn-ea"/>
              </a:rPr>
              <a:t>块中</a:t>
            </a:r>
            <a:endParaRPr lang="en-US" altLang="zh-CN" dirty="0">
              <a:latin typeface="华文新魏" panose="02010800040101010101" pitchFamily="2" charset="-122"/>
              <a:ea typeface="华文新魏" panose="02010800040101010101" pitchFamily="2" charset="-122"/>
              <a:cs typeface="Times New Roman" panose="02020603050405020304" pitchFamily="18" charset="0"/>
              <a:sym typeface="+mn-ea"/>
            </a:endParaRPr>
          </a:p>
          <a:p>
            <a:pPr marL="0" lvl="1">
              <a:lnSpc>
                <a:spcPct val="90000"/>
              </a:lnSpc>
              <a:spcBef>
                <a:spcPct val="0"/>
              </a:spcBef>
              <a:defRPr/>
            </a:pPr>
            <a:r>
              <a:rPr lang="en-US" altLang="en-US" dirty="0">
                <a:solidFill>
                  <a:srgbClr val="FF3300"/>
                </a:solidFill>
                <a:latin typeface="华文新魏" panose="02010800040101010101" pitchFamily="2" charset="-122"/>
                <a:ea typeface="华文新魏" panose="02010800040101010101" pitchFamily="2" charset="-122"/>
                <a:cs typeface="Times New Roman" panose="02020603050405020304" pitchFamily="18" charset="0"/>
                <a:sym typeface="+mn-ea"/>
              </a:rPr>
              <a:t>        </a:t>
            </a:r>
            <a:r>
              <a:rPr lang="en-US" altLang="en-US" dirty="0">
                <a:latin typeface="华文新魏" panose="02010800040101010101" pitchFamily="2" charset="-122"/>
                <a:ea typeface="华文新魏" panose="02010800040101010101" pitchFamily="2" charset="-122"/>
                <a:cs typeface="Times New Roman" panose="02020603050405020304" pitchFamily="18" charset="0"/>
                <a:sym typeface="+mn-ea"/>
              </a:rPr>
              <a:t>for (int i = 1; i &lt; </a:t>
            </a:r>
            <a:r>
              <a:rPr lang="en-US" altLang="zh-CN" dirty="0">
                <a:latin typeface="华文新魏" panose="02010800040101010101" pitchFamily="2" charset="-122"/>
                <a:ea typeface="华文新魏" panose="02010800040101010101" pitchFamily="2" charset="-122"/>
                <a:cs typeface="Times New Roman" panose="02020603050405020304" pitchFamily="18" charset="0"/>
                <a:sym typeface="+mn-ea"/>
              </a:rPr>
              <a:t>times</a:t>
            </a:r>
            <a:r>
              <a:rPr lang="en-US" altLang="en-US" dirty="0">
                <a:latin typeface="华文新魏" panose="02010800040101010101" pitchFamily="2" charset="-122"/>
                <a:ea typeface="华文新魏" panose="02010800040101010101" pitchFamily="2" charset="-122"/>
                <a:cs typeface="Times New Roman" panose="02020603050405020304" pitchFamily="18" charset="0"/>
                <a:sym typeface="+mn-ea"/>
              </a:rPr>
              <a:t>; i++) {</a:t>
            </a:r>
          </a:p>
          <a:p>
            <a:pPr marL="0" lvl="1">
              <a:lnSpc>
                <a:spcPct val="90000"/>
              </a:lnSpc>
              <a:spcBef>
                <a:spcPct val="0"/>
              </a:spcBef>
              <a:defRPr/>
            </a:pPr>
            <a:r>
              <a:rPr lang="en-US" altLang="zh-CN" dirty="0">
                <a:latin typeface="华文新魏" panose="02010800040101010101" pitchFamily="2" charset="-122"/>
                <a:ea typeface="华文新魏" panose="02010800040101010101" pitchFamily="2" charset="-122"/>
                <a:cs typeface="Times New Roman" panose="02020603050405020304" pitchFamily="18" charset="0"/>
                <a:sym typeface="+mn-ea"/>
              </a:rPr>
              <a:t>            </a:t>
            </a:r>
            <a:r>
              <a:rPr lang="en-US" altLang="zh-CN" dirty="0">
                <a:latin typeface="华文新魏" panose="02010800040101010101" pitchFamily="2" charset="-122"/>
                <a:ea typeface="华文新魏" panose="02010800040101010101" pitchFamily="2" charset="-122"/>
                <a:cs typeface="Times New Roman" panose="02020603050405020304" pitchFamily="18" charset="0"/>
              </a:rPr>
              <a:t>System.out.print(</a:t>
            </a:r>
            <a:r>
              <a:rPr lang="en-US" altLang="zh-CN" dirty="0" err="1">
                <a:latin typeface="华文新魏" panose="02010800040101010101" pitchFamily="2" charset="-122"/>
                <a:ea typeface="华文新魏" panose="02010800040101010101" pitchFamily="2" charset="-122"/>
                <a:cs typeface="Times New Roman" panose="02020603050405020304" pitchFamily="18" charset="0"/>
              </a:rPr>
              <a:t>charToPrint</a:t>
            </a:r>
            <a:r>
              <a:rPr lang="en-US" altLang="zh-CN" dirty="0">
                <a:latin typeface="华文新魏" panose="02010800040101010101" pitchFamily="2" charset="-122"/>
                <a:ea typeface="华文新魏" panose="02010800040101010101" pitchFamily="2" charset="-122"/>
                <a:cs typeface="Times New Roman" panose="02020603050405020304" pitchFamily="18" charset="0"/>
              </a:rPr>
              <a:t>);</a:t>
            </a:r>
            <a:endParaRPr lang="en-US" altLang="zh-CN" dirty="0">
              <a:latin typeface="华文新魏" panose="02010800040101010101" pitchFamily="2" charset="-122"/>
              <a:ea typeface="华文新魏" panose="02010800040101010101" pitchFamily="2" charset="-122"/>
              <a:cs typeface="Times New Roman" panose="02020603050405020304" pitchFamily="18" charset="0"/>
              <a:sym typeface="+mn-ea"/>
            </a:endParaRPr>
          </a:p>
          <a:p>
            <a:pPr marL="0" lvl="1">
              <a:lnSpc>
                <a:spcPct val="90000"/>
              </a:lnSpc>
              <a:spcBef>
                <a:spcPct val="0"/>
              </a:spcBef>
              <a:defRPr/>
            </a:pPr>
            <a:r>
              <a:rPr lang="en-US" altLang="en-US" dirty="0">
                <a:solidFill>
                  <a:srgbClr val="FF3300"/>
                </a:solidFill>
                <a:latin typeface="华文新魏" panose="02010800040101010101" pitchFamily="2" charset="-122"/>
                <a:ea typeface="华文新魏" panose="02010800040101010101" pitchFamily="2" charset="-122"/>
                <a:cs typeface="Times New Roman" panose="02020603050405020304" pitchFamily="18" charset="0"/>
                <a:sym typeface="+mn-ea"/>
              </a:rPr>
              <a:t>            if (i &gt;= 50) </a:t>
            </a:r>
            <a:r>
              <a:rPr lang="en-US" altLang="en-US" dirty="0" err="1">
                <a:solidFill>
                  <a:srgbClr val="FF3300"/>
                </a:solidFill>
                <a:latin typeface="华文新魏" panose="02010800040101010101" pitchFamily="2" charset="-122"/>
                <a:ea typeface="华文新魏" panose="02010800040101010101" pitchFamily="2" charset="-122"/>
                <a:cs typeface="Times New Roman" panose="02020603050405020304" pitchFamily="18" charset="0"/>
                <a:sym typeface="+mn-ea"/>
              </a:rPr>
              <a:t>Thread.sleep</a:t>
            </a:r>
            <a:r>
              <a:rPr lang="en-US" altLang="en-US" dirty="0">
                <a:solidFill>
                  <a:srgbClr val="FF3300"/>
                </a:solidFill>
                <a:latin typeface="华文新魏" panose="02010800040101010101" pitchFamily="2" charset="-122"/>
                <a:ea typeface="华文新魏" panose="02010800040101010101" pitchFamily="2" charset="-122"/>
                <a:cs typeface="Times New Roman" panose="02020603050405020304" pitchFamily="18" charset="0"/>
                <a:sym typeface="+mn-ea"/>
              </a:rPr>
              <a:t>(1);</a:t>
            </a:r>
          </a:p>
          <a:p>
            <a:pPr marL="0" lvl="1">
              <a:lnSpc>
                <a:spcPct val="90000"/>
              </a:lnSpc>
              <a:spcBef>
                <a:spcPct val="0"/>
              </a:spcBef>
              <a:defRPr/>
            </a:pPr>
            <a:r>
              <a:rPr lang="en-US" altLang="en-US" dirty="0">
                <a:solidFill>
                  <a:srgbClr val="FF3300"/>
                </a:solidFill>
                <a:latin typeface="华文新魏" panose="02010800040101010101" pitchFamily="2" charset="-122"/>
                <a:ea typeface="华文新魏" panose="02010800040101010101" pitchFamily="2" charset="-122"/>
                <a:cs typeface="Times New Roman" panose="02020603050405020304" pitchFamily="18" charset="0"/>
                <a:sym typeface="+mn-ea"/>
              </a:rPr>
              <a:t>        </a:t>
            </a:r>
            <a:r>
              <a:rPr lang="en-US" altLang="en-US" dirty="0">
                <a:latin typeface="华文新魏" panose="02010800040101010101" pitchFamily="2" charset="-122"/>
                <a:ea typeface="华文新魏" panose="02010800040101010101" pitchFamily="2" charset="-122"/>
                <a:cs typeface="Times New Roman" panose="02020603050405020304" pitchFamily="18" charset="0"/>
                <a:sym typeface="+mn-ea"/>
              </a:rPr>
              <a:t>}</a:t>
            </a:r>
          </a:p>
          <a:p>
            <a:pPr marL="0" lvl="1">
              <a:lnSpc>
                <a:spcPct val="90000"/>
              </a:lnSpc>
              <a:spcBef>
                <a:spcPct val="0"/>
              </a:spcBef>
              <a:defRPr/>
            </a:pPr>
            <a:r>
              <a:rPr lang="en-US" altLang="en-US" dirty="0">
                <a:solidFill>
                  <a:srgbClr val="FF3300"/>
                </a:solidFill>
                <a:latin typeface="华文新魏" panose="02010800040101010101" pitchFamily="2" charset="-122"/>
                <a:ea typeface="华文新魏" panose="02010800040101010101" pitchFamily="2" charset="-122"/>
                <a:cs typeface="Times New Roman" panose="02020603050405020304" pitchFamily="18" charset="0"/>
                <a:sym typeface="+mn-ea"/>
              </a:rPr>
              <a:t>    </a:t>
            </a:r>
            <a:r>
              <a:rPr lang="en-US" altLang="en-US" dirty="0">
                <a:latin typeface="华文新魏" panose="02010800040101010101" pitchFamily="2" charset="-122"/>
                <a:ea typeface="华文新魏" panose="02010800040101010101" pitchFamily="2" charset="-122"/>
                <a:cs typeface="Times New Roman" panose="02020603050405020304" pitchFamily="18" charset="0"/>
                <a:sym typeface="+mn-ea"/>
              </a:rPr>
              <a:t>}</a:t>
            </a:r>
          </a:p>
          <a:p>
            <a:pPr marL="0" lvl="1">
              <a:lnSpc>
                <a:spcPct val="90000"/>
              </a:lnSpc>
              <a:spcBef>
                <a:spcPct val="0"/>
              </a:spcBef>
              <a:defRPr/>
            </a:pPr>
            <a:r>
              <a:rPr lang="en-US" altLang="en-US" dirty="0">
                <a:latin typeface="华文新魏" panose="02010800040101010101" pitchFamily="2" charset="-122"/>
                <a:ea typeface="华文新魏" panose="02010800040101010101" pitchFamily="2" charset="-122"/>
                <a:cs typeface="Times New Roman" panose="02020603050405020304" pitchFamily="18" charset="0"/>
                <a:sym typeface="+mn-ea"/>
              </a:rPr>
              <a:t>    </a:t>
            </a:r>
            <a:r>
              <a:rPr lang="en-US" altLang="en-US" dirty="0">
                <a:solidFill>
                  <a:srgbClr val="FF0000"/>
                </a:solidFill>
                <a:latin typeface="华文新魏" panose="02010800040101010101" pitchFamily="2" charset="-122"/>
                <a:ea typeface="华文新魏" panose="02010800040101010101" pitchFamily="2" charset="-122"/>
                <a:cs typeface="Times New Roman" panose="02020603050405020304" pitchFamily="18" charset="0"/>
                <a:sym typeface="+mn-ea"/>
              </a:rPr>
              <a:t>// </a:t>
            </a:r>
            <a:r>
              <a:rPr lang="zh-CN" altLang="en-US" dirty="0">
                <a:solidFill>
                  <a:srgbClr val="FF0000"/>
                </a:solidFill>
                <a:latin typeface="华文新魏" panose="02010800040101010101" pitchFamily="2" charset="-122"/>
                <a:ea typeface="华文新魏" panose="02010800040101010101" pitchFamily="2" charset="-122"/>
                <a:cs typeface="Times New Roman" panose="02020603050405020304" pitchFamily="18" charset="0"/>
                <a:sym typeface="+mn-ea"/>
              </a:rPr>
              <a:t>必检异常：其它线程调当前线程（正在休眠）</a:t>
            </a:r>
            <a:r>
              <a:rPr lang="en-US" altLang="zh-CN" dirty="0" err="1">
                <a:solidFill>
                  <a:srgbClr val="FF0000"/>
                </a:solidFill>
                <a:latin typeface="华文新魏" panose="02010800040101010101" pitchFamily="2" charset="-122"/>
                <a:ea typeface="华文新魏" panose="02010800040101010101" pitchFamily="2" charset="-122"/>
                <a:cs typeface="Times New Roman" panose="02020603050405020304" pitchFamily="18" charset="0"/>
                <a:sym typeface="+mn-ea"/>
              </a:rPr>
              <a:t>interupt</a:t>
            </a:r>
            <a:r>
              <a:rPr lang="zh-CN" altLang="en-US" dirty="0">
                <a:solidFill>
                  <a:srgbClr val="FF0000"/>
                </a:solidFill>
                <a:latin typeface="华文新魏" panose="02010800040101010101" pitchFamily="2" charset="-122"/>
                <a:ea typeface="华文新魏" panose="02010800040101010101" pitchFamily="2" charset="-122"/>
                <a:cs typeface="Times New Roman" panose="02020603050405020304" pitchFamily="18" charset="0"/>
                <a:sym typeface="+mn-ea"/>
              </a:rPr>
              <a:t>方法会抛出该异常</a:t>
            </a:r>
            <a:endParaRPr lang="en-US" altLang="en-US" dirty="0">
              <a:solidFill>
                <a:srgbClr val="FF0000"/>
              </a:solidFill>
              <a:latin typeface="华文新魏" panose="02010800040101010101" pitchFamily="2" charset="-122"/>
              <a:ea typeface="华文新魏" panose="02010800040101010101" pitchFamily="2" charset="-122"/>
              <a:cs typeface="Times New Roman" panose="02020603050405020304" pitchFamily="18" charset="0"/>
              <a:sym typeface="+mn-ea"/>
            </a:endParaRPr>
          </a:p>
          <a:p>
            <a:pPr marL="0" lvl="1">
              <a:lnSpc>
                <a:spcPct val="90000"/>
              </a:lnSpc>
              <a:spcBef>
                <a:spcPct val="0"/>
              </a:spcBef>
              <a:defRPr/>
            </a:pPr>
            <a:r>
              <a:rPr lang="en-US" altLang="en-US" dirty="0">
                <a:solidFill>
                  <a:srgbClr val="FF3300"/>
                </a:solidFill>
                <a:latin typeface="华文新魏" panose="02010800040101010101" pitchFamily="2" charset="-122"/>
                <a:ea typeface="华文新魏" panose="02010800040101010101" pitchFamily="2" charset="-122"/>
                <a:cs typeface="Times New Roman" panose="02020603050405020304" pitchFamily="18" charset="0"/>
                <a:sym typeface="+mn-ea"/>
              </a:rPr>
              <a:t>    </a:t>
            </a:r>
            <a:r>
              <a:rPr lang="en-US" altLang="en-US" dirty="0">
                <a:latin typeface="华文新魏" panose="02010800040101010101" pitchFamily="2" charset="-122"/>
                <a:ea typeface="华文新魏" panose="02010800040101010101" pitchFamily="2" charset="-122"/>
                <a:cs typeface="Times New Roman" panose="02020603050405020304" pitchFamily="18" charset="0"/>
                <a:sym typeface="+mn-ea"/>
              </a:rPr>
              <a:t>catch (</a:t>
            </a:r>
            <a:r>
              <a:rPr lang="en-US" altLang="en-US" i="1" dirty="0" err="1">
                <a:solidFill>
                  <a:srgbClr val="FF0000"/>
                </a:solidFill>
                <a:latin typeface="华文新魏" panose="02010800040101010101" pitchFamily="2" charset="-122"/>
                <a:ea typeface="华文新魏" panose="02010800040101010101" pitchFamily="2" charset="-122"/>
                <a:cs typeface="Times New Roman" panose="02020603050405020304" pitchFamily="18" charset="0"/>
                <a:sym typeface="+mn-ea"/>
              </a:rPr>
              <a:t>InterruptedException</a:t>
            </a:r>
            <a:r>
              <a:rPr lang="en-US" altLang="en-US" dirty="0">
                <a:latin typeface="华文新魏" panose="02010800040101010101" pitchFamily="2" charset="-122"/>
                <a:ea typeface="华文新魏" panose="02010800040101010101" pitchFamily="2" charset="-122"/>
                <a:cs typeface="Times New Roman" panose="02020603050405020304" pitchFamily="18" charset="0"/>
                <a:sym typeface="+mn-ea"/>
              </a:rPr>
              <a:t> ex</a:t>
            </a:r>
            <a:r>
              <a:rPr lang="zh-CN" altLang="en-US" u="sng" dirty="0">
                <a:latin typeface="华文新魏" panose="02010800040101010101" pitchFamily="2" charset="-122"/>
                <a:ea typeface="华文新魏" panose="02010800040101010101" pitchFamily="2" charset="-122"/>
                <a:cs typeface="Times New Roman" panose="02020603050405020304" pitchFamily="18" charset="0"/>
                <a:sym typeface="+mn-ea"/>
              </a:rPr>
              <a:t> </a:t>
            </a:r>
            <a:r>
              <a:rPr lang="en-US" altLang="zh-CN" dirty="0">
                <a:latin typeface="华文新魏" panose="02010800040101010101" pitchFamily="2" charset="-122"/>
                <a:ea typeface="华文新魏" panose="02010800040101010101" pitchFamily="2" charset="-122"/>
                <a:cs typeface="Times New Roman" panose="02020603050405020304" pitchFamily="18" charset="0"/>
                <a:sym typeface="+mn-ea"/>
              </a:rPr>
              <a:t>{ </a:t>
            </a:r>
            <a:r>
              <a:rPr lang="en-US" altLang="en-US" dirty="0">
                <a:latin typeface="华文新魏" panose="02010800040101010101" pitchFamily="2" charset="-122"/>
                <a:ea typeface="华文新魏" panose="02010800040101010101" pitchFamily="2" charset="-122"/>
                <a:cs typeface="Times New Roman" panose="02020603050405020304" pitchFamily="18" charset="0"/>
                <a:sym typeface="+mn-ea"/>
              </a:rPr>
              <a:t>}</a:t>
            </a:r>
          </a:p>
          <a:p>
            <a:pPr marL="0" lvl="1">
              <a:lnSpc>
                <a:spcPct val="90000"/>
              </a:lnSpc>
              <a:spcBef>
                <a:spcPct val="0"/>
              </a:spcBef>
              <a:defRPr/>
            </a:pPr>
            <a:r>
              <a:rPr lang="en-US" altLang="en-US" dirty="0">
                <a:latin typeface="华文新魏" panose="02010800040101010101" pitchFamily="2" charset="-122"/>
                <a:ea typeface="华文新魏" panose="02010800040101010101" pitchFamily="2" charset="-122"/>
                <a:cs typeface="Times New Roman" panose="02020603050405020304" pitchFamily="18" charset="0"/>
                <a:sym typeface="+mn-ea"/>
              </a:rPr>
              <a:t>}</a:t>
            </a:r>
          </a:p>
        </p:txBody>
      </p:sp>
      <p:sp>
        <p:nvSpPr>
          <p:cNvPr id="7" name="圆角矩形标注 14">
            <a:extLst>
              <a:ext uri="{FF2B5EF4-FFF2-40B4-BE49-F238E27FC236}">
                <a16:creationId xmlns:a16="http://schemas.microsoft.com/office/drawing/2014/main" id="{1D7A2179-84D2-4130-BC65-34A6AA9B8EA1}"/>
              </a:ext>
            </a:extLst>
          </p:cNvPr>
          <p:cNvSpPr/>
          <p:nvPr/>
        </p:nvSpPr>
        <p:spPr>
          <a:xfrm>
            <a:off x="5564458" y="4728117"/>
            <a:ext cx="6367347" cy="824671"/>
          </a:xfrm>
          <a:prstGeom prst="wedgeRoundRectCallout">
            <a:avLst>
              <a:gd name="adj1" fmla="val -36435"/>
              <a:gd name="adj2" fmla="val 82104"/>
              <a:gd name="adj3" fmla="val 16667"/>
            </a:avLst>
          </a:prstGeom>
          <a:solidFill>
            <a:schemeClr val="accent4">
              <a:lumMod val="40000"/>
              <a:lumOff val="60000"/>
              <a:alpha val="41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90000"/>
              </a:lnSpc>
              <a:spcBef>
                <a:spcPct val="0"/>
              </a:spcBef>
              <a:defRPr/>
            </a:pPr>
            <a:r>
              <a:rPr lang="zh-CN" altLang="en-US"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处于阻塞状态（如在睡眠，在</a:t>
            </a:r>
            <a:r>
              <a:rPr lang="en-US" altLang="zh-CN"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wait</a:t>
            </a:r>
            <a:r>
              <a:rPr lang="zh-CN" altLang="en-US"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，在执行阻塞式</a:t>
            </a:r>
            <a:r>
              <a:rPr lang="en-US" altLang="zh-CN"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IO</a:t>
            </a:r>
            <a:r>
              <a:rPr lang="zh-CN" altLang="en-US"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）的线程，如果被其他线程打断（即处于阻塞的线程的</a:t>
            </a:r>
            <a:r>
              <a:rPr lang="en-US" altLang="zh-CN" dirty="0" err="1">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interupt</a:t>
            </a:r>
            <a:r>
              <a:rPr lang="zh-CN" altLang="en-US"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方法被其它线程调用），会抛出</a:t>
            </a:r>
            <a:r>
              <a:rPr lang="en-US" altLang="en-US" i="1" dirty="0" err="1">
                <a:solidFill>
                  <a:srgbClr val="FF0000"/>
                </a:solidFill>
                <a:latin typeface="华文新魏" panose="02010800040101010101" pitchFamily="2" charset="-122"/>
                <a:ea typeface="华文新魏" panose="02010800040101010101" pitchFamily="2" charset="-122"/>
                <a:cs typeface="Times New Roman" panose="02020603050405020304" pitchFamily="18" charset="0"/>
                <a:sym typeface="+mn-ea"/>
              </a:rPr>
              <a:t>InterruptedException</a:t>
            </a:r>
            <a:endParaRPr lang="en-US" altLang="en-US"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endParaRPr>
          </a:p>
        </p:txBody>
      </p:sp>
    </p:spTree>
    <p:extLst>
      <p:ext uri="{BB962C8B-B14F-4D97-AF65-F5344CB8AC3E}">
        <p14:creationId xmlns:p14="http://schemas.microsoft.com/office/powerpoint/2010/main" val="5821599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文本占位符 1"/>
          <p:cNvSpPr>
            <a:spLocks noGrp="1"/>
          </p:cNvSpPr>
          <p:nvPr>
            <p:ph type="body" sz="quarter" idx="10"/>
          </p:nvPr>
        </p:nvSpPr>
        <p:spPr bwMode="auto">
          <a:xfrm>
            <a:off x="237439" y="175846"/>
            <a:ext cx="1248461" cy="835269"/>
          </a:xfrm>
          <a:noFill/>
        </p:spPr>
        <p:txBody>
          <a:bodyPr vert="horz" wrap="square" lIns="91440" tIns="45720" rIns="91440" bIns="45720" numCol="1" anchor="t" anchorCtr="0" compatLnSpc="1">
            <a:normAutofit fontScale="87500"/>
          </a:bodyPr>
          <a:lstStyle/>
          <a:p>
            <a:pPr eaLnBrk="1" hangingPunct="1"/>
            <a:r>
              <a:rPr lang="en-US" altLang="zh-CN" dirty="0"/>
              <a:t>30.2</a:t>
            </a:r>
          </a:p>
        </p:txBody>
      </p:sp>
      <p:sp>
        <p:nvSpPr>
          <p:cNvPr id="11267" name="文本占位符 2"/>
          <p:cNvSpPr>
            <a:spLocks noGrp="1"/>
          </p:cNvSpPr>
          <p:nvPr>
            <p:ph type="body" sz="quarter" idx="12"/>
          </p:nvPr>
        </p:nvSpPr>
        <p:spPr bwMode="auto">
          <a:xfrm>
            <a:off x="1649291" y="224570"/>
            <a:ext cx="8209604" cy="496887"/>
          </a:xfrm>
          <a:noFill/>
        </p:spPr>
        <p:txBody>
          <a:bodyPr vert="horz" wrap="square" lIns="91440" tIns="45720" rIns="91440" bIns="45720" numCol="1" anchor="t" anchorCtr="0" compatLnSpc="1">
            <a:noAutofit/>
          </a:bodyPr>
          <a:lstStyle/>
          <a:p>
            <a:r>
              <a:rPr lang="zh-CN" altLang="en-US" b="1" dirty="0">
                <a:latin typeface="华文细黑" panose="02010600040101010101" pitchFamily="2" charset="-122"/>
                <a:ea typeface="华文细黑" panose="02010600040101010101" pitchFamily="2" charset="-122"/>
              </a:rPr>
              <a:t>线程类</a:t>
            </a:r>
            <a:r>
              <a:rPr lang="en-US" altLang="zh-CN" b="1" dirty="0">
                <a:latin typeface="华文细黑" panose="02010600040101010101" pitchFamily="2" charset="-122"/>
                <a:ea typeface="华文细黑" panose="02010600040101010101" pitchFamily="2" charset="-122"/>
              </a:rPr>
              <a:t>Thread</a:t>
            </a:r>
            <a:r>
              <a:rPr lang="zh-CN" altLang="en-US" b="1" dirty="0">
                <a:latin typeface="华文细黑" panose="02010600040101010101" pitchFamily="2" charset="-122"/>
                <a:ea typeface="华文细黑" panose="02010600040101010101" pitchFamily="2" charset="-122"/>
              </a:rPr>
              <a:t>的</a:t>
            </a:r>
            <a:r>
              <a:rPr lang="en-US" altLang="zh-CN" b="1" dirty="0">
                <a:latin typeface="华文细黑" panose="02010600040101010101" pitchFamily="2" charset="-122"/>
                <a:ea typeface="华文细黑" panose="02010600040101010101" pitchFamily="2" charset="-122"/>
              </a:rPr>
              <a:t>-join</a:t>
            </a:r>
            <a:r>
              <a:rPr lang="zh-CN" altLang="en-US" b="1" dirty="0">
                <a:latin typeface="华文细黑" panose="02010600040101010101" pitchFamily="2" charset="-122"/>
                <a:ea typeface="华文细黑" panose="02010600040101010101" pitchFamily="2" charset="-122"/>
              </a:rPr>
              <a:t>方法</a:t>
            </a:r>
            <a:endParaRPr lang="en-US" altLang="zh-CN" b="1" dirty="0">
              <a:latin typeface="华文细黑" panose="02010600040101010101" pitchFamily="2" charset="-122"/>
              <a:ea typeface="华文细黑" panose="02010600040101010101" pitchFamily="2" charset="-122"/>
            </a:endParaRPr>
          </a:p>
        </p:txBody>
      </p:sp>
      <p:sp>
        <p:nvSpPr>
          <p:cNvPr id="10" name="矩形 9"/>
          <p:cNvSpPr/>
          <p:nvPr/>
        </p:nvSpPr>
        <p:spPr>
          <a:xfrm>
            <a:off x="0" y="1083351"/>
            <a:ext cx="10417389" cy="5078313"/>
          </a:xfrm>
          <a:prstGeom prst="rect">
            <a:avLst/>
          </a:prstGeom>
          <a:solidFill>
            <a:schemeClr val="accent4">
              <a:lumMod val="20000"/>
              <a:lumOff val="80000"/>
            </a:schemeClr>
          </a:solidFill>
          <a:ln w="25400">
            <a:solidFill>
              <a:schemeClr val="accent4">
                <a:lumMod val="50000"/>
              </a:schemeClr>
            </a:solidFill>
            <a:miter lim="800000"/>
            <a:headEnd/>
            <a:tailEnd/>
          </a:ln>
        </p:spPr>
        <p:txBody>
          <a:bodyPr wrap="square">
            <a:spAutoFit/>
          </a:bodyPr>
          <a:lstStyle/>
          <a:p>
            <a:r>
              <a:rPr lang="en-US" altLang="zh-CN" dirty="0">
                <a:latin typeface="华文新魏" panose="02010800040101010101" pitchFamily="2" charset="-122"/>
                <a:ea typeface="华文新魏" panose="02010800040101010101" pitchFamily="2" charset="-122"/>
              </a:rPr>
              <a:t>public class </a:t>
            </a:r>
            <a:r>
              <a:rPr lang="en-US" altLang="zh-CN" dirty="0" err="1">
                <a:latin typeface="华文新魏" panose="02010800040101010101" pitchFamily="2" charset="-122"/>
                <a:ea typeface="华文新魏" panose="02010800040101010101" pitchFamily="2" charset="-122"/>
              </a:rPr>
              <a:t>JoinDemo</a:t>
            </a:r>
            <a:r>
              <a:rPr lang="en-US" altLang="zh-CN" dirty="0">
                <a:latin typeface="华文新魏" panose="02010800040101010101" pitchFamily="2" charset="-122"/>
                <a:ea typeface="华文新魏" panose="02010800040101010101" pitchFamily="2" charset="-122"/>
              </a:rPr>
              <a:t> {</a:t>
            </a:r>
          </a:p>
          <a:p>
            <a:r>
              <a:rPr lang="en-US" altLang="zh-CN" dirty="0">
                <a:latin typeface="华文新魏" panose="02010800040101010101" pitchFamily="2" charset="-122"/>
                <a:ea typeface="华文新魏" panose="02010800040101010101" pitchFamily="2" charset="-122"/>
              </a:rPr>
              <a:t>	public static void main(String[] args) throws </a:t>
            </a:r>
            <a:r>
              <a:rPr lang="en-US" altLang="zh-CN" dirty="0" err="1">
                <a:latin typeface="华文新魏" panose="02010800040101010101" pitchFamily="2" charset="-122"/>
                <a:ea typeface="华文新魏" panose="02010800040101010101" pitchFamily="2" charset="-122"/>
              </a:rPr>
              <a:t>InterruptedException</a:t>
            </a:r>
            <a:r>
              <a:rPr lang="en-US" altLang="zh-CN" dirty="0">
                <a:latin typeface="华文新魏" panose="02010800040101010101" pitchFamily="2" charset="-122"/>
                <a:ea typeface="华文新魏" panose="02010800040101010101" pitchFamily="2" charset="-122"/>
              </a:rPr>
              <a:t>{</a:t>
            </a:r>
          </a:p>
          <a:p>
            <a:r>
              <a:rPr lang="en-US" altLang="zh-CN" dirty="0">
                <a:latin typeface="华文新魏" panose="02010800040101010101" pitchFamily="2" charset="-122"/>
                <a:ea typeface="华文新魏" panose="02010800040101010101" pitchFamily="2" charset="-122"/>
              </a:rPr>
              <a:t>   		 Thread </a:t>
            </a:r>
            <a:r>
              <a:rPr lang="en-US" altLang="zh-CN" dirty="0" err="1">
                <a:latin typeface="华文新魏" panose="02010800040101010101" pitchFamily="2" charset="-122"/>
                <a:ea typeface="华文新魏" panose="02010800040101010101" pitchFamily="2" charset="-122"/>
              </a:rPr>
              <a:t>printA</a:t>
            </a:r>
            <a:r>
              <a:rPr lang="en-US" altLang="zh-CN" dirty="0">
                <a:latin typeface="华文新魏" panose="02010800040101010101" pitchFamily="2" charset="-122"/>
                <a:ea typeface="华文新魏" panose="02010800040101010101" pitchFamily="2" charset="-122"/>
              </a:rPr>
              <a:t> = new Thread(new </a:t>
            </a:r>
            <a:r>
              <a:rPr lang="en-US" altLang="zh-CN" dirty="0" err="1">
                <a:latin typeface="华文新魏" panose="02010800040101010101" pitchFamily="2" charset="-122"/>
                <a:ea typeface="华文新魏" panose="02010800040101010101" pitchFamily="2" charset="-122"/>
              </a:rPr>
              <a:t>PrintChar</a:t>
            </a:r>
            <a:r>
              <a:rPr lang="en-US" altLang="zh-CN" dirty="0">
                <a:latin typeface="华文新魏" panose="02010800040101010101" pitchFamily="2" charset="-122"/>
                <a:ea typeface="华文新魏" panose="02010800040101010101" pitchFamily="2" charset="-122"/>
              </a:rPr>
              <a:t>('a',100));</a:t>
            </a:r>
          </a:p>
          <a:p>
            <a:r>
              <a:rPr lang="en-US" altLang="zh-CN" dirty="0">
                <a:latin typeface="华文新魏" panose="02010800040101010101" pitchFamily="2" charset="-122"/>
                <a:ea typeface="华文新魏" panose="02010800040101010101" pitchFamily="2" charset="-122"/>
              </a:rPr>
              <a:t>   		 Thread </a:t>
            </a:r>
            <a:r>
              <a:rPr lang="en-US" altLang="zh-CN" dirty="0" err="1">
                <a:latin typeface="华文新魏" panose="02010800040101010101" pitchFamily="2" charset="-122"/>
                <a:ea typeface="华文新魏" panose="02010800040101010101" pitchFamily="2" charset="-122"/>
              </a:rPr>
              <a:t>printB</a:t>
            </a:r>
            <a:r>
              <a:rPr lang="en-US" altLang="zh-CN" dirty="0">
                <a:latin typeface="华文新魏" panose="02010800040101010101" pitchFamily="2" charset="-122"/>
                <a:ea typeface="华文新魏" panose="02010800040101010101" pitchFamily="2" charset="-122"/>
              </a:rPr>
              <a:t> = new Thread(new </a:t>
            </a:r>
            <a:r>
              <a:rPr lang="en-US" altLang="zh-CN" dirty="0" err="1">
                <a:latin typeface="华文新魏" panose="02010800040101010101" pitchFamily="2" charset="-122"/>
                <a:ea typeface="华文新魏" panose="02010800040101010101" pitchFamily="2" charset="-122"/>
              </a:rPr>
              <a:t>PrintChar</a:t>
            </a:r>
            <a:r>
              <a:rPr lang="en-US" altLang="zh-CN" dirty="0">
                <a:latin typeface="华文新魏" panose="02010800040101010101" pitchFamily="2" charset="-122"/>
                <a:ea typeface="华文新魏" panose="02010800040101010101" pitchFamily="2" charset="-122"/>
              </a:rPr>
              <a:t>('b',100));</a:t>
            </a:r>
            <a:endParaRPr lang="zh-CN" altLang="en-US" dirty="0">
              <a:latin typeface="华文新魏" panose="02010800040101010101" pitchFamily="2" charset="-122"/>
              <a:ea typeface="华文新魏" panose="02010800040101010101" pitchFamily="2" charset="-122"/>
            </a:endParaRPr>
          </a:p>
          <a:p>
            <a:r>
              <a:rPr lang="en-US" altLang="zh-CN" dirty="0">
                <a:latin typeface="华文新魏" panose="02010800040101010101" pitchFamily="2" charset="-122"/>
                <a:ea typeface="华文新魏" panose="02010800040101010101" pitchFamily="2" charset="-122"/>
              </a:rPr>
              <a:t>   		 </a:t>
            </a:r>
            <a:r>
              <a:rPr lang="en-US" altLang="zh-CN" dirty="0" err="1">
                <a:latin typeface="华文新魏" panose="02010800040101010101" pitchFamily="2" charset="-122"/>
                <a:ea typeface="华文新魏" panose="02010800040101010101" pitchFamily="2" charset="-122"/>
              </a:rPr>
              <a:t>printA.start</a:t>
            </a:r>
            <a:r>
              <a:rPr lang="en-US" altLang="zh-CN" dirty="0">
                <a:latin typeface="华文新魏" panose="02010800040101010101" pitchFamily="2" charset="-122"/>
                <a:ea typeface="华文新魏" panose="02010800040101010101" pitchFamily="2" charset="-122"/>
              </a:rPr>
              <a:t>();</a:t>
            </a:r>
          </a:p>
          <a:p>
            <a:r>
              <a:rPr lang="en-US" altLang="zh-CN" dirty="0">
                <a:latin typeface="华文新魏" panose="02010800040101010101" pitchFamily="2" charset="-122"/>
                <a:ea typeface="华文新魏" panose="02010800040101010101" pitchFamily="2" charset="-122"/>
              </a:rPr>
              <a:t>    		 </a:t>
            </a:r>
            <a:r>
              <a:rPr lang="en-US" altLang="zh-CN" dirty="0" err="1">
                <a:latin typeface="华文新魏" panose="02010800040101010101" pitchFamily="2" charset="-122"/>
                <a:ea typeface="华文新魏" panose="02010800040101010101" pitchFamily="2" charset="-122"/>
              </a:rPr>
              <a:t>printB.start</a:t>
            </a:r>
            <a:r>
              <a:rPr lang="en-US" altLang="zh-CN" dirty="0">
                <a:latin typeface="华文新魏" panose="02010800040101010101" pitchFamily="2" charset="-122"/>
                <a:ea typeface="华文新魏" panose="02010800040101010101" pitchFamily="2" charset="-122"/>
              </a:rPr>
              <a:t>();</a:t>
            </a:r>
            <a:endParaRPr lang="zh-CN" altLang="en-US" dirty="0">
              <a:latin typeface="华文新魏" panose="02010800040101010101" pitchFamily="2" charset="-122"/>
              <a:ea typeface="华文新魏" panose="02010800040101010101" pitchFamily="2" charset="-122"/>
            </a:endParaRPr>
          </a:p>
          <a:p>
            <a:r>
              <a:rPr lang="en-US" altLang="zh-CN" dirty="0">
                <a:latin typeface="华文新魏" panose="02010800040101010101" pitchFamily="2" charset="-122"/>
                <a:ea typeface="华文新魏" panose="02010800040101010101" pitchFamily="2" charset="-122"/>
              </a:rPr>
              <a:t>	}</a:t>
            </a:r>
          </a:p>
          <a:p>
            <a:r>
              <a:rPr lang="en-US" altLang="zh-CN" dirty="0">
                <a:latin typeface="华文新魏" panose="02010800040101010101" pitchFamily="2" charset="-122"/>
                <a:ea typeface="华文新魏" panose="02010800040101010101" pitchFamily="2" charset="-122"/>
              </a:rPr>
              <a:t>}</a:t>
            </a:r>
            <a:endParaRPr lang="zh-CN" altLang="en-US" dirty="0">
              <a:latin typeface="华文新魏" panose="02010800040101010101" pitchFamily="2" charset="-122"/>
              <a:ea typeface="华文新魏" panose="02010800040101010101" pitchFamily="2" charset="-122"/>
            </a:endParaRPr>
          </a:p>
          <a:p>
            <a:r>
              <a:rPr lang="en-US" altLang="zh-CN" dirty="0">
                <a:latin typeface="华文新魏" panose="02010800040101010101" pitchFamily="2" charset="-122"/>
                <a:ea typeface="华文新魏" panose="02010800040101010101" pitchFamily="2" charset="-122"/>
              </a:rPr>
              <a:t>class </a:t>
            </a:r>
            <a:r>
              <a:rPr lang="en-US" altLang="zh-CN" dirty="0" err="1">
                <a:latin typeface="华文新魏" panose="02010800040101010101" pitchFamily="2" charset="-122"/>
                <a:ea typeface="华文新魏" panose="02010800040101010101" pitchFamily="2" charset="-122"/>
              </a:rPr>
              <a:t>PrintChar</a:t>
            </a:r>
            <a:r>
              <a:rPr lang="en-US" altLang="zh-CN" dirty="0">
                <a:latin typeface="华文新魏" panose="02010800040101010101" pitchFamily="2" charset="-122"/>
                <a:ea typeface="华文新魏" panose="02010800040101010101" pitchFamily="2" charset="-122"/>
              </a:rPr>
              <a:t> implements Runnable //</a:t>
            </a:r>
            <a:r>
              <a:rPr lang="zh-CN" altLang="en-US" dirty="0">
                <a:latin typeface="华文新魏" panose="02010800040101010101" pitchFamily="2" charset="-122"/>
                <a:ea typeface="华文新魏" panose="02010800040101010101" pitchFamily="2" charset="-122"/>
              </a:rPr>
              <a:t>实现</a:t>
            </a:r>
            <a:r>
              <a:rPr lang="en-US" altLang="zh-CN" dirty="0" err="1">
                <a:latin typeface="华文新魏" panose="02010800040101010101" pitchFamily="2" charset="-122"/>
                <a:ea typeface="华文新魏" panose="02010800040101010101" pitchFamily="2" charset="-122"/>
              </a:rPr>
              <a:t>Runnable</a:t>
            </a:r>
            <a:r>
              <a:rPr lang="zh-CN" altLang="en-US" dirty="0">
                <a:latin typeface="华文新魏" panose="02010800040101010101" pitchFamily="2" charset="-122"/>
                <a:ea typeface="华文新魏" panose="02010800040101010101" pitchFamily="2" charset="-122"/>
              </a:rPr>
              <a:t>接口</a:t>
            </a:r>
          </a:p>
          <a:p>
            <a:r>
              <a:rPr lang="en-US" altLang="zh-CN" dirty="0">
                <a:latin typeface="华文新魏" panose="02010800040101010101" pitchFamily="2" charset="-122"/>
                <a:ea typeface="华文新魏" panose="02010800040101010101" pitchFamily="2" charset="-122"/>
              </a:rPr>
              <a:t>{</a:t>
            </a:r>
          </a:p>
          <a:p>
            <a:r>
              <a:rPr lang="en-US" altLang="zh-CN" dirty="0">
                <a:latin typeface="华文新魏" panose="02010800040101010101" pitchFamily="2" charset="-122"/>
                <a:ea typeface="华文新魏" panose="02010800040101010101" pitchFamily="2" charset="-122"/>
              </a:rPr>
              <a:t>  	private char </a:t>
            </a:r>
            <a:r>
              <a:rPr lang="en-US" altLang="zh-CN" dirty="0" err="1">
                <a:latin typeface="华文新魏" panose="02010800040101010101" pitchFamily="2" charset="-122"/>
                <a:ea typeface="华文新魏" panose="02010800040101010101" pitchFamily="2" charset="-122"/>
              </a:rPr>
              <a:t>charToPrint</a:t>
            </a:r>
            <a:r>
              <a:rPr lang="en-US" altLang="zh-CN" dirty="0">
                <a:latin typeface="华文新魏" panose="02010800040101010101" pitchFamily="2" charset="-122"/>
                <a:ea typeface="华文新魏" panose="02010800040101010101" pitchFamily="2" charset="-122"/>
              </a:rPr>
              <a:t>;  // The character to print</a:t>
            </a:r>
          </a:p>
          <a:p>
            <a:r>
              <a:rPr lang="en-US" altLang="zh-CN" dirty="0">
                <a:latin typeface="华文新魏" panose="02010800040101010101" pitchFamily="2" charset="-122"/>
                <a:ea typeface="华文新魏" panose="02010800040101010101" pitchFamily="2" charset="-122"/>
              </a:rPr>
              <a:t> 	private int times;  // The times to repeat</a:t>
            </a:r>
          </a:p>
          <a:p>
            <a:r>
              <a:rPr lang="en-US" altLang="zh-CN" dirty="0">
                <a:latin typeface="华文新魏" panose="02010800040101010101" pitchFamily="2" charset="-122"/>
                <a:ea typeface="华文新魏" panose="02010800040101010101" pitchFamily="2" charset="-122"/>
              </a:rPr>
              <a:t>  	public </a:t>
            </a:r>
            <a:r>
              <a:rPr lang="en-US" altLang="zh-CN" dirty="0" err="1">
                <a:latin typeface="华文新魏" panose="02010800040101010101" pitchFamily="2" charset="-122"/>
                <a:ea typeface="华文新魏" panose="02010800040101010101" pitchFamily="2" charset="-122"/>
              </a:rPr>
              <a:t>PrintChar</a:t>
            </a:r>
            <a:r>
              <a:rPr lang="en-US" altLang="zh-CN" dirty="0">
                <a:latin typeface="华文新魏" panose="02010800040101010101" pitchFamily="2" charset="-122"/>
                <a:ea typeface="华文新魏" panose="02010800040101010101" pitchFamily="2" charset="-122"/>
              </a:rPr>
              <a:t>(char c, int t){  </a:t>
            </a:r>
            <a:r>
              <a:rPr lang="en-US" altLang="zh-CN" dirty="0" err="1">
                <a:latin typeface="华文新魏" panose="02010800040101010101" pitchFamily="2" charset="-122"/>
                <a:ea typeface="华文新魏" panose="02010800040101010101" pitchFamily="2" charset="-122"/>
              </a:rPr>
              <a:t>charToPrint</a:t>
            </a:r>
            <a:r>
              <a:rPr lang="en-US" altLang="zh-CN" dirty="0">
                <a:latin typeface="华文新魏" panose="02010800040101010101" pitchFamily="2" charset="-122"/>
                <a:ea typeface="华文新魏" panose="02010800040101010101" pitchFamily="2" charset="-122"/>
              </a:rPr>
              <a:t> = c;  times = t; }</a:t>
            </a:r>
          </a:p>
          <a:p>
            <a:r>
              <a:rPr lang="en-US" altLang="zh-CN" dirty="0">
                <a:latin typeface="华文新魏" panose="02010800040101010101" pitchFamily="2" charset="-122"/>
                <a:ea typeface="华文新魏" panose="02010800040101010101" pitchFamily="2" charset="-122"/>
              </a:rPr>
              <a:t>  	public void run(){ //</a:t>
            </a:r>
            <a:r>
              <a:rPr lang="zh-CN" altLang="en-US" dirty="0">
                <a:latin typeface="华文新魏" panose="02010800040101010101" pitchFamily="2" charset="-122"/>
                <a:ea typeface="华文新魏" panose="02010800040101010101" pitchFamily="2" charset="-122"/>
              </a:rPr>
              <a:t>实现</a:t>
            </a:r>
            <a:r>
              <a:rPr lang="en-US" altLang="zh-CN" dirty="0" err="1">
                <a:latin typeface="华文新魏" panose="02010800040101010101" pitchFamily="2" charset="-122"/>
                <a:ea typeface="华文新魏" panose="02010800040101010101" pitchFamily="2" charset="-122"/>
              </a:rPr>
              <a:t>Runnable</a:t>
            </a:r>
            <a:r>
              <a:rPr lang="zh-CN" altLang="en-US" dirty="0">
                <a:latin typeface="华文新魏" panose="02010800040101010101" pitchFamily="2" charset="-122"/>
                <a:ea typeface="华文新魏" panose="02010800040101010101" pitchFamily="2" charset="-122"/>
              </a:rPr>
              <a:t>中声明的</a:t>
            </a:r>
            <a:r>
              <a:rPr lang="en-US" altLang="zh-CN" dirty="0">
                <a:latin typeface="华文新魏" panose="02010800040101010101" pitchFamily="2" charset="-122"/>
                <a:ea typeface="华文新魏" panose="02010800040101010101" pitchFamily="2" charset="-122"/>
              </a:rPr>
              <a:t>run</a:t>
            </a:r>
            <a:r>
              <a:rPr lang="zh-CN" altLang="en-US" dirty="0">
                <a:latin typeface="华文新魏" panose="02010800040101010101" pitchFamily="2" charset="-122"/>
                <a:ea typeface="华文新魏" panose="02010800040101010101" pitchFamily="2" charset="-122"/>
              </a:rPr>
              <a:t>方法</a:t>
            </a:r>
          </a:p>
          <a:p>
            <a:r>
              <a:rPr lang="nn-NO" altLang="zh-CN" dirty="0">
                <a:latin typeface="华文新魏" panose="02010800040101010101" pitchFamily="2" charset="-122"/>
                <a:ea typeface="华文新魏" panose="02010800040101010101" pitchFamily="2" charset="-122"/>
              </a:rPr>
              <a:t>   		 for (int i=1; i &lt; times; i++) </a:t>
            </a:r>
          </a:p>
          <a:p>
            <a:r>
              <a:rPr lang="en-US" altLang="zh-CN" dirty="0">
                <a:latin typeface="华文新魏" panose="02010800040101010101" pitchFamily="2" charset="-122"/>
                <a:ea typeface="华文新魏" panose="02010800040101010101" pitchFamily="2" charset="-122"/>
              </a:rPr>
              <a:t>    			System.out.print(</a:t>
            </a:r>
            <a:r>
              <a:rPr lang="en-US" altLang="zh-CN" dirty="0" err="1">
                <a:latin typeface="华文新魏" panose="02010800040101010101" pitchFamily="2" charset="-122"/>
                <a:ea typeface="华文新魏" panose="02010800040101010101" pitchFamily="2" charset="-122"/>
              </a:rPr>
              <a:t>charToPrint</a:t>
            </a:r>
            <a:r>
              <a:rPr lang="en-US" altLang="zh-CN" dirty="0">
                <a:latin typeface="华文新魏" panose="02010800040101010101" pitchFamily="2" charset="-122"/>
                <a:ea typeface="华文新魏" panose="02010800040101010101" pitchFamily="2" charset="-122"/>
              </a:rPr>
              <a:t>);</a:t>
            </a:r>
          </a:p>
          <a:p>
            <a:r>
              <a:rPr lang="zh-CN" altLang="en-US" dirty="0">
                <a:latin typeface="华文新魏" panose="02010800040101010101" pitchFamily="2" charset="-122"/>
                <a:ea typeface="华文新魏" panose="02010800040101010101" pitchFamily="2" charset="-122"/>
              </a:rPr>
              <a:t>  </a:t>
            </a:r>
            <a:r>
              <a:rPr lang="en-US" altLang="zh-CN" dirty="0">
                <a:latin typeface="华文新魏" panose="02010800040101010101" pitchFamily="2" charset="-122"/>
                <a:ea typeface="华文新魏" panose="02010800040101010101" pitchFamily="2" charset="-122"/>
              </a:rPr>
              <a:t>	}</a:t>
            </a:r>
          </a:p>
          <a:p>
            <a:r>
              <a:rPr lang="en-US" altLang="zh-CN" dirty="0">
                <a:latin typeface="华文新魏" panose="02010800040101010101" pitchFamily="2" charset="-122"/>
                <a:ea typeface="华文新魏" panose="02010800040101010101" pitchFamily="2" charset="-122"/>
              </a:rPr>
              <a:t>}</a:t>
            </a:r>
            <a:endParaRPr lang="zh-CN" altLang="en-US" dirty="0">
              <a:latin typeface="华文新魏" panose="02010800040101010101" pitchFamily="2" charset="-122"/>
              <a:ea typeface="华文新魏" panose="02010800040101010101" pitchFamily="2" charset="-122"/>
            </a:endParaRPr>
          </a:p>
        </p:txBody>
      </p:sp>
      <p:pic>
        <p:nvPicPr>
          <p:cNvPr id="5129" name="Picture 9"/>
          <p:cNvPicPr>
            <a:picLocks noChangeAspect="1" noChangeArrowheads="1"/>
          </p:cNvPicPr>
          <p:nvPr/>
        </p:nvPicPr>
        <p:blipFill>
          <a:blip r:embed="rId2"/>
          <a:srcRect/>
          <a:stretch>
            <a:fillRect/>
          </a:stretch>
        </p:blipFill>
        <p:spPr bwMode="auto">
          <a:xfrm>
            <a:off x="5100899" y="5872006"/>
            <a:ext cx="7022468" cy="985994"/>
          </a:xfrm>
          <a:prstGeom prst="rect">
            <a:avLst/>
          </a:prstGeom>
          <a:noFill/>
          <a:ln w="9525">
            <a:noFill/>
            <a:miter lim="800000"/>
            <a:headEnd/>
            <a:tailEnd/>
          </a:ln>
          <a:effectLst/>
        </p:spPr>
      </p:pic>
      <p:sp>
        <p:nvSpPr>
          <p:cNvPr id="6" name="圆角矩形标注 14">
            <a:extLst>
              <a:ext uri="{FF2B5EF4-FFF2-40B4-BE49-F238E27FC236}">
                <a16:creationId xmlns:a16="http://schemas.microsoft.com/office/drawing/2014/main" id="{9079A2CD-2175-4B45-A1FB-A0977FDFDAF7}"/>
              </a:ext>
            </a:extLst>
          </p:cNvPr>
          <p:cNvSpPr/>
          <p:nvPr/>
        </p:nvSpPr>
        <p:spPr>
          <a:xfrm>
            <a:off x="7560527" y="4159405"/>
            <a:ext cx="4371278" cy="1393383"/>
          </a:xfrm>
          <a:prstGeom prst="wedgeRoundRectCallout">
            <a:avLst>
              <a:gd name="adj1" fmla="val -36435"/>
              <a:gd name="adj2" fmla="val 82104"/>
              <a:gd name="adj3" fmla="val 16667"/>
            </a:avLst>
          </a:prstGeom>
          <a:solidFill>
            <a:schemeClr val="accent4">
              <a:lumMod val="40000"/>
              <a:lumOff val="60000"/>
              <a:alpha val="41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90000"/>
              </a:lnSpc>
              <a:spcBef>
                <a:spcPct val="0"/>
              </a:spcBef>
              <a:defRPr/>
            </a:pPr>
            <a:r>
              <a:rPr lang="zh-CN" altLang="en-US"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可以看到屏幕上无规律的交替输出</a:t>
            </a:r>
            <a:r>
              <a:rPr lang="en-US" altLang="zh-CN"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ab</a:t>
            </a:r>
            <a:r>
              <a:rPr lang="zh-CN" altLang="en-US"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。这是多线程程序的特点，每次运行输出结果可能是不一样的。如果希望把所有</a:t>
            </a:r>
            <a:r>
              <a:rPr lang="en-US" altLang="zh-CN"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a</a:t>
            </a:r>
            <a:r>
              <a:rPr lang="zh-CN" altLang="en-US"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先打印完再打印</a:t>
            </a:r>
            <a:r>
              <a:rPr lang="en-US" altLang="zh-CN"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b</a:t>
            </a:r>
            <a:r>
              <a:rPr lang="zh-CN" altLang="en-US"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，怎么做？</a:t>
            </a:r>
            <a:endParaRPr lang="en-US" altLang="en-US"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endParaRPr>
          </a:p>
        </p:txBody>
      </p:sp>
    </p:spTree>
    <p:extLst>
      <p:ext uri="{BB962C8B-B14F-4D97-AF65-F5344CB8AC3E}">
        <p14:creationId xmlns:p14="http://schemas.microsoft.com/office/powerpoint/2010/main" val="5821599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文本占位符 1"/>
          <p:cNvSpPr>
            <a:spLocks noGrp="1"/>
          </p:cNvSpPr>
          <p:nvPr>
            <p:ph type="body" sz="quarter" idx="10"/>
          </p:nvPr>
        </p:nvSpPr>
        <p:spPr bwMode="auto">
          <a:xfrm>
            <a:off x="237439" y="175846"/>
            <a:ext cx="1248461" cy="835269"/>
          </a:xfrm>
          <a:noFill/>
        </p:spPr>
        <p:txBody>
          <a:bodyPr vert="horz" wrap="square" lIns="91440" tIns="45720" rIns="91440" bIns="45720" numCol="1" anchor="t" anchorCtr="0" compatLnSpc="1">
            <a:normAutofit fontScale="87500"/>
          </a:bodyPr>
          <a:lstStyle/>
          <a:p>
            <a:pPr eaLnBrk="1" hangingPunct="1"/>
            <a:r>
              <a:rPr lang="en-US" altLang="zh-CN" dirty="0"/>
              <a:t>30.2</a:t>
            </a:r>
          </a:p>
        </p:txBody>
      </p:sp>
      <p:sp>
        <p:nvSpPr>
          <p:cNvPr id="11267" name="文本占位符 2"/>
          <p:cNvSpPr>
            <a:spLocks noGrp="1"/>
          </p:cNvSpPr>
          <p:nvPr>
            <p:ph type="body" sz="quarter" idx="12"/>
          </p:nvPr>
        </p:nvSpPr>
        <p:spPr bwMode="auto">
          <a:xfrm>
            <a:off x="1649291" y="224570"/>
            <a:ext cx="8209604" cy="496887"/>
          </a:xfrm>
          <a:noFill/>
        </p:spPr>
        <p:txBody>
          <a:bodyPr vert="horz" wrap="square" lIns="91440" tIns="45720" rIns="91440" bIns="45720" numCol="1" anchor="t" anchorCtr="0" compatLnSpc="1">
            <a:noAutofit/>
          </a:bodyPr>
          <a:lstStyle/>
          <a:p>
            <a:r>
              <a:rPr lang="zh-CN" altLang="en-US" b="1" dirty="0">
                <a:latin typeface="华文细黑" panose="02010600040101010101" pitchFamily="2" charset="-122"/>
                <a:ea typeface="华文细黑" panose="02010600040101010101" pitchFamily="2" charset="-122"/>
              </a:rPr>
              <a:t>线程类</a:t>
            </a:r>
            <a:r>
              <a:rPr lang="en-US" altLang="zh-CN" b="1" dirty="0">
                <a:latin typeface="华文细黑" panose="02010600040101010101" pitchFamily="2" charset="-122"/>
                <a:ea typeface="华文细黑" panose="02010600040101010101" pitchFamily="2" charset="-122"/>
              </a:rPr>
              <a:t>Thread</a:t>
            </a:r>
            <a:r>
              <a:rPr lang="zh-CN" altLang="en-US" b="1" dirty="0">
                <a:latin typeface="华文细黑" panose="02010600040101010101" pitchFamily="2" charset="-122"/>
                <a:ea typeface="华文细黑" panose="02010600040101010101" pitchFamily="2" charset="-122"/>
              </a:rPr>
              <a:t>的</a:t>
            </a:r>
            <a:r>
              <a:rPr lang="en-US" altLang="zh-CN" b="1" dirty="0">
                <a:latin typeface="华文细黑" panose="02010600040101010101" pitchFamily="2" charset="-122"/>
                <a:ea typeface="华文细黑" panose="02010600040101010101" pitchFamily="2" charset="-122"/>
              </a:rPr>
              <a:t>-join</a:t>
            </a:r>
            <a:r>
              <a:rPr lang="zh-CN" altLang="en-US" b="1" dirty="0">
                <a:latin typeface="华文细黑" panose="02010600040101010101" pitchFamily="2" charset="-122"/>
                <a:ea typeface="华文细黑" panose="02010600040101010101" pitchFamily="2" charset="-122"/>
              </a:rPr>
              <a:t>方法</a:t>
            </a:r>
            <a:endParaRPr lang="en-US" altLang="zh-CN" b="1" dirty="0">
              <a:latin typeface="华文细黑" panose="02010600040101010101" pitchFamily="2" charset="-122"/>
              <a:ea typeface="华文细黑" panose="02010600040101010101" pitchFamily="2" charset="-122"/>
            </a:endParaRPr>
          </a:p>
        </p:txBody>
      </p:sp>
      <p:sp>
        <p:nvSpPr>
          <p:cNvPr id="10" name="矩形 9"/>
          <p:cNvSpPr/>
          <p:nvPr/>
        </p:nvSpPr>
        <p:spPr>
          <a:xfrm>
            <a:off x="95245" y="1188864"/>
            <a:ext cx="11948072" cy="5355312"/>
          </a:xfrm>
          <a:prstGeom prst="rect">
            <a:avLst/>
          </a:prstGeom>
          <a:solidFill>
            <a:schemeClr val="accent4">
              <a:lumMod val="20000"/>
              <a:lumOff val="80000"/>
            </a:schemeClr>
          </a:solidFill>
          <a:ln w="25400">
            <a:solidFill>
              <a:schemeClr val="accent4">
                <a:lumMod val="50000"/>
              </a:schemeClr>
            </a:solidFill>
            <a:miter lim="800000"/>
            <a:headEnd/>
            <a:tailEnd/>
          </a:ln>
        </p:spPr>
        <p:txBody>
          <a:bodyPr wrap="square">
            <a:spAutoFit/>
          </a:bodyPr>
          <a:lstStyle/>
          <a:p>
            <a:r>
              <a:rPr lang="en-US" altLang="zh-CN" dirty="0">
                <a:latin typeface="华文新魏" panose="02010800040101010101" pitchFamily="2" charset="-122"/>
                <a:ea typeface="华文新魏" panose="02010800040101010101" pitchFamily="2" charset="-122"/>
              </a:rPr>
              <a:t>public class </a:t>
            </a:r>
            <a:r>
              <a:rPr lang="en-US" altLang="zh-CN" dirty="0" err="1">
                <a:latin typeface="华文新魏" panose="02010800040101010101" pitchFamily="2" charset="-122"/>
                <a:ea typeface="华文新魏" panose="02010800040101010101" pitchFamily="2" charset="-122"/>
              </a:rPr>
              <a:t>JoinDemo</a:t>
            </a:r>
            <a:r>
              <a:rPr lang="en-US" altLang="zh-CN" dirty="0">
                <a:latin typeface="华文新魏" panose="02010800040101010101" pitchFamily="2" charset="-122"/>
                <a:ea typeface="华文新魏" panose="02010800040101010101" pitchFamily="2" charset="-122"/>
              </a:rPr>
              <a:t> {</a:t>
            </a:r>
          </a:p>
          <a:p>
            <a:r>
              <a:rPr lang="en-US" altLang="zh-CN" dirty="0">
                <a:latin typeface="华文新魏" panose="02010800040101010101" pitchFamily="2" charset="-122"/>
                <a:ea typeface="华文新魏" panose="02010800040101010101" pitchFamily="2" charset="-122"/>
              </a:rPr>
              <a:t>    public static void main(String[] args) throws </a:t>
            </a:r>
            <a:r>
              <a:rPr lang="en-US" altLang="zh-CN" dirty="0" err="1">
                <a:latin typeface="华文新魏" panose="02010800040101010101" pitchFamily="2" charset="-122"/>
                <a:ea typeface="华文新魏" panose="02010800040101010101" pitchFamily="2" charset="-122"/>
              </a:rPr>
              <a:t>InterruptedException</a:t>
            </a:r>
            <a:r>
              <a:rPr lang="en-US" altLang="zh-CN" dirty="0">
                <a:latin typeface="华文新魏" panose="02010800040101010101" pitchFamily="2" charset="-122"/>
                <a:ea typeface="华文新魏" panose="02010800040101010101" pitchFamily="2" charset="-122"/>
              </a:rPr>
              <a:t>{</a:t>
            </a:r>
          </a:p>
          <a:p>
            <a:r>
              <a:rPr lang="en-US" altLang="zh-CN" dirty="0">
                <a:latin typeface="华文新魏" panose="02010800040101010101" pitchFamily="2" charset="-122"/>
                <a:ea typeface="华文新魏" panose="02010800040101010101" pitchFamily="2" charset="-122"/>
              </a:rPr>
              <a:t>        Thread </a:t>
            </a:r>
            <a:r>
              <a:rPr lang="en-US" altLang="zh-CN" dirty="0" err="1">
                <a:latin typeface="华文新魏" panose="02010800040101010101" pitchFamily="2" charset="-122"/>
                <a:ea typeface="华文新魏" panose="02010800040101010101" pitchFamily="2" charset="-122"/>
              </a:rPr>
              <a:t>printA</a:t>
            </a:r>
            <a:r>
              <a:rPr lang="en-US" altLang="zh-CN" dirty="0">
                <a:latin typeface="华文新魏" panose="02010800040101010101" pitchFamily="2" charset="-122"/>
                <a:ea typeface="华文新魏" panose="02010800040101010101" pitchFamily="2" charset="-122"/>
              </a:rPr>
              <a:t> = new Thread(new </a:t>
            </a:r>
            <a:r>
              <a:rPr lang="en-US" altLang="zh-CN" dirty="0" err="1">
                <a:latin typeface="华文新魏" panose="02010800040101010101" pitchFamily="2" charset="-122"/>
                <a:ea typeface="华文新魏" panose="02010800040101010101" pitchFamily="2" charset="-122"/>
              </a:rPr>
              <a:t>PrintChar</a:t>
            </a:r>
            <a:r>
              <a:rPr lang="en-US" altLang="zh-CN" dirty="0">
                <a:latin typeface="华文新魏" panose="02010800040101010101" pitchFamily="2" charset="-122"/>
                <a:ea typeface="华文新魏" panose="02010800040101010101" pitchFamily="2" charset="-122"/>
              </a:rPr>
              <a:t>('a',100));</a:t>
            </a:r>
          </a:p>
          <a:p>
            <a:r>
              <a:rPr lang="en-US" altLang="zh-CN" dirty="0">
                <a:latin typeface="华文新魏" panose="02010800040101010101" pitchFamily="2" charset="-122"/>
                <a:ea typeface="华文新魏" panose="02010800040101010101" pitchFamily="2" charset="-122"/>
              </a:rPr>
              <a:t>        Thread </a:t>
            </a:r>
            <a:r>
              <a:rPr lang="en-US" altLang="zh-CN" dirty="0" err="1">
                <a:latin typeface="华文新魏" panose="02010800040101010101" pitchFamily="2" charset="-122"/>
                <a:ea typeface="华文新魏" panose="02010800040101010101" pitchFamily="2" charset="-122"/>
              </a:rPr>
              <a:t>printB</a:t>
            </a:r>
            <a:r>
              <a:rPr lang="en-US" altLang="zh-CN" dirty="0">
                <a:latin typeface="华文新魏" panose="02010800040101010101" pitchFamily="2" charset="-122"/>
                <a:ea typeface="华文新魏" panose="02010800040101010101" pitchFamily="2" charset="-122"/>
              </a:rPr>
              <a:t> = new Thread(new </a:t>
            </a:r>
            <a:r>
              <a:rPr lang="en-US" altLang="zh-CN" dirty="0" err="1">
                <a:latin typeface="华文新魏" panose="02010800040101010101" pitchFamily="2" charset="-122"/>
                <a:ea typeface="华文新魏" panose="02010800040101010101" pitchFamily="2" charset="-122"/>
              </a:rPr>
              <a:t>PrintChar</a:t>
            </a:r>
            <a:r>
              <a:rPr lang="en-US" altLang="zh-CN" dirty="0">
                <a:latin typeface="华文新魏" panose="02010800040101010101" pitchFamily="2" charset="-122"/>
                <a:ea typeface="华文新魏" panose="02010800040101010101" pitchFamily="2" charset="-122"/>
              </a:rPr>
              <a:t>('b',100));</a:t>
            </a:r>
            <a:endParaRPr lang="zh-CN" altLang="en-US" dirty="0">
              <a:latin typeface="华文新魏" panose="02010800040101010101" pitchFamily="2" charset="-122"/>
              <a:ea typeface="华文新魏" panose="02010800040101010101" pitchFamily="2" charset="-122"/>
            </a:endParaRPr>
          </a:p>
          <a:p>
            <a:r>
              <a:rPr lang="en-US" altLang="zh-CN" dirty="0">
                <a:latin typeface="华文新魏" panose="02010800040101010101" pitchFamily="2" charset="-122"/>
                <a:ea typeface="华文新魏" panose="02010800040101010101" pitchFamily="2" charset="-122"/>
              </a:rPr>
              <a:t>        </a:t>
            </a:r>
            <a:r>
              <a:rPr lang="en-US" altLang="zh-CN" dirty="0" err="1">
                <a:latin typeface="华文新魏" panose="02010800040101010101" pitchFamily="2" charset="-122"/>
                <a:ea typeface="华文新魏" panose="02010800040101010101" pitchFamily="2" charset="-122"/>
              </a:rPr>
              <a:t>printA.start</a:t>
            </a:r>
            <a:r>
              <a:rPr lang="en-US" altLang="zh-CN" dirty="0">
                <a:latin typeface="华文新魏" panose="02010800040101010101" pitchFamily="2" charset="-122"/>
                <a:ea typeface="华文新魏" panose="02010800040101010101" pitchFamily="2" charset="-122"/>
              </a:rPr>
              <a:t>();  //</a:t>
            </a:r>
            <a:r>
              <a:rPr lang="zh-CN" altLang="en-US" dirty="0">
                <a:latin typeface="华文新魏" panose="02010800040101010101" pitchFamily="2" charset="-122"/>
                <a:ea typeface="华文新魏" panose="02010800040101010101" pitchFamily="2" charset="-122"/>
              </a:rPr>
              <a:t>在主线程里首先启动</a:t>
            </a:r>
            <a:r>
              <a:rPr lang="en-US" altLang="zh-CN" dirty="0" err="1">
                <a:latin typeface="华文新魏" panose="02010800040101010101" pitchFamily="2" charset="-122"/>
                <a:ea typeface="华文新魏" panose="02010800040101010101" pitchFamily="2" charset="-122"/>
              </a:rPr>
              <a:t>printA</a:t>
            </a:r>
            <a:r>
              <a:rPr lang="zh-CN" altLang="en-US" dirty="0">
                <a:latin typeface="华文新魏" panose="02010800040101010101" pitchFamily="2" charset="-122"/>
                <a:ea typeface="华文新魏" panose="02010800040101010101" pitchFamily="2" charset="-122"/>
              </a:rPr>
              <a:t>线程</a:t>
            </a:r>
            <a:endParaRPr lang="en-US" altLang="zh-CN" dirty="0">
              <a:latin typeface="华文新魏" panose="02010800040101010101" pitchFamily="2" charset="-122"/>
              <a:ea typeface="华文新魏" panose="02010800040101010101" pitchFamily="2" charset="-122"/>
            </a:endParaRPr>
          </a:p>
          <a:p>
            <a:r>
              <a:rPr lang="en-US" altLang="zh-CN" dirty="0">
                <a:solidFill>
                  <a:srgbClr val="FF0000"/>
                </a:solidFill>
                <a:latin typeface="华文新魏" panose="02010800040101010101" pitchFamily="2" charset="-122"/>
                <a:ea typeface="华文新魏" panose="02010800040101010101" pitchFamily="2" charset="-122"/>
              </a:rPr>
              <a:t>        </a:t>
            </a:r>
            <a:r>
              <a:rPr lang="en-US" altLang="zh-CN" dirty="0" err="1">
                <a:solidFill>
                  <a:srgbClr val="FF0000"/>
                </a:solidFill>
                <a:latin typeface="华文新魏" panose="02010800040101010101" pitchFamily="2" charset="-122"/>
                <a:ea typeface="华文新魏" panose="02010800040101010101" pitchFamily="2" charset="-122"/>
              </a:rPr>
              <a:t>printA.join</a:t>
            </a:r>
            <a:r>
              <a:rPr lang="en-US" altLang="zh-CN" dirty="0">
                <a:solidFill>
                  <a:srgbClr val="FF0000"/>
                </a:solidFill>
                <a:latin typeface="华文新魏" panose="02010800040101010101" pitchFamily="2" charset="-122"/>
                <a:ea typeface="华文新魏" panose="02010800040101010101" pitchFamily="2" charset="-122"/>
              </a:rPr>
              <a:t>(); //</a:t>
            </a:r>
            <a:r>
              <a:rPr lang="zh-CN" altLang="en-US" dirty="0">
                <a:solidFill>
                  <a:srgbClr val="FF0000"/>
                </a:solidFill>
                <a:latin typeface="华文新魏" panose="02010800040101010101" pitchFamily="2" charset="-122"/>
                <a:ea typeface="华文新魏" panose="02010800040101010101" pitchFamily="2" charset="-122"/>
              </a:rPr>
              <a:t>主线程被阻塞，等待</a:t>
            </a:r>
            <a:r>
              <a:rPr lang="en-US" altLang="zh-CN" dirty="0" err="1">
                <a:solidFill>
                  <a:srgbClr val="FF0000"/>
                </a:solidFill>
                <a:latin typeface="华文新魏" panose="02010800040101010101" pitchFamily="2" charset="-122"/>
                <a:ea typeface="华文新魏" panose="02010800040101010101" pitchFamily="2" charset="-122"/>
              </a:rPr>
              <a:t>printA</a:t>
            </a:r>
            <a:r>
              <a:rPr lang="zh-CN" altLang="en-US" dirty="0">
                <a:solidFill>
                  <a:srgbClr val="FF0000"/>
                </a:solidFill>
                <a:latin typeface="华文新魏" panose="02010800040101010101" pitchFamily="2" charset="-122"/>
                <a:ea typeface="华文新魏" panose="02010800040101010101" pitchFamily="2" charset="-122"/>
              </a:rPr>
              <a:t>执行完</a:t>
            </a:r>
            <a:endParaRPr lang="en-US" altLang="zh-CN" dirty="0">
              <a:solidFill>
                <a:srgbClr val="FF0000"/>
              </a:solidFill>
              <a:latin typeface="华文新魏" panose="02010800040101010101" pitchFamily="2" charset="-122"/>
              <a:ea typeface="华文新魏" panose="02010800040101010101" pitchFamily="2" charset="-122"/>
            </a:endParaRPr>
          </a:p>
          <a:p>
            <a:r>
              <a:rPr lang="en-US" altLang="zh-CN" dirty="0">
                <a:solidFill>
                  <a:srgbClr val="FF0000"/>
                </a:solidFill>
                <a:latin typeface="华文新魏" panose="02010800040101010101" pitchFamily="2" charset="-122"/>
                <a:ea typeface="华文新魏" panose="02010800040101010101" pitchFamily="2" charset="-122"/>
              </a:rPr>
              <a:t>        </a:t>
            </a:r>
            <a:r>
              <a:rPr lang="en-US" altLang="zh-CN" dirty="0" err="1">
                <a:latin typeface="华文新魏" panose="02010800040101010101" pitchFamily="2" charset="-122"/>
                <a:ea typeface="华文新魏" panose="02010800040101010101" pitchFamily="2" charset="-122"/>
              </a:rPr>
              <a:t>printB.start</a:t>
            </a:r>
            <a:r>
              <a:rPr lang="en-US" altLang="zh-CN" dirty="0">
                <a:latin typeface="华文新魏" panose="02010800040101010101" pitchFamily="2" charset="-122"/>
                <a:ea typeface="华文新魏" panose="02010800040101010101" pitchFamily="2" charset="-122"/>
              </a:rPr>
              <a:t>(); //</a:t>
            </a:r>
            <a:r>
              <a:rPr lang="zh-CN" altLang="en-US" dirty="0">
                <a:latin typeface="华文新魏" panose="02010800040101010101" pitchFamily="2" charset="-122"/>
                <a:ea typeface="华文新魏" panose="02010800040101010101" pitchFamily="2" charset="-122"/>
              </a:rPr>
              <a:t>主线程被唤醒，启动</a:t>
            </a:r>
            <a:r>
              <a:rPr lang="en-US" altLang="zh-CN" dirty="0" err="1">
                <a:latin typeface="华文新魏" panose="02010800040101010101" pitchFamily="2" charset="-122"/>
                <a:ea typeface="华文新魏" panose="02010800040101010101" pitchFamily="2" charset="-122"/>
              </a:rPr>
              <a:t>printB</a:t>
            </a:r>
            <a:r>
              <a:rPr lang="zh-CN" altLang="en-US" dirty="0">
                <a:latin typeface="华文新魏" panose="02010800040101010101" pitchFamily="2" charset="-122"/>
                <a:ea typeface="华文新魏" panose="02010800040101010101" pitchFamily="2" charset="-122"/>
              </a:rPr>
              <a:t>线程</a:t>
            </a:r>
          </a:p>
          <a:p>
            <a:r>
              <a:rPr lang="en-US" altLang="zh-CN" dirty="0">
                <a:latin typeface="华文新魏" panose="02010800040101010101" pitchFamily="2" charset="-122"/>
                <a:ea typeface="华文新魏" panose="02010800040101010101" pitchFamily="2" charset="-122"/>
              </a:rPr>
              <a:t>    }</a:t>
            </a:r>
          </a:p>
          <a:p>
            <a:r>
              <a:rPr lang="en-US" altLang="zh-CN" dirty="0">
                <a:latin typeface="华文新魏" panose="02010800040101010101" pitchFamily="2" charset="-122"/>
                <a:ea typeface="华文新魏" panose="02010800040101010101" pitchFamily="2" charset="-122"/>
              </a:rPr>
              <a:t>}</a:t>
            </a:r>
            <a:endParaRPr lang="zh-CN" altLang="en-US" dirty="0">
              <a:latin typeface="华文新魏" panose="02010800040101010101" pitchFamily="2" charset="-122"/>
              <a:ea typeface="华文新魏" panose="02010800040101010101" pitchFamily="2" charset="-122"/>
            </a:endParaRPr>
          </a:p>
          <a:p>
            <a:r>
              <a:rPr lang="en-US" altLang="zh-CN" dirty="0">
                <a:latin typeface="华文新魏" panose="02010800040101010101" pitchFamily="2" charset="-122"/>
                <a:ea typeface="华文新魏" panose="02010800040101010101" pitchFamily="2" charset="-122"/>
              </a:rPr>
              <a:t>class </a:t>
            </a:r>
            <a:r>
              <a:rPr lang="en-US" altLang="zh-CN" dirty="0" err="1">
                <a:latin typeface="华文新魏" panose="02010800040101010101" pitchFamily="2" charset="-122"/>
                <a:ea typeface="华文新魏" panose="02010800040101010101" pitchFamily="2" charset="-122"/>
              </a:rPr>
              <a:t>PrintChar</a:t>
            </a:r>
            <a:r>
              <a:rPr lang="en-US" altLang="zh-CN" dirty="0">
                <a:latin typeface="华文新魏" panose="02010800040101010101" pitchFamily="2" charset="-122"/>
                <a:ea typeface="华文新魏" panose="02010800040101010101" pitchFamily="2" charset="-122"/>
              </a:rPr>
              <a:t> implements Runnable</a:t>
            </a:r>
            <a:endParaRPr lang="zh-CN" altLang="en-US" dirty="0">
              <a:latin typeface="华文新魏" panose="02010800040101010101" pitchFamily="2" charset="-122"/>
              <a:ea typeface="华文新魏" panose="02010800040101010101" pitchFamily="2" charset="-122"/>
            </a:endParaRPr>
          </a:p>
          <a:p>
            <a:r>
              <a:rPr lang="en-US" altLang="zh-CN" dirty="0">
                <a:latin typeface="华文新魏" panose="02010800040101010101" pitchFamily="2" charset="-122"/>
                <a:ea typeface="华文新魏" panose="02010800040101010101" pitchFamily="2" charset="-122"/>
              </a:rPr>
              <a:t>{</a:t>
            </a:r>
          </a:p>
          <a:p>
            <a:r>
              <a:rPr lang="en-US" altLang="zh-CN" dirty="0">
                <a:latin typeface="华文新魏" panose="02010800040101010101" pitchFamily="2" charset="-122"/>
                <a:ea typeface="华文新魏" panose="02010800040101010101" pitchFamily="2" charset="-122"/>
              </a:rPr>
              <a:t>    private char </a:t>
            </a:r>
            <a:r>
              <a:rPr lang="en-US" altLang="zh-CN" dirty="0" err="1">
                <a:latin typeface="华文新魏" panose="02010800040101010101" pitchFamily="2" charset="-122"/>
                <a:ea typeface="华文新魏" panose="02010800040101010101" pitchFamily="2" charset="-122"/>
              </a:rPr>
              <a:t>charToPrint</a:t>
            </a:r>
            <a:r>
              <a:rPr lang="en-US" altLang="zh-CN" dirty="0">
                <a:latin typeface="华文新魏" panose="02010800040101010101" pitchFamily="2" charset="-122"/>
                <a:ea typeface="华文新魏" panose="02010800040101010101" pitchFamily="2" charset="-122"/>
              </a:rPr>
              <a:t>;  // The character to print</a:t>
            </a:r>
          </a:p>
          <a:p>
            <a:r>
              <a:rPr lang="en-US" altLang="zh-CN" dirty="0">
                <a:latin typeface="华文新魏" panose="02010800040101010101" pitchFamily="2" charset="-122"/>
                <a:ea typeface="华文新魏" panose="02010800040101010101" pitchFamily="2" charset="-122"/>
              </a:rPr>
              <a:t>    private int times;  // The times to repeat</a:t>
            </a:r>
          </a:p>
          <a:p>
            <a:r>
              <a:rPr lang="en-US" altLang="zh-CN" dirty="0">
                <a:latin typeface="华文新魏" panose="02010800040101010101" pitchFamily="2" charset="-122"/>
                <a:ea typeface="华文新魏" panose="02010800040101010101" pitchFamily="2" charset="-122"/>
              </a:rPr>
              <a:t>    public </a:t>
            </a:r>
            <a:r>
              <a:rPr lang="en-US" altLang="zh-CN" dirty="0" err="1">
                <a:latin typeface="华文新魏" panose="02010800040101010101" pitchFamily="2" charset="-122"/>
                <a:ea typeface="华文新魏" panose="02010800040101010101" pitchFamily="2" charset="-122"/>
              </a:rPr>
              <a:t>PrintChar</a:t>
            </a:r>
            <a:r>
              <a:rPr lang="en-US" altLang="zh-CN" dirty="0">
                <a:latin typeface="华文新魏" panose="02010800040101010101" pitchFamily="2" charset="-122"/>
                <a:ea typeface="华文新魏" panose="02010800040101010101" pitchFamily="2" charset="-122"/>
              </a:rPr>
              <a:t>(char c, int t){  </a:t>
            </a:r>
            <a:r>
              <a:rPr lang="en-US" altLang="zh-CN" dirty="0" err="1">
                <a:latin typeface="华文新魏" panose="02010800040101010101" pitchFamily="2" charset="-122"/>
                <a:ea typeface="华文新魏" panose="02010800040101010101" pitchFamily="2" charset="-122"/>
              </a:rPr>
              <a:t>charToPrint</a:t>
            </a:r>
            <a:r>
              <a:rPr lang="en-US" altLang="zh-CN" dirty="0">
                <a:latin typeface="华文新魏" panose="02010800040101010101" pitchFamily="2" charset="-122"/>
                <a:ea typeface="华文新魏" panose="02010800040101010101" pitchFamily="2" charset="-122"/>
              </a:rPr>
              <a:t> = c;  times = t; }</a:t>
            </a:r>
          </a:p>
          <a:p>
            <a:r>
              <a:rPr lang="en-US" altLang="zh-CN" dirty="0">
                <a:latin typeface="华文新魏" panose="02010800040101010101" pitchFamily="2" charset="-122"/>
                <a:ea typeface="华文新魏" panose="02010800040101010101" pitchFamily="2" charset="-122"/>
              </a:rPr>
              <a:t>    public void run(){ //</a:t>
            </a:r>
            <a:r>
              <a:rPr lang="zh-CN" altLang="en-US" dirty="0">
                <a:latin typeface="华文新魏" panose="02010800040101010101" pitchFamily="2" charset="-122"/>
                <a:ea typeface="华文新魏" panose="02010800040101010101" pitchFamily="2" charset="-122"/>
              </a:rPr>
              <a:t>实现</a:t>
            </a:r>
            <a:r>
              <a:rPr lang="en-US" altLang="zh-CN" dirty="0" err="1">
                <a:latin typeface="华文新魏" panose="02010800040101010101" pitchFamily="2" charset="-122"/>
                <a:ea typeface="华文新魏" panose="02010800040101010101" pitchFamily="2" charset="-122"/>
              </a:rPr>
              <a:t>Runnable</a:t>
            </a:r>
            <a:r>
              <a:rPr lang="zh-CN" altLang="en-US" dirty="0">
                <a:latin typeface="华文新魏" panose="02010800040101010101" pitchFamily="2" charset="-122"/>
                <a:ea typeface="华文新魏" panose="02010800040101010101" pitchFamily="2" charset="-122"/>
              </a:rPr>
              <a:t>中声明的</a:t>
            </a:r>
            <a:r>
              <a:rPr lang="en-US" altLang="zh-CN" dirty="0">
                <a:latin typeface="华文新魏" panose="02010800040101010101" pitchFamily="2" charset="-122"/>
                <a:ea typeface="华文新魏" panose="02010800040101010101" pitchFamily="2" charset="-122"/>
              </a:rPr>
              <a:t>run</a:t>
            </a:r>
            <a:r>
              <a:rPr lang="zh-CN" altLang="en-US" dirty="0">
                <a:latin typeface="华文新魏" panose="02010800040101010101" pitchFamily="2" charset="-122"/>
                <a:ea typeface="华文新魏" panose="02010800040101010101" pitchFamily="2" charset="-122"/>
              </a:rPr>
              <a:t>方法</a:t>
            </a:r>
            <a:endParaRPr lang="en-US" altLang="zh-CN" dirty="0">
              <a:latin typeface="华文新魏" panose="02010800040101010101" pitchFamily="2" charset="-122"/>
              <a:ea typeface="华文新魏" panose="02010800040101010101" pitchFamily="2" charset="-122"/>
            </a:endParaRPr>
          </a:p>
          <a:p>
            <a:r>
              <a:rPr lang="en-US" altLang="zh-CN" dirty="0">
                <a:latin typeface="华文新魏" panose="02010800040101010101" pitchFamily="2" charset="-122"/>
                <a:ea typeface="华文新魏" panose="02010800040101010101" pitchFamily="2" charset="-122"/>
              </a:rPr>
              <a:t>        </a:t>
            </a:r>
            <a:r>
              <a:rPr lang="nn-NO" altLang="zh-CN" dirty="0">
                <a:latin typeface="华文新魏" panose="02010800040101010101" pitchFamily="2" charset="-122"/>
                <a:ea typeface="华文新魏" panose="02010800040101010101" pitchFamily="2" charset="-122"/>
              </a:rPr>
              <a:t>for (int i=1; i &lt; times; i++) </a:t>
            </a:r>
          </a:p>
          <a:p>
            <a:r>
              <a:rPr lang="nn-NO" altLang="zh-CN" dirty="0">
                <a:latin typeface="华文新魏" panose="02010800040101010101" pitchFamily="2" charset="-122"/>
                <a:ea typeface="华文新魏" panose="02010800040101010101" pitchFamily="2" charset="-122"/>
              </a:rPr>
              <a:t>            </a:t>
            </a:r>
            <a:r>
              <a:rPr lang="en-US" altLang="zh-CN" dirty="0">
                <a:latin typeface="华文新魏" panose="02010800040101010101" pitchFamily="2" charset="-122"/>
                <a:ea typeface="华文新魏" panose="02010800040101010101" pitchFamily="2" charset="-122"/>
              </a:rPr>
              <a:t>System.out.print(</a:t>
            </a:r>
            <a:r>
              <a:rPr lang="en-US" altLang="zh-CN" dirty="0" err="1">
                <a:latin typeface="华文新魏" panose="02010800040101010101" pitchFamily="2" charset="-122"/>
                <a:ea typeface="华文新魏" panose="02010800040101010101" pitchFamily="2" charset="-122"/>
              </a:rPr>
              <a:t>charToPrint</a:t>
            </a:r>
            <a:r>
              <a:rPr lang="en-US" altLang="zh-CN" dirty="0">
                <a:latin typeface="华文新魏" panose="02010800040101010101" pitchFamily="2" charset="-122"/>
                <a:ea typeface="华文新魏" panose="02010800040101010101" pitchFamily="2" charset="-122"/>
              </a:rPr>
              <a:t>);</a:t>
            </a:r>
          </a:p>
          <a:p>
            <a:r>
              <a:rPr lang="en-US" altLang="zh-CN" dirty="0">
                <a:latin typeface="华文新魏" panose="02010800040101010101" pitchFamily="2" charset="-122"/>
                <a:ea typeface="华文新魏" panose="02010800040101010101" pitchFamily="2" charset="-122"/>
              </a:rPr>
              <a:t>    }</a:t>
            </a:r>
          </a:p>
          <a:p>
            <a:r>
              <a:rPr lang="en-US" altLang="zh-CN" dirty="0">
                <a:latin typeface="华文新魏" panose="02010800040101010101" pitchFamily="2" charset="-122"/>
                <a:ea typeface="华文新魏" panose="02010800040101010101" pitchFamily="2" charset="-122"/>
              </a:rPr>
              <a:t>}</a:t>
            </a:r>
            <a:endParaRPr lang="zh-CN" altLang="en-US" dirty="0">
              <a:latin typeface="华文新魏" panose="02010800040101010101" pitchFamily="2" charset="-122"/>
              <a:ea typeface="华文新魏" panose="02010800040101010101" pitchFamily="2" charset="-122"/>
            </a:endParaRPr>
          </a:p>
        </p:txBody>
      </p:sp>
      <p:sp>
        <p:nvSpPr>
          <p:cNvPr id="6" name="矩形 5"/>
          <p:cNvSpPr/>
          <p:nvPr/>
        </p:nvSpPr>
        <p:spPr>
          <a:xfrm>
            <a:off x="5631743" y="2434805"/>
            <a:ext cx="6288912" cy="2271009"/>
          </a:xfrm>
          <a:prstGeom prst="rect">
            <a:avLst/>
          </a:prstGeom>
          <a:solidFill>
            <a:schemeClr val="accent6">
              <a:lumMod val="20000"/>
              <a:lumOff val="80000"/>
            </a:schemeClr>
          </a:solidFill>
          <a:ln w="25400">
            <a:solidFill>
              <a:schemeClr val="accent6">
                <a:lumMod val="75000"/>
              </a:schemeClr>
            </a:solidFill>
          </a:ln>
        </p:spPr>
        <p:txBody>
          <a:bodyPr wrap="square">
            <a:noAutofit/>
          </a:bodyPr>
          <a:lstStyle/>
          <a:p>
            <a:r>
              <a:rPr lang="en-US" altLang="zh-CN" sz="1600" dirty="0">
                <a:solidFill>
                  <a:srgbClr val="FF0000"/>
                </a:solidFill>
                <a:latin typeface="华文新魏" panose="02010800040101010101" pitchFamily="2" charset="-122"/>
                <a:ea typeface="华文新魏" panose="02010800040101010101" pitchFamily="2" charset="-122"/>
                <a:cs typeface="Times New Roman" panose="02020603050405020304" pitchFamily="18" charset="0"/>
              </a:rPr>
              <a:t>join</a:t>
            </a:r>
            <a:r>
              <a:rPr lang="zh-CN" altLang="en-US" sz="1600" dirty="0">
                <a:solidFill>
                  <a:srgbClr val="FF0000"/>
                </a:solidFill>
                <a:latin typeface="华文新魏" panose="02010800040101010101" pitchFamily="2" charset="-122"/>
                <a:ea typeface="华文新魏" panose="02010800040101010101" pitchFamily="2" charset="-122"/>
                <a:cs typeface="Times New Roman" panose="02020603050405020304" pitchFamily="18" charset="0"/>
              </a:rPr>
              <a:t>方法的作用：在</a:t>
            </a:r>
            <a:r>
              <a:rPr lang="en-US" altLang="zh-CN" sz="1600" dirty="0">
                <a:solidFill>
                  <a:srgbClr val="FF0000"/>
                </a:solidFill>
                <a:latin typeface="华文新魏" panose="02010800040101010101" pitchFamily="2" charset="-122"/>
                <a:ea typeface="华文新魏" panose="02010800040101010101" pitchFamily="2" charset="-122"/>
                <a:cs typeface="Times New Roman" panose="02020603050405020304" pitchFamily="18" charset="0"/>
              </a:rPr>
              <a:t>A</a:t>
            </a:r>
            <a:r>
              <a:rPr lang="zh-CN" altLang="en-US" sz="1600" dirty="0">
                <a:solidFill>
                  <a:srgbClr val="FF0000"/>
                </a:solidFill>
                <a:latin typeface="华文新魏" panose="02010800040101010101" pitchFamily="2" charset="-122"/>
                <a:ea typeface="华文新魏" panose="02010800040101010101" pitchFamily="2" charset="-122"/>
                <a:cs typeface="Times New Roman" panose="02020603050405020304" pitchFamily="18" charset="0"/>
              </a:rPr>
              <a:t>线程中调用了</a:t>
            </a:r>
            <a:r>
              <a:rPr lang="en-US" altLang="zh-CN" sz="1600" dirty="0">
                <a:solidFill>
                  <a:srgbClr val="FF0000"/>
                </a:solidFill>
                <a:latin typeface="华文新魏" panose="02010800040101010101" pitchFamily="2" charset="-122"/>
                <a:ea typeface="华文新魏" panose="02010800040101010101" pitchFamily="2" charset="-122"/>
                <a:cs typeface="Times New Roman" panose="02020603050405020304" pitchFamily="18" charset="0"/>
              </a:rPr>
              <a:t>B</a:t>
            </a:r>
            <a:r>
              <a:rPr lang="zh-CN" altLang="en-US" sz="1600" dirty="0">
                <a:solidFill>
                  <a:srgbClr val="FF0000"/>
                </a:solidFill>
                <a:latin typeface="华文新魏" panose="02010800040101010101" pitchFamily="2" charset="-122"/>
                <a:ea typeface="华文新魏" panose="02010800040101010101" pitchFamily="2" charset="-122"/>
                <a:cs typeface="Times New Roman" panose="02020603050405020304" pitchFamily="18" charset="0"/>
              </a:rPr>
              <a:t>线程（对象）的</a:t>
            </a:r>
            <a:r>
              <a:rPr lang="en-US" altLang="zh-CN" sz="1600" dirty="0">
                <a:solidFill>
                  <a:srgbClr val="FF0000"/>
                </a:solidFill>
                <a:latin typeface="华文新魏" panose="02010800040101010101" pitchFamily="2" charset="-122"/>
                <a:ea typeface="华文新魏" panose="02010800040101010101" pitchFamily="2" charset="-122"/>
                <a:cs typeface="Times New Roman" panose="02020603050405020304" pitchFamily="18" charset="0"/>
              </a:rPr>
              <a:t>join()</a:t>
            </a:r>
            <a:r>
              <a:rPr lang="zh-CN" altLang="en-US" sz="1600" dirty="0">
                <a:solidFill>
                  <a:srgbClr val="FF0000"/>
                </a:solidFill>
                <a:latin typeface="华文新魏" panose="02010800040101010101" pitchFamily="2" charset="-122"/>
                <a:ea typeface="华文新魏" panose="02010800040101010101" pitchFamily="2" charset="-122"/>
                <a:cs typeface="Times New Roman" panose="02020603050405020304" pitchFamily="18" charset="0"/>
              </a:rPr>
              <a:t>方法时，表示</a:t>
            </a:r>
            <a:r>
              <a:rPr lang="en-US" altLang="zh-CN" sz="1600" dirty="0">
                <a:solidFill>
                  <a:srgbClr val="FF0000"/>
                </a:solidFill>
                <a:latin typeface="华文新魏" panose="02010800040101010101" pitchFamily="2" charset="-122"/>
                <a:ea typeface="华文新魏" panose="02010800040101010101" pitchFamily="2" charset="-122"/>
                <a:cs typeface="Times New Roman" panose="02020603050405020304" pitchFamily="18" charset="0"/>
              </a:rPr>
              <a:t>A</a:t>
            </a:r>
            <a:r>
              <a:rPr lang="zh-CN" altLang="en-US" sz="1600" dirty="0">
                <a:solidFill>
                  <a:srgbClr val="FF0000"/>
                </a:solidFill>
                <a:latin typeface="华文新魏" panose="02010800040101010101" pitchFamily="2" charset="-122"/>
                <a:ea typeface="华文新魏" panose="02010800040101010101" pitchFamily="2" charset="-122"/>
                <a:cs typeface="Times New Roman" panose="02020603050405020304" pitchFamily="18" charset="0"/>
              </a:rPr>
              <a:t>线程放弃控制权（被阻塞了），只有当</a:t>
            </a:r>
            <a:r>
              <a:rPr lang="en-US" altLang="zh-CN" sz="1600" dirty="0">
                <a:solidFill>
                  <a:srgbClr val="FF0000"/>
                </a:solidFill>
                <a:latin typeface="华文新魏" panose="02010800040101010101" pitchFamily="2" charset="-122"/>
                <a:ea typeface="华文新魏" panose="02010800040101010101" pitchFamily="2" charset="-122"/>
                <a:cs typeface="Times New Roman" panose="02020603050405020304" pitchFamily="18" charset="0"/>
              </a:rPr>
              <a:t>B</a:t>
            </a:r>
            <a:r>
              <a:rPr lang="zh-CN" altLang="en-US" sz="1600" dirty="0">
                <a:solidFill>
                  <a:srgbClr val="FF0000"/>
                </a:solidFill>
                <a:latin typeface="华文新魏" panose="02010800040101010101" pitchFamily="2" charset="-122"/>
                <a:ea typeface="华文新魏" panose="02010800040101010101" pitchFamily="2" charset="-122"/>
                <a:cs typeface="Times New Roman" panose="02020603050405020304" pitchFamily="18" charset="0"/>
              </a:rPr>
              <a:t>线程执行完毕时，</a:t>
            </a:r>
            <a:r>
              <a:rPr lang="en-US" altLang="zh-CN" sz="1600" dirty="0">
                <a:solidFill>
                  <a:srgbClr val="FF0000"/>
                </a:solidFill>
                <a:latin typeface="华文新魏" panose="02010800040101010101" pitchFamily="2" charset="-122"/>
                <a:ea typeface="华文新魏" panose="02010800040101010101" pitchFamily="2" charset="-122"/>
                <a:cs typeface="Times New Roman" panose="02020603050405020304" pitchFamily="18" charset="0"/>
              </a:rPr>
              <a:t>A</a:t>
            </a:r>
            <a:r>
              <a:rPr lang="zh-CN" altLang="en-US" sz="1600" dirty="0">
                <a:solidFill>
                  <a:srgbClr val="FF0000"/>
                </a:solidFill>
                <a:latin typeface="华文新魏" panose="02010800040101010101" pitchFamily="2" charset="-122"/>
                <a:ea typeface="华文新魏" panose="02010800040101010101" pitchFamily="2" charset="-122"/>
                <a:cs typeface="Times New Roman" panose="02020603050405020304" pitchFamily="18" charset="0"/>
              </a:rPr>
              <a:t>线程才被唤醒继续执行。</a:t>
            </a:r>
            <a:endParaRPr lang="en-US" altLang="zh-CN" sz="1600" dirty="0">
              <a:solidFill>
                <a:srgbClr val="FF0000"/>
              </a:solidFill>
              <a:latin typeface="华文新魏" panose="02010800040101010101" pitchFamily="2" charset="-122"/>
              <a:ea typeface="华文新魏" panose="02010800040101010101" pitchFamily="2" charset="-122"/>
              <a:cs typeface="Times New Roman" panose="02020603050405020304" pitchFamily="18" charset="0"/>
            </a:endParaRPr>
          </a:p>
          <a:p>
            <a:endParaRPr lang="en-US" altLang="zh-CN" sz="1600" dirty="0">
              <a:solidFill>
                <a:srgbClr val="FF0000"/>
              </a:solidFill>
              <a:latin typeface="华文新魏" panose="02010800040101010101" pitchFamily="2" charset="-122"/>
              <a:ea typeface="华文新魏" panose="02010800040101010101" pitchFamily="2" charset="-122"/>
              <a:cs typeface="Times New Roman" panose="02020603050405020304" pitchFamily="18" charset="0"/>
            </a:endParaRPr>
          </a:p>
          <a:p>
            <a:r>
              <a:rPr lang="zh-CN" altLang="en-US" sz="1600" dirty="0">
                <a:solidFill>
                  <a:srgbClr val="FF0000"/>
                </a:solidFill>
                <a:latin typeface="华文新魏" panose="02010800040101010101" pitchFamily="2" charset="-122"/>
                <a:ea typeface="华文新魏" panose="02010800040101010101" pitchFamily="2" charset="-122"/>
                <a:cs typeface="Times New Roman" panose="02020603050405020304" pitchFamily="18" charset="0"/>
              </a:rPr>
              <a:t>程序在</a:t>
            </a:r>
            <a:r>
              <a:rPr lang="en-US" altLang="zh-CN" sz="1600" dirty="0">
                <a:solidFill>
                  <a:srgbClr val="FF0000"/>
                </a:solidFill>
                <a:latin typeface="华文新魏" panose="02010800040101010101" pitchFamily="2" charset="-122"/>
                <a:ea typeface="华文新魏" panose="02010800040101010101" pitchFamily="2" charset="-122"/>
                <a:cs typeface="Times New Roman" panose="02020603050405020304" pitchFamily="18" charset="0"/>
              </a:rPr>
              <a:t>main</a:t>
            </a:r>
            <a:r>
              <a:rPr lang="zh-CN" altLang="en-US" sz="1600" dirty="0">
                <a:solidFill>
                  <a:srgbClr val="FF0000"/>
                </a:solidFill>
                <a:latin typeface="华文新魏" panose="02010800040101010101" pitchFamily="2" charset="-122"/>
                <a:ea typeface="华文新魏" panose="02010800040101010101" pitchFamily="2" charset="-122"/>
                <a:cs typeface="Times New Roman" panose="02020603050405020304" pitchFamily="18" charset="0"/>
              </a:rPr>
              <a:t>线程中调用</a:t>
            </a:r>
            <a:r>
              <a:rPr lang="en-US" altLang="zh-CN" sz="1600" dirty="0" err="1">
                <a:solidFill>
                  <a:srgbClr val="FF0000"/>
                </a:solidFill>
                <a:latin typeface="华文新魏" panose="02010800040101010101" pitchFamily="2" charset="-122"/>
                <a:ea typeface="华文新魏" panose="02010800040101010101" pitchFamily="2" charset="-122"/>
                <a:cs typeface="Times New Roman" panose="02020603050405020304" pitchFamily="18" charset="0"/>
              </a:rPr>
              <a:t>printA</a:t>
            </a:r>
            <a:r>
              <a:rPr lang="zh-CN" altLang="en-US" sz="1600" dirty="0">
                <a:solidFill>
                  <a:srgbClr val="FF0000"/>
                </a:solidFill>
                <a:latin typeface="华文新魏" panose="02010800040101010101" pitchFamily="2" charset="-122"/>
                <a:ea typeface="华文新魏" panose="02010800040101010101" pitchFamily="2" charset="-122"/>
                <a:cs typeface="Times New Roman" panose="02020603050405020304" pitchFamily="18" charset="0"/>
              </a:rPr>
              <a:t>线程（对象）的</a:t>
            </a:r>
            <a:r>
              <a:rPr lang="en-US" altLang="zh-CN" sz="1600" dirty="0">
                <a:solidFill>
                  <a:srgbClr val="FF0000"/>
                </a:solidFill>
                <a:latin typeface="华文新魏" panose="02010800040101010101" pitchFamily="2" charset="-122"/>
                <a:ea typeface="华文新魏" panose="02010800040101010101" pitchFamily="2" charset="-122"/>
                <a:cs typeface="Times New Roman" panose="02020603050405020304" pitchFamily="18" charset="0"/>
              </a:rPr>
              <a:t>join</a:t>
            </a:r>
            <a:r>
              <a:rPr lang="zh-CN" altLang="en-US" sz="1600" dirty="0">
                <a:solidFill>
                  <a:srgbClr val="FF0000"/>
                </a:solidFill>
                <a:latin typeface="华文新魏" panose="02010800040101010101" pitchFamily="2" charset="-122"/>
                <a:ea typeface="华文新魏" panose="02010800040101010101" pitchFamily="2" charset="-122"/>
                <a:cs typeface="Times New Roman" panose="02020603050405020304" pitchFamily="18" charset="0"/>
              </a:rPr>
              <a:t>方法时，</a:t>
            </a:r>
            <a:r>
              <a:rPr lang="en-US" altLang="zh-CN" sz="1600" dirty="0">
                <a:solidFill>
                  <a:srgbClr val="FF0000"/>
                </a:solidFill>
                <a:latin typeface="华文新魏" panose="02010800040101010101" pitchFamily="2" charset="-122"/>
                <a:ea typeface="华文新魏" panose="02010800040101010101" pitchFamily="2" charset="-122"/>
                <a:cs typeface="Times New Roman" panose="02020603050405020304" pitchFamily="18" charset="0"/>
              </a:rPr>
              <a:t>main</a:t>
            </a:r>
            <a:r>
              <a:rPr lang="zh-CN" altLang="en-US" sz="1600" dirty="0">
                <a:solidFill>
                  <a:srgbClr val="FF0000"/>
                </a:solidFill>
                <a:latin typeface="华文新魏" panose="02010800040101010101" pitchFamily="2" charset="-122"/>
                <a:ea typeface="华文新魏" panose="02010800040101010101" pitchFamily="2" charset="-122"/>
                <a:cs typeface="Times New Roman" panose="02020603050405020304" pitchFamily="18" charset="0"/>
              </a:rPr>
              <a:t>线程放弃</a:t>
            </a:r>
            <a:r>
              <a:rPr lang="en-US" altLang="zh-CN" sz="1600" dirty="0" err="1">
                <a:solidFill>
                  <a:srgbClr val="FF0000"/>
                </a:solidFill>
                <a:latin typeface="华文新魏" panose="02010800040101010101" pitchFamily="2" charset="-122"/>
                <a:ea typeface="华文新魏" panose="02010800040101010101" pitchFamily="2" charset="-122"/>
                <a:cs typeface="Times New Roman" panose="02020603050405020304" pitchFamily="18" charset="0"/>
              </a:rPr>
              <a:t>cpu</a:t>
            </a:r>
            <a:r>
              <a:rPr lang="zh-CN" altLang="en-US" sz="1600" dirty="0">
                <a:solidFill>
                  <a:srgbClr val="FF0000"/>
                </a:solidFill>
                <a:latin typeface="华文新魏" panose="02010800040101010101" pitchFamily="2" charset="-122"/>
                <a:ea typeface="华文新魏" panose="02010800040101010101" pitchFamily="2" charset="-122"/>
                <a:cs typeface="Times New Roman" panose="02020603050405020304" pitchFamily="18" charset="0"/>
              </a:rPr>
              <a:t>控制权（被阻塞），直到线程</a:t>
            </a:r>
            <a:r>
              <a:rPr lang="en-US" altLang="zh-CN" sz="1600" dirty="0" err="1">
                <a:solidFill>
                  <a:srgbClr val="FF0000"/>
                </a:solidFill>
                <a:latin typeface="华文新魏" panose="02010800040101010101" pitchFamily="2" charset="-122"/>
                <a:ea typeface="华文新魏" panose="02010800040101010101" pitchFamily="2" charset="-122"/>
                <a:cs typeface="Times New Roman" panose="02020603050405020304" pitchFamily="18" charset="0"/>
              </a:rPr>
              <a:t>printA</a:t>
            </a:r>
            <a:r>
              <a:rPr lang="zh-CN" altLang="en-US" sz="1600" dirty="0">
                <a:solidFill>
                  <a:srgbClr val="FF0000"/>
                </a:solidFill>
                <a:latin typeface="华文新魏" panose="02010800040101010101" pitchFamily="2" charset="-122"/>
                <a:ea typeface="华文新魏" panose="02010800040101010101" pitchFamily="2" charset="-122"/>
                <a:cs typeface="Times New Roman" panose="02020603050405020304" pitchFamily="18" charset="0"/>
              </a:rPr>
              <a:t>执行完毕，</a:t>
            </a:r>
            <a:r>
              <a:rPr lang="en-US" altLang="zh-CN" sz="1600" dirty="0">
                <a:solidFill>
                  <a:srgbClr val="FF0000"/>
                </a:solidFill>
                <a:latin typeface="华文新魏" panose="02010800040101010101" pitchFamily="2" charset="-122"/>
                <a:ea typeface="华文新魏" panose="02010800040101010101" pitchFamily="2" charset="-122"/>
                <a:cs typeface="Times New Roman" panose="02020603050405020304" pitchFamily="18" charset="0"/>
              </a:rPr>
              <a:t>main</a:t>
            </a:r>
            <a:r>
              <a:rPr lang="zh-CN" altLang="en-US" sz="1600" dirty="0">
                <a:solidFill>
                  <a:srgbClr val="FF0000"/>
                </a:solidFill>
                <a:latin typeface="华文新魏" panose="02010800040101010101" pitchFamily="2" charset="-122"/>
                <a:ea typeface="华文新魏" panose="02010800040101010101" pitchFamily="2" charset="-122"/>
                <a:cs typeface="Times New Roman" panose="02020603050405020304" pitchFamily="18" charset="0"/>
              </a:rPr>
              <a:t>线程被唤醒执行</a:t>
            </a:r>
            <a:r>
              <a:rPr lang="en-US" altLang="zh-CN" sz="1600" dirty="0" err="1">
                <a:solidFill>
                  <a:srgbClr val="FF0000"/>
                </a:solidFill>
                <a:latin typeface="华文新魏" panose="02010800040101010101" pitchFamily="2" charset="-122"/>
                <a:ea typeface="华文新魏" panose="02010800040101010101" pitchFamily="2" charset="-122"/>
                <a:cs typeface="Times New Roman" panose="02020603050405020304" pitchFamily="18" charset="0"/>
              </a:rPr>
              <a:t>printB.start</a:t>
            </a:r>
            <a:r>
              <a:rPr lang="en-US" altLang="zh-CN" sz="1600" dirty="0">
                <a:solidFill>
                  <a:srgbClr val="FF0000"/>
                </a:solidFill>
                <a:latin typeface="华文新魏" panose="02010800040101010101" pitchFamily="2" charset="-122"/>
                <a:ea typeface="华文新魏" panose="02010800040101010101" pitchFamily="2" charset="-122"/>
                <a:cs typeface="Times New Roman" panose="02020603050405020304" pitchFamily="18" charset="0"/>
              </a:rPr>
              <a:t>();</a:t>
            </a:r>
          </a:p>
          <a:p>
            <a:endParaRPr lang="en-US" altLang="zh-CN" sz="1600" dirty="0">
              <a:solidFill>
                <a:srgbClr val="FF0000"/>
              </a:solidFill>
              <a:latin typeface="华文新魏" panose="02010800040101010101" pitchFamily="2" charset="-122"/>
              <a:ea typeface="华文新魏" panose="02010800040101010101" pitchFamily="2" charset="-122"/>
              <a:cs typeface="Times New Roman" panose="02020603050405020304" pitchFamily="18" charset="0"/>
            </a:endParaRPr>
          </a:p>
          <a:p>
            <a:r>
              <a:rPr lang="zh-CN" altLang="en-US" sz="1600" dirty="0">
                <a:solidFill>
                  <a:srgbClr val="FF0000"/>
                </a:solidFill>
                <a:latin typeface="华文新魏" panose="02010800040101010101" pitchFamily="2" charset="-122"/>
                <a:ea typeface="华文新魏" panose="02010800040101010101" pitchFamily="2" charset="-122"/>
                <a:cs typeface="Times New Roman" panose="02020603050405020304" pitchFamily="18" charset="0"/>
              </a:rPr>
              <a:t>运行结果是全部</a:t>
            </a:r>
            <a:r>
              <a:rPr lang="en-US" altLang="zh-CN" sz="1600" dirty="0">
                <a:solidFill>
                  <a:srgbClr val="FF0000"/>
                </a:solidFill>
                <a:latin typeface="华文新魏" panose="02010800040101010101" pitchFamily="2" charset="-122"/>
                <a:ea typeface="华文新魏" panose="02010800040101010101" pitchFamily="2" charset="-122"/>
                <a:cs typeface="Times New Roman" panose="02020603050405020304" pitchFamily="18" charset="0"/>
              </a:rPr>
              <a:t>a</a:t>
            </a:r>
            <a:r>
              <a:rPr lang="zh-CN" altLang="en-US" sz="1600" dirty="0">
                <a:solidFill>
                  <a:srgbClr val="FF0000"/>
                </a:solidFill>
                <a:latin typeface="华文新魏" panose="02010800040101010101" pitchFamily="2" charset="-122"/>
                <a:ea typeface="华文新魏" panose="02010800040101010101" pitchFamily="2" charset="-122"/>
                <a:cs typeface="Times New Roman" panose="02020603050405020304" pitchFamily="18" charset="0"/>
              </a:rPr>
              <a:t>打印完才开始打印</a:t>
            </a:r>
            <a:r>
              <a:rPr lang="en-US" altLang="zh-CN" sz="1600" dirty="0">
                <a:solidFill>
                  <a:srgbClr val="FF0000"/>
                </a:solidFill>
                <a:latin typeface="华文新魏" panose="02010800040101010101" pitchFamily="2" charset="-122"/>
                <a:ea typeface="华文新魏" panose="02010800040101010101" pitchFamily="2" charset="-122"/>
                <a:cs typeface="Times New Roman" panose="02020603050405020304" pitchFamily="18" charset="0"/>
              </a:rPr>
              <a:t>b</a:t>
            </a:r>
          </a:p>
          <a:p>
            <a:endParaRPr lang="zh-CN" altLang="en-US" dirty="0">
              <a:latin typeface="微软雅黑" pitchFamily="34" charset="-122"/>
              <a:ea typeface="微软雅黑" pitchFamily="34" charset="-122"/>
              <a:cs typeface="Times New Roman" panose="02020603050405020304" pitchFamily="18" charset="0"/>
            </a:endParaRPr>
          </a:p>
        </p:txBody>
      </p:sp>
      <p:pic>
        <p:nvPicPr>
          <p:cNvPr id="117762" name="Picture 2"/>
          <p:cNvPicPr>
            <a:picLocks noChangeAspect="1" noChangeArrowheads="1"/>
          </p:cNvPicPr>
          <p:nvPr/>
        </p:nvPicPr>
        <p:blipFill>
          <a:blip r:embed="rId2"/>
          <a:srcRect/>
          <a:stretch>
            <a:fillRect/>
          </a:stretch>
        </p:blipFill>
        <p:spPr bwMode="auto">
          <a:xfrm>
            <a:off x="4291204" y="5627369"/>
            <a:ext cx="7752113" cy="916807"/>
          </a:xfrm>
          <a:prstGeom prst="rect">
            <a:avLst/>
          </a:prstGeom>
          <a:noFill/>
          <a:ln w="9525">
            <a:noFill/>
            <a:miter lim="800000"/>
            <a:headEnd/>
            <a:tailEnd/>
          </a:ln>
          <a:effectLst/>
        </p:spPr>
      </p:pic>
    </p:spTree>
    <p:extLst>
      <p:ext uri="{BB962C8B-B14F-4D97-AF65-F5344CB8AC3E}">
        <p14:creationId xmlns:p14="http://schemas.microsoft.com/office/powerpoint/2010/main" val="5821599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文本占位符 1"/>
          <p:cNvSpPr>
            <a:spLocks noGrp="1"/>
          </p:cNvSpPr>
          <p:nvPr>
            <p:ph type="body" sz="quarter" idx="10"/>
          </p:nvPr>
        </p:nvSpPr>
        <p:spPr bwMode="auto">
          <a:xfrm>
            <a:off x="237439" y="175846"/>
            <a:ext cx="1248461" cy="835269"/>
          </a:xfrm>
          <a:noFill/>
        </p:spPr>
        <p:txBody>
          <a:bodyPr vert="horz" wrap="square" lIns="91440" tIns="45720" rIns="91440" bIns="45720" numCol="1" anchor="t" anchorCtr="0" compatLnSpc="1">
            <a:normAutofit fontScale="87500"/>
          </a:bodyPr>
          <a:lstStyle/>
          <a:p>
            <a:pPr eaLnBrk="1" hangingPunct="1"/>
            <a:r>
              <a:rPr lang="en-US" altLang="zh-CN" dirty="0"/>
              <a:t>30.2</a:t>
            </a:r>
          </a:p>
        </p:txBody>
      </p:sp>
      <p:sp>
        <p:nvSpPr>
          <p:cNvPr id="11267" name="文本占位符 2"/>
          <p:cNvSpPr>
            <a:spLocks noGrp="1"/>
          </p:cNvSpPr>
          <p:nvPr>
            <p:ph type="body" sz="quarter" idx="12"/>
          </p:nvPr>
        </p:nvSpPr>
        <p:spPr bwMode="auto">
          <a:xfrm>
            <a:off x="1649291" y="224570"/>
            <a:ext cx="8209604" cy="496887"/>
          </a:xfrm>
          <a:noFill/>
        </p:spPr>
        <p:txBody>
          <a:bodyPr vert="horz" wrap="square" lIns="91440" tIns="45720" rIns="91440" bIns="45720" numCol="1" anchor="t" anchorCtr="0" compatLnSpc="1">
            <a:noAutofit/>
          </a:bodyPr>
          <a:lstStyle/>
          <a:p>
            <a:r>
              <a:rPr lang="zh-CN" altLang="en-US" b="1" dirty="0">
                <a:latin typeface="华文细黑" panose="02010600040101010101" pitchFamily="2" charset="-122"/>
                <a:ea typeface="华文细黑" panose="02010600040101010101" pitchFamily="2" charset="-122"/>
              </a:rPr>
              <a:t>线程类</a:t>
            </a:r>
            <a:r>
              <a:rPr lang="en-US" altLang="zh-CN" b="1" dirty="0">
                <a:latin typeface="华文细黑" panose="02010600040101010101" pitchFamily="2" charset="-122"/>
                <a:ea typeface="华文细黑" panose="02010600040101010101" pitchFamily="2" charset="-122"/>
              </a:rPr>
              <a:t>Thread</a:t>
            </a:r>
            <a:r>
              <a:rPr lang="zh-CN" altLang="en-US" b="1" dirty="0">
                <a:latin typeface="华文细黑" panose="02010600040101010101" pitchFamily="2" charset="-122"/>
                <a:ea typeface="华文细黑" panose="02010600040101010101" pitchFamily="2" charset="-122"/>
              </a:rPr>
              <a:t>的</a:t>
            </a:r>
            <a:r>
              <a:rPr lang="en-US" altLang="zh-CN" b="1" dirty="0">
                <a:latin typeface="华文细黑" panose="02010600040101010101" pitchFamily="2" charset="-122"/>
                <a:ea typeface="华文细黑" panose="02010600040101010101" pitchFamily="2" charset="-122"/>
              </a:rPr>
              <a:t>-join</a:t>
            </a:r>
            <a:r>
              <a:rPr lang="zh-CN" altLang="en-US" b="1" dirty="0">
                <a:latin typeface="华文细黑" panose="02010600040101010101" pitchFamily="2" charset="-122"/>
                <a:ea typeface="华文细黑" panose="02010600040101010101" pitchFamily="2" charset="-122"/>
              </a:rPr>
              <a:t>方法</a:t>
            </a:r>
            <a:endParaRPr lang="en-US" altLang="zh-CN" b="1" dirty="0">
              <a:latin typeface="华文细黑" panose="02010600040101010101" pitchFamily="2" charset="-122"/>
              <a:ea typeface="华文细黑" panose="02010600040101010101" pitchFamily="2" charset="-122"/>
            </a:endParaRPr>
          </a:p>
        </p:txBody>
      </p:sp>
      <p:sp>
        <p:nvSpPr>
          <p:cNvPr id="8" name="Rectangle 3"/>
          <p:cNvSpPr txBox="1">
            <a:spLocks/>
          </p:cNvSpPr>
          <p:nvPr/>
        </p:nvSpPr>
        <p:spPr>
          <a:xfrm>
            <a:off x="237439" y="1320065"/>
            <a:ext cx="8229600" cy="525145"/>
          </a:xfrm>
          <a:prstGeom prst="rect">
            <a:avLst/>
          </a:prstGeom>
        </p:spPr>
        <p:txBody>
          <a:bodyPr vert="horz" wrap="square" lIns="92075" tIns="46038" rIns="92075" bIns="46038" anchor="t"/>
          <a:lstStyle/>
          <a:p>
            <a:pPr lvl="0">
              <a:lnSpc>
                <a:spcPct val="90000"/>
              </a:lnSpc>
              <a:spcBef>
                <a:spcPct val="0"/>
              </a:spcBef>
              <a:defRPr/>
            </a:pPr>
            <a:endParaRPr kumimoji="0" lang="en-US" altLang="en-US" sz="20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endParaRPr>
          </a:p>
        </p:txBody>
      </p:sp>
      <p:sp>
        <p:nvSpPr>
          <p:cNvPr id="9" name="文本框 99"/>
          <p:cNvSpPr txBox="1"/>
          <p:nvPr/>
        </p:nvSpPr>
        <p:spPr>
          <a:xfrm>
            <a:off x="0" y="2443818"/>
            <a:ext cx="7480754" cy="4031873"/>
          </a:xfrm>
          <a:prstGeom prst="rect">
            <a:avLst/>
          </a:prstGeom>
          <a:solidFill>
            <a:schemeClr val="accent4">
              <a:lumMod val="20000"/>
              <a:lumOff val="80000"/>
            </a:schemeClr>
          </a:solidFill>
          <a:ln w="25400">
            <a:solidFill>
              <a:schemeClr val="accent4">
                <a:lumMod val="50000"/>
              </a:schemeClr>
            </a:solidFill>
            <a:miter lim="800000"/>
            <a:headEnd/>
            <a:tailEnd/>
          </a:ln>
        </p:spPr>
        <p:txBody>
          <a:bodyPr wrap="square">
            <a:spAutoFit/>
          </a:bodyPr>
          <a:lstStyle>
            <a:defPPr>
              <a:defRPr lang="zh-CN"/>
            </a:defPPr>
            <a:lvl1pPr>
              <a:defRPr>
                <a:latin typeface="华文新魏" panose="02010800040101010101" pitchFamily="2" charset="-122"/>
                <a:ea typeface="华文新魏" panose="02010800040101010101" pitchFamily="2" charset="-122"/>
              </a:defRPr>
            </a:lvl1pPr>
          </a:lstStyle>
          <a:p>
            <a:r>
              <a:rPr lang="en-US" altLang="zh-CN" sz="1600" dirty="0"/>
              <a:t>class </a:t>
            </a:r>
            <a:r>
              <a:rPr lang="en-US" altLang="zh-CN" sz="1600" dirty="0" err="1"/>
              <a:t>PrintNum</a:t>
            </a:r>
            <a:r>
              <a:rPr lang="en-US" altLang="zh-CN" sz="1600" dirty="0"/>
              <a:t> implements Runnable{ //</a:t>
            </a:r>
            <a:r>
              <a:rPr lang="zh-CN" altLang="en-US" sz="1600" dirty="0"/>
              <a:t>实现新的线程任务类，打印数字</a:t>
            </a:r>
            <a:endParaRPr lang="en-US" altLang="zh-CN" sz="1600" dirty="0"/>
          </a:p>
          <a:p>
            <a:r>
              <a:rPr lang="en-US" altLang="zh-CN" sz="1600" dirty="0"/>
              <a:t>    private int </a:t>
            </a:r>
            <a:r>
              <a:rPr lang="en-US" altLang="zh-CN" sz="1600" dirty="0" err="1"/>
              <a:t>lastNum</a:t>
            </a:r>
            <a:r>
              <a:rPr lang="en-US" altLang="zh-CN" sz="1600" dirty="0"/>
              <a:t>;</a:t>
            </a:r>
          </a:p>
          <a:p>
            <a:r>
              <a:rPr lang="en-US" altLang="zh-CN" sz="1600" dirty="0"/>
              <a:t>    public </a:t>
            </a:r>
            <a:r>
              <a:rPr lang="en-US" altLang="zh-CN" sz="1600" dirty="0" err="1"/>
              <a:t>PrintNum</a:t>
            </a:r>
            <a:r>
              <a:rPr lang="en-US" altLang="zh-CN" sz="1600" dirty="0"/>
              <a:t>(int n){ </a:t>
            </a:r>
            <a:r>
              <a:rPr lang="en-US" altLang="zh-CN" sz="1600" dirty="0" err="1"/>
              <a:t>lastNum</a:t>
            </a:r>
            <a:r>
              <a:rPr lang="en-US" altLang="zh-CN" sz="1600" dirty="0"/>
              <a:t> = n; }</a:t>
            </a:r>
          </a:p>
          <a:p>
            <a:r>
              <a:rPr lang="en-US" altLang="zh-CN" sz="1600" dirty="0"/>
              <a:t>    @Override</a:t>
            </a:r>
          </a:p>
          <a:p>
            <a:r>
              <a:rPr lang="en-US" altLang="zh-CN" sz="1600" dirty="0"/>
              <a:t>    public void run() {</a:t>
            </a:r>
          </a:p>
          <a:p>
            <a:r>
              <a:rPr lang="en-US" altLang="zh-CN" sz="1600" dirty="0"/>
              <a:t>       Thread thread4=new Thread(new </a:t>
            </a:r>
            <a:r>
              <a:rPr lang="en-US" altLang="zh-CN" sz="1600" dirty="0" err="1"/>
              <a:t>PrintChar</a:t>
            </a:r>
            <a:r>
              <a:rPr lang="en-US" altLang="zh-CN" sz="1600" dirty="0"/>
              <a:t>('c',40));</a:t>
            </a:r>
          </a:p>
          <a:p>
            <a:r>
              <a:rPr lang="en-US" altLang="zh-CN" sz="1600" dirty="0"/>
              <a:t>        thread4.start();</a:t>
            </a:r>
          </a:p>
          <a:p>
            <a:r>
              <a:rPr lang="en-US" altLang="zh-CN" sz="1600" dirty="0"/>
              <a:t>        try{</a:t>
            </a:r>
          </a:p>
          <a:p>
            <a:r>
              <a:rPr lang="en-US" altLang="zh-CN" sz="1600" dirty="0"/>
              <a:t>            for(int i=1;i&lt;</a:t>
            </a:r>
            <a:r>
              <a:rPr lang="en-US" altLang="zh-CN" sz="1600" dirty="0" err="1"/>
              <a:t>lastNum;i</a:t>
            </a:r>
            <a:r>
              <a:rPr lang="en-US" altLang="zh-CN" sz="1600" dirty="0"/>
              <a:t>++){</a:t>
            </a:r>
          </a:p>
          <a:p>
            <a:r>
              <a:rPr lang="en-US" altLang="zh-CN" sz="1600" dirty="0"/>
              <a:t>                System.out.print(" " + i);</a:t>
            </a:r>
          </a:p>
          <a:p>
            <a:r>
              <a:rPr lang="en-US" altLang="zh-CN" sz="1600" dirty="0"/>
              <a:t>                </a:t>
            </a:r>
            <a:r>
              <a:rPr lang="en-US" altLang="zh-CN" sz="1600" dirty="0">
                <a:solidFill>
                  <a:srgbClr val="FF0000"/>
                </a:solidFill>
              </a:rPr>
              <a:t>if(i == 50) thread4.join(); //join</a:t>
            </a:r>
            <a:r>
              <a:rPr lang="zh-CN" altLang="en-US" sz="1600" dirty="0">
                <a:solidFill>
                  <a:srgbClr val="FF0000"/>
                </a:solidFill>
              </a:rPr>
              <a:t>方法可以给参数指定至多等若干毫秒</a:t>
            </a:r>
          </a:p>
          <a:p>
            <a:r>
              <a:rPr lang="zh-CN" altLang="en-US" sz="1600" dirty="0"/>
              <a:t>            </a:t>
            </a:r>
            <a:r>
              <a:rPr lang="en-US" altLang="zh-CN" sz="1600" dirty="0"/>
              <a:t>}</a:t>
            </a:r>
          </a:p>
          <a:p>
            <a:r>
              <a:rPr lang="en-US" altLang="zh-CN" sz="1600" dirty="0"/>
              <a:t>        }</a:t>
            </a:r>
          </a:p>
          <a:p>
            <a:r>
              <a:rPr lang="en-US" altLang="zh-CN" sz="1600" dirty="0"/>
              <a:t>        catch(</a:t>
            </a:r>
            <a:r>
              <a:rPr lang="en-US" altLang="zh-CN" sz="1600" dirty="0" err="1"/>
              <a:t>InterruptedException</a:t>
            </a:r>
            <a:r>
              <a:rPr lang="en-US" altLang="zh-CN" sz="1600" dirty="0"/>
              <a:t> e){ } //join</a:t>
            </a:r>
            <a:r>
              <a:rPr lang="zh-CN" altLang="en-US" sz="1600" dirty="0"/>
              <a:t>方法可能会抛出这个异常</a:t>
            </a:r>
            <a:endParaRPr lang="en-US" altLang="zh-CN" sz="1600" dirty="0"/>
          </a:p>
          <a:p>
            <a:r>
              <a:rPr lang="en-US" altLang="zh-CN" sz="1600" dirty="0"/>
              <a:t>        }</a:t>
            </a:r>
          </a:p>
          <a:p>
            <a:r>
              <a:rPr lang="en-US" altLang="zh-CN" sz="1600" dirty="0"/>
              <a:t>}</a:t>
            </a:r>
          </a:p>
        </p:txBody>
      </p:sp>
      <p:sp>
        <p:nvSpPr>
          <p:cNvPr id="7" name="圆角矩形标注 14">
            <a:extLst>
              <a:ext uri="{FF2B5EF4-FFF2-40B4-BE49-F238E27FC236}">
                <a16:creationId xmlns:a16="http://schemas.microsoft.com/office/drawing/2014/main" id="{1C80EE2E-9D8C-4BAF-B548-EA976A64D43F}"/>
              </a:ext>
            </a:extLst>
          </p:cNvPr>
          <p:cNvSpPr/>
          <p:nvPr/>
        </p:nvSpPr>
        <p:spPr>
          <a:xfrm>
            <a:off x="81323" y="1090335"/>
            <a:ext cx="6761168" cy="668060"/>
          </a:xfrm>
          <a:prstGeom prst="wedgeRoundRectCallout">
            <a:avLst>
              <a:gd name="adj1" fmla="val -32622"/>
              <a:gd name="adj2" fmla="val 148068"/>
              <a:gd name="adj3" fmla="val 16667"/>
            </a:avLst>
          </a:prstGeom>
          <a:solidFill>
            <a:schemeClr val="accent4">
              <a:lumMod val="40000"/>
              <a:lumOff val="60000"/>
              <a:alpha val="41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90000"/>
              </a:lnSpc>
              <a:spcBef>
                <a:spcPct val="0"/>
              </a:spcBef>
              <a:defRPr/>
            </a:pPr>
            <a:r>
              <a:rPr lang="zh-CN" altLang="en-US"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在线程任务对象</a:t>
            </a:r>
            <a:r>
              <a:rPr lang="en-US" altLang="zh-CN"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print100</a:t>
            </a:r>
            <a:r>
              <a:rPr lang="zh-CN" altLang="en-US"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的</a:t>
            </a:r>
            <a:r>
              <a:rPr lang="en-US" altLang="zh-CN"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run</a:t>
            </a:r>
            <a:r>
              <a:rPr lang="zh-CN" altLang="en-US"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中启动新线程</a:t>
            </a:r>
            <a:r>
              <a:rPr lang="en-US" altLang="zh-CN"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Thread4</a:t>
            </a:r>
            <a:r>
              <a:rPr lang="zh-CN" altLang="en-US"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，并调用</a:t>
            </a:r>
            <a:r>
              <a:rPr lang="en-US" altLang="zh-CN"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Thread4 </a:t>
            </a:r>
            <a:r>
              <a:rPr lang="zh-CN" altLang="en-US"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的</a:t>
            </a:r>
            <a:r>
              <a:rPr lang="en-US" altLang="en-US"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join( ) </a:t>
            </a:r>
            <a:r>
              <a:rPr lang="zh-CN" altLang="en-US"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方法，，等待</a:t>
            </a:r>
            <a:r>
              <a:rPr lang="en-US" altLang="zh-CN"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Thread4</a:t>
            </a:r>
            <a:r>
              <a:rPr lang="zh-CN" altLang="en-US"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结束</a:t>
            </a:r>
            <a:r>
              <a:rPr lang="en-US" altLang="en-US"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a:t>
            </a:r>
          </a:p>
        </p:txBody>
      </p:sp>
      <p:sp>
        <p:nvSpPr>
          <p:cNvPr id="2" name="文本框 1">
            <a:extLst>
              <a:ext uri="{FF2B5EF4-FFF2-40B4-BE49-F238E27FC236}">
                <a16:creationId xmlns:a16="http://schemas.microsoft.com/office/drawing/2014/main" id="{703C4B15-3142-422D-9A04-904B49BD5D39}"/>
              </a:ext>
            </a:extLst>
          </p:cNvPr>
          <p:cNvSpPr txBox="1"/>
          <p:nvPr/>
        </p:nvSpPr>
        <p:spPr>
          <a:xfrm>
            <a:off x="8813759" y="2643440"/>
            <a:ext cx="1580882" cy="369332"/>
          </a:xfrm>
          <a:prstGeom prst="rect">
            <a:avLst/>
          </a:prstGeom>
          <a:solidFill>
            <a:schemeClr val="accent5">
              <a:lumMod val="60000"/>
              <a:lumOff val="40000"/>
            </a:schemeClr>
          </a:solidFill>
          <a:ln w="25400">
            <a:solidFill>
              <a:schemeClr val="accent1">
                <a:lumMod val="50000"/>
              </a:schemeClr>
            </a:solidFill>
          </a:ln>
        </p:spPr>
        <p:txBody>
          <a:bodyPr wrap="none" rtlCol="0">
            <a:spAutoFit/>
          </a:bodyPr>
          <a:lstStyle/>
          <a:p>
            <a:r>
              <a:rPr lang="en-US" altLang="zh-CN" dirty="0">
                <a:latin typeface="华文新魏" panose="02010800040101010101" pitchFamily="2" charset="-122"/>
                <a:ea typeface="华文新魏" panose="02010800040101010101" pitchFamily="2" charset="-122"/>
              </a:rPr>
              <a:t>thread4.join()</a:t>
            </a:r>
            <a:endParaRPr lang="zh-CN" altLang="en-US" dirty="0">
              <a:latin typeface="华文新魏" panose="02010800040101010101" pitchFamily="2" charset="-122"/>
              <a:ea typeface="华文新魏" panose="02010800040101010101" pitchFamily="2" charset="-122"/>
            </a:endParaRPr>
          </a:p>
        </p:txBody>
      </p:sp>
      <p:sp>
        <p:nvSpPr>
          <p:cNvPr id="3" name="文本框 2">
            <a:extLst>
              <a:ext uri="{FF2B5EF4-FFF2-40B4-BE49-F238E27FC236}">
                <a16:creationId xmlns:a16="http://schemas.microsoft.com/office/drawing/2014/main" id="{DE71F425-EA3C-471B-8541-9D9E49AC4944}"/>
              </a:ext>
            </a:extLst>
          </p:cNvPr>
          <p:cNvSpPr txBox="1"/>
          <p:nvPr/>
        </p:nvSpPr>
        <p:spPr>
          <a:xfrm>
            <a:off x="9058480" y="1280334"/>
            <a:ext cx="1099981" cy="646331"/>
          </a:xfrm>
          <a:prstGeom prst="rect">
            <a:avLst/>
          </a:prstGeom>
          <a:noFill/>
        </p:spPr>
        <p:txBody>
          <a:bodyPr wrap="none" rtlCol="0">
            <a:spAutoFit/>
          </a:bodyPr>
          <a:lstStyle/>
          <a:p>
            <a:pPr algn="ctr"/>
            <a:r>
              <a:rPr lang="zh-CN" altLang="en-US" dirty="0">
                <a:latin typeface="华文新魏" panose="02010800040101010101" pitchFamily="2" charset="-122"/>
                <a:ea typeface="华文新魏" panose="02010800040101010101" pitchFamily="2" charset="-122"/>
              </a:rPr>
              <a:t>线程</a:t>
            </a:r>
            <a:endParaRPr lang="en-US" altLang="zh-CN" dirty="0">
              <a:latin typeface="华文新魏" panose="02010800040101010101" pitchFamily="2" charset="-122"/>
              <a:ea typeface="华文新魏" panose="02010800040101010101" pitchFamily="2" charset="-122"/>
            </a:endParaRPr>
          </a:p>
          <a:p>
            <a:pPr algn="ctr"/>
            <a:r>
              <a:rPr lang="en-US" altLang="zh-CN" dirty="0">
                <a:latin typeface="华文新魏" panose="02010800040101010101" pitchFamily="2" charset="-122"/>
                <a:ea typeface="华文新魏" panose="02010800040101010101" pitchFamily="2" charset="-122"/>
              </a:rPr>
              <a:t>tPrint100</a:t>
            </a:r>
            <a:endParaRPr lang="zh-CN" altLang="en-US" dirty="0">
              <a:latin typeface="华文新魏" panose="02010800040101010101" pitchFamily="2" charset="-122"/>
              <a:ea typeface="华文新魏" panose="02010800040101010101" pitchFamily="2" charset="-122"/>
            </a:endParaRPr>
          </a:p>
        </p:txBody>
      </p:sp>
      <p:sp>
        <p:nvSpPr>
          <p:cNvPr id="10" name="文本框 9">
            <a:extLst>
              <a:ext uri="{FF2B5EF4-FFF2-40B4-BE49-F238E27FC236}">
                <a16:creationId xmlns:a16="http://schemas.microsoft.com/office/drawing/2014/main" id="{13A32A96-2285-4FC4-8993-096865FF506D}"/>
              </a:ext>
            </a:extLst>
          </p:cNvPr>
          <p:cNvSpPr txBox="1"/>
          <p:nvPr/>
        </p:nvSpPr>
        <p:spPr>
          <a:xfrm>
            <a:off x="10911217" y="1277181"/>
            <a:ext cx="965329" cy="646331"/>
          </a:xfrm>
          <a:prstGeom prst="rect">
            <a:avLst/>
          </a:prstGeom>
          <a:noFill/>
        </p:spPr>
        <p:txBody>
          <a:bodyPr wrap="none" rtlCol="0">
            <a:spAutoFit/>
          </a:bodyPr>
          <a:lstStyle/>
          <a:p>
            <a:pPr algn="ctr"/>
            <a:r>
              <a:rPr lang="zh-CN" altLang="en-US" dirty="0">
                <a:latin typeface="华文新魏" panose="02010800040101010101" pitchFamily="2" charset="-122"/>
                <a:ea typeface="华文新魏" panose="02010800040101010101" pitchFamily="2" charset="-122"/>
              </a:rPr>
              <a:t>线程</a:t>
            </a:r>
            <a:endParaRPr lang="en-US" altLang="zh-CN" dirty="0">
              <a:latin typeface="华文新魏" panose="02010800040101010101" pitchFamily="2" charset="-122"/>
              <a:ea typeface="华文新魏" panose="02010800040101010101" pitchFamily="2" charset="-122"/>
            </a:endParaRPr>
          </a:p>
          <a:p>
            <a:pPr algn="ctr"/>
            <a:r>
              <a:rPr lang="en-US" altLang="zh-CN" dirty="0">
                <a:latin typeface="华文新魏" panose="02010800040101010101" pitchFamily="2" charset="-122"/>
                <a:ea typeface="华文新魏" panose="02010800040101010101" pitchFamily="2" charset="-122"/>
              </a:rPr>
              <a:t>thread4</a:t>
            </a:r>
            <a:endParaRPr lang="zh-CN" altLang="en-US" dirty="0">
              <a:latin typeface="华文新魏" panose="02010800040101010101" pitchFamily="2" charset="-122"/>
              <a:ea typeface="华文新魏" panose="02010800040101010101" pitchFamily="2" charset="-122"/>
            </a:endParaRPr>
          </a:p>
        </p:txBody>
      </p:sp>
      <p:cxnSp>
        <p:nvCxnSpPr>
          <p:cNvPr id="5" name="直接箭头连接符 4">
            <a:extLst>
              <a:ext uri="{FF2B5EF4-FFF2-40B4-BE49-F238E27FC236}">
                <a16:creationId xmlns:a16="http://schemas.microsoft.com/office/drawing/2014/main" id="{0AA50D69-B064-4015-9D5E-6C0F64FBE3FF}"/>
              </a:ext>
            </a:extLst>
          </p:cNvPr>
          <p:cNvCxnSpPr>
            <a:stCxn id="3" idx="2"/>
            <a:endCxn id="2" idx="0"/>
          </p:cNvCxnSpPr>
          <p:nvPr/>
        </p:nvCxnSpPr>
        <p:spPr>
          <a:xfrm flipH="1">
            <a:off x="9604200" y="1926665"/>
            <a:ext cx="4271" cy="716775"/>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a:extLst>
              <a:ext uri="{FF2B5EF4-FFF2-40B4-BE49-F238E27FC236}">
                <a16:creationId xmlns:a16="http://schemas.microsoft.com/office/drawing/2014/main" id="{C66AB56A-4035-4E2F-8643-C7723384D03F}"/>
              </a:ext>
            </a:extLst>
          </p:cNvPr>
          <p:cNvCxnSpPr>
            <a:cxnSpLocks/>
          </p:cNvCxnSpPr>
          <p:nvPr/>
        </p:nvCxnSpPr>
        <p:spPr>
          <a:xfrm>
            <a:off x="11393881" y="2048672"/>
            <a:ext cx="0" cy="1445437"/>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文本框 14">
            <a:extLst>
              <a:ext uri="{FF2B5EF4-FFF2-40B4-BE49-F238E27FC236}">
                <a16:creationId xmlns:a16="http://schemas.microsoft.com/office/drawing/2014/main" id="{D18E1554-AB19-4D00-8717-1D685024B5E6}"/>
              </a:ext>
            </a:extLst>
          </p:cNvPr>
          <p:cNvSpPr txBox="1"/>
          <p:nvPr/>
        </p:nvSpPr>
        <p:spPr>
          <a:xfrm>
            <a:off x="7996280" y="3080859"/>
            <a:ext cx="1426993" cy="646331"/>
          </a:xfrm>
          <a:prstGeom prst="rect">
            <a:avLst/>
          </a:prstGeom>
          <a:noFill/>
        </p:spPr>
        <p:txBody>
          <a:bodyPr wrap="none" rtlCol="0">
            <a:spAutoFit/>
          </a:bodyPr>
          <a:lstStyle/>
          <a:p>
            <a:pPr algn="ctr"/>
            <a:r>
              <a:rPr lang="zh-CN" altLang="en-US" dirty="0">
                <a:latin typeface="华文新魏" panose="02010800040101010101" pitchFamily="2" charset="-122"/>
                <a:ea typeface="华文新魏" panose="02010800040101010101" pitchFamily="2" charset="-122"/>
              </a:rPr>
              <a:t>等待</a:t>
            </a:r>
            <a:endParaRPr lang="en-US" altLang="zh-CN" dirty="0">
              <a:latin typeface="华文新魏" panose="02010800040101010101" pitchFamily="2" charset="-122"/>
              <a:ea typeface="华文新魏" panose="02010800040101010101" pitchFamily="2" charset="-122"/>
            </a:endParaRPr>
          </a:p>
          <a:p>
            <a:pPr algn="ctr"/>
            <a:r>
              <a:rPr lang="en-US" altLang="zh-CN" dirty="0">
                <a:latin typeface="华文新魏" panose="02010800040101010101" pitchFamily="2" charset="-122"/>
                <a:ea typeface="华文新魏" panose="02010800040101010101" pitchFamily="2" charset="-122"/>
              </a:rPr>
              <a:t>thread4</a:t>
            </a:r>
            <a:r>
              <a:rPr lang="zh-CN" altLang="en-US" dirty="0">
                <a:latin typeface="华文新魏" panose="02010800040101010101" pitchFamily="2" charset="-122"/>
                <a:ea typeface="华文新魏" panose="02010800040101010101" pitchFamily="2" charset="-122"/>
              </a:rPr>
              <a:t>结束</a:t>
            </a:r>
          </a:p>
        </p:txBody>
      </p:sp>
      <p:cxnSp>
        <p:nvCxnSpPr>
          <p:cNvPr id="16" name="直接箭头连接符 15">
            <a:extLst>
              <a:ext uri="{FF2B5EF4-FFF2-40B4-BE49-F238E27FC236}">
                <a16:creationId xmlns:a16="http://schemas.microsoft.com/office/drawing/2014/main" id="{B58ACEB8-14D8-4F6C-AAB8-7C305FD1244A}"/>
              </a:ext>
            </a:extLst>
          </p:cNvPr>
          <p:cNvCxnSpPr/>
          <p:nvPr/>
        </p:nvCxnSpPr>
        <p:spPr>
          <a:xfrm flipH="1">
            <a:off x="9604200" y="3035951"/>
            <a:ext cx="4270" cy="716775"/>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a:extLst>
              <a:ext uri="{FF2B5EF4-FFF2-40B4-BE49-F238E27FC236}">
                <a16:creationId xmlns:a16="http://schemas.microsoft.com/office/drawing/2014/main" id="{8B2A81BC-9AB7-46FA-8653-FC51408AADC2}"/>
              </a:ext>
            </a:extLst>
          </p:cNvPr>
          <p:cNvCxnSpPr>
            <a:endCxn id="2" idx="2"/>
          </p:cNvCxnSpPr>
          <p:nvPr/>
        </p:nvCxnSpPr>
        <p:spPr>
          <a:xfrm flipH="1" flipV="1">
            <a:off x="9604200" y="3012772"/>
            <a:ext cx="1789681" cy="481337"/>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25">
            <a:extLst>
              <a:ext uri="{FF2B5EF4-FFF2-40B4-BE49-F238E27FC236}">
                <a16:creationId xmlns:a16="http://schemas.microsoft.com/office/drawing/2014/main" id="{DB517E60-DB69-4355-8FB1-A2708E5CF9EE}"/>
              </a:ext>
            </a:extLst>
          </p:cNvPr>
          <p:cNvSpPr>
            <a:spLocks noChangeArrowheads="1"/>
          </p:cNvSpPr>
          <p:nvPr/>
        </p:nvSpPr>
        <p:spPr bwMode="auto">
          <a:xfrm>
            <a:off x="6301196" y="5577666"/>
            <a:ext cx="5753800" cy="1077218"/>
          </a:xfrm>
          <a:prstGeom prst="rect">
            <a:avLst/>
          </a:prstGeom>
          <a:solidFill>
            <a:schemeClr val="accent4">
              <a:lumMod val="20000"/>
              <a:lumOff val="80000"/>
            </a:schemeClr>
          </a:solidFill>
          <a:ln w="25400">
            <a:solidFill>
              <a:schemeClr val="accent4">
                <a:lumMod val="50000"/>
              </a:schemeClr>
            </a:solidFill>
            <a:miter lim="800000"/>
            <a:headEnd/>
            <a:tailEnd/>
          </a:ln>
        </p:spPr>
        <p:txBody>
          <a:bodyPr wrap="square">
            <a:spAutoFit/>
          </a:bodyPr>
          <a:lstStyle/>
          <a:p>
            <a:r>
              <a:rPr lang="zh-CN" altLang="en-US" sz="1600" dirty="0">
                <a:latin typeface="华文新魏" panose="02010800040101010101" pitchFamily="2" charset="-122"/>
                <a:ea typeface="华文新魏" panose="02010800040101010101" pitchFamily="2" charset="-122"/>
              </a:rPr>
              <a:t>启动</a:t>
            </a:r>
            <a:r>
              <a:rPr lang="en-US" altLang="zh-CN" sz="1600" dirty="0">
                <a:latin typeface="华文新魏" panose="02010800040101010101" pitchFamily="2" charset="-122"/>
                <a:ea typeface="华文新魏" panose="02010800040101010101" pitchFamily="2" charset="-122"/>
              </a:rPr>
              <a:t>tPrint100</a:t>
            </a:r>
            <a:r>
              <a:rPr lang="zh-CN" altLang="en-US" sz="1600" dirty="0">
                <a:latin typeface="华文新魏" panose="02010800040101010101" pitchFamily="2" charset="-122"/>
                <a:ea typeface="华文新魏" panose="02010800040101010101" pitchFamily="2" charset="-122"/>
              </a:rPr>
              <a:t>线程：</a:t>
            </a:r>
            <a:endParaRPr lang="en-US" altLang="zh-CN" sz="1600" dirty="0">
              <a:latin typeface="华文新魏" panose="02010800040101010101" pitchFamily="2" charset="-122"/>
              <a:ea typeface="华文新魏" panose="02010800040101010101" pitchFamily="2" charset="-122"/>
            </a:endParaRPr>
          </a:p>
          <a:p>
            <a:r>
              <a:rPr lang="zh-CN" altLang="zh-CN" sz="1600" dirty="0">
                <a:latin typeface="华文新魏" panose="02010800040101010101" pitchFamily="2" charset="-122"/>
                <a:ea typeface="华文新魏" panose="02010800040101010101" pitchFamily="2" charset="-122"/>
              </a:rPr>
              <a:t>Runnable print100 = new PrintNum(100);</a:t>
            </a:r>
            <a:r>
              <a:rPr lang="en-US" altLang="zh-CN" sz="1600" dirty="0">
                <a:latin typeface="华文新魏" panose="02010800040101010101" pitchFamily="2" charset="-122"/>
                <a:ea typeface="华文新魏" panose="02010800040101010101" pitchFamily="2" charset="-122"/>
              </a:rPr>
              <a:t> //</a:t>
            </a:r>
            <a:r>
              <a:rPr lang="zh-CN" altLang="en-US" sz="1600" dirty="0">
                <a:latin typeface="华文新魏" panose="02010800040101010101" pitchFamily="2" charset="-122"/>
                <a:ea typeface="华文新魏" panose="02010800040101010101" pitchFamily="2" charset="-122"/>
              </a:rPr>
              <a:t>线程任务对象</a:t>
            </a:r>
            <a:endParaRPr lang="en-US" altLang="zh-CN" sz="1600" dirty="0">
              <a:latin typeface="华文新魏" panose="02010800040101010101" pitchFamily="2" charset="-122"/>
              <a:ea typeface="华文新魏" panose="02010800040101010101" pitchFamily="2" charset="-122"/>
            </a:endParaRPr>
          </a:p>
          <a:p>
            <a:r>
              <a:rPr lang="en-US" altLang="zh-CN" sz="1600" dirty="0">
                <a:latin typeface="华文新魏" panose="02010800040101010101" pitchFamily="2" charset="-122"/>
                <a:ea typeface="华文新魏" panose="02010800040101010101" pitchFamily="2" charset="-122"/>
              </a:rPr>
              <a:t>Thread tPrint100 = new Thread(print100); //</a:t>
            </a:r>
            <a:r>
              <a:rPr lang="zh-CN" altLang="en-US" sz="1600" dirty="0">
                <a:latin typeface="华文新魏" panose="02010800040101010101" pitchFamily="2" charset="-122"/>
                <a:ea typeface="华文新魏" panose="02010800040101010101" pitchFamily="2" charset="-122"/>
              </a:rPr>
              <a:t>线程对象</a:t>
            </a:r>
            <a:endParaRPr lang="en-US" altLang="zh-CN" sz="1600" dirty="0">
              <a:latin typeface="华文新魏" panose="02010800040101010101" pitchFamily="2" charset="-122"/>
              <a:ea typeface="华文新魏" panose="02010800040101010101" pitchFamily="2" charset="-122"/>
            </a:endParaRPr>
          </a:p>
          <a:p>
            <a:r>
              <a:rPr lang="en-US" altLang="zh-CN" sz="1600" dirty="0">
                <a:latin typeface="华文新魏" panose="02010800040101010101" pitchFamily="2" charset="-122"/>
                <a:ea typeface="华文新魏" panose="02010800040101010101" pitchFamily="2" charset="-122"/>
              </a:rPr>
              <a:t>tPrint100.start();</a:t>
            </a:r>
            <a:endParaRPr lang="zh-CN" altLang="zh-CN" sz="1600" dirty="0">
              <a:latin typeface="华文新魏" panose="02010800040101010101" pitchFamily="2" charset="-122"/>
              <a:ea typeface="华文新魏" panose="02010800040101010101" pitchFamily="2" charset="-122"/>
            </a:endParaRPr>
          </a:p>
        </p:txBody>
      </p:sp>
    </p:spTree>
    <p:extLst>
      <p:ext uri="{BB962C8B-B14F-4D97-AF65-F5344CB8AC3E}">
        <p14:creationId xmlns:p14="http://schemas.microsoft.com/office/powerpoint/2010/main" val="5821599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文本占位符 1"/>
          <p:cNvSpPr>
            <a:spLocks noGrp="1"/>
          </p:cNvSpPr>
          <p:nvPr>
            <p:ph type="body" sz="quarter" idx="10"/>
          </p:nvPr>
        </p:nvSpPr>
        <p:spPr bwMode="auto">
          <a:xfrm>
            <a:off x="237439" y="175846"/>
            <a:ext cx="1248461" cy="835269"/>
          </a:xfrm>
          <a:noFill/>
        </p:spPr>
        <p:txBody>
          <a:bodyPr vert="horz" wrap="square" lIns="91440" tIns="45720" rIns="91440" bIns="45720" numCol="1" anchor="t" anchorCtr="0" compatLnSpc="1">
            <a:normAutofit fontScale="87500"/>
          </a:bodyPr>
          <a:lstStyle/>
          <a:p>
            <a:pPr eaLnBrk="1" hangingPunct="1"/>
            <a:r>
              <a:rPr lang="en-US" altLang="zh-CN" dirty="0"/>
              <a:t>30.1</a:t>
            </a:r>
          </a:p>
        </p:txBody>
      </p:sp>
      <p:sp>
        <p:nvSpPr>
          <p:cNvPr id="11267" name="文本占位符 2"/>
          <p:cNvSpPr>
            <a:spLocks noGrp="1"/>
          </p:cNvSpPr>
          <p:nvPr>
            <p:ph type="body" sz="quarter" idx="12"/>
          </p:nvPr>
        </p:nvSpPr>
        <p:spPr bwMode="auto">
          <a:xfrm>
            <a:off x="1649291" y="224570"/>
            <a:ext cx="7394575" cy="496887"/>
          </a:xfrm>
          <a:noFill/>
        </p:spPr>
        <p:txBody>
          <a:bodyPr vert="horz" wrap="square" lIns="91440" tIns="45720" rIns="91440" bIns="45720" numCol="1" anchor="t" anchorCtr="0" compatLnSpc="1">
            <a:noAutofit/>
          </a:bodyPr>
          <a:lstStyle/>
          <a:p>
            <a:r>
              <a:rPr lang="zh-CN" altLang="en-US" dirty="0"/>
              <a:t>线程的概念</a:t>
            </a:r>
            <a:endParaRPr lang="en-US" altLang="zh-CN" b="1" dirty="0">
              <a:latin typeface="华文细黑" panose="02010600040101010101" pitchFamily="2" charset="-122"/>
              <a:ea typeface="华文细黑" panose="02010600040101010101" pitchFamily="2" charset="-122"/>
            </a:endParaRPr>
          </a:p>
        </p:txBody>
      </p:sp>
      <p:sp>
        <p:nvSpPr>
          <p:cNvPr id="5" name="矩形 4"/>
          <p:cNvSpPr/>
          <p:nvPr/>
        </p:nvSpPr>
        <p:spPr>
          <a:xfrm>
            <a:off x="558728" y="1228245"/>
            <a:ext cx="9895326" cy="523220"/>
          </a:xfrm>
          <a:prstGeom prst="rect">
            <a:avLst/>
          </a:prstGeom>
          <a:solidFill>
            <a:schemeClr val="accent1">
              <a:lumMod val="50000"/>
            </a:schemeClr>
          </a:solidFill>
        </p:spPr>
        <p:txBody>
          <a:bodyPr wrap="square">
            <a:spAutoFit/>
          </a:bodyPr>
          <a:lstStyle/>
          <a:p>
            <a:r>
              <a:rPr lang="zh-CN" altLang="en-US" sz="2800" b="1" dirty="0">
                <a:solidFill>
                  <a:schemeClr val="bg1"/>
                </a:solidFill>
                <a:latin typeface="华文细黑" panose="02010600040101010101" pitchFamily="2" charset="-122"/>
                <a:ea typeface="华文细黑" panose="02010600040101010101" pitchFamily="2" charset="-122"/>
              </a:rPr>
              <a:t>程序、进程和线程</a:t>
            </a:r>
          </a:p>
        </p:txBody>
      </p:sp>
      <p:pic>
        <p:nvPicPr>
          <p:cNvPr id="7" name="Picture 3"/>
          <p:cNvPicPr>
            <a:picLocks noChangeAspect="1" noChangeArrowheads="1"/>
          </p:cNvPicPr>
          <p:nvPr/>
        </p:nvPicPr>
        <p:blipFill>
          <a:blip r:embed="rId2"/>
          <a:srcRect/>
          <a:stretch>
            <a:fillRect/>
          </a:stretch>
        </p:blipFill>
        <p:spPr bwMode="auto">
          <a:xfrm>
            <a:off x="1445582" y="2187059"/>
            <a:ext cx="7861300" cy="3716337"/>
          </a:xfrm>
          <a:prstGeom prst="rect">
            <a:avLst/>
          </a:prstGeom>
          <a:noFill/>
          <a:ln w="12700">
            <a:noFill/>
            <a:miter lim="800000"/>
            <a:headEnd/>
            <a:tailEnd/>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文本占位符 1"/>
          <p:cNvSpPr>
            <a:spLocks noGrp="1"/>
          </p:cNvSpPr>
          <p:nvPr>
            <p:ph type="body" sz="quarter" idx="10"/>
          </p:nvPr>
        </p:nvSpPr>
        <p:spPr bwMode="auto">
          <a:xfrm>
            <a:off x="237439" y="175846"/>
            <a:ext cx="1248461" cy="835269"/>
          </a:xfrm>
          <a:noFill/>
        </p:spPr>
        <p:txBody>
          <a:bodyPr vert="horz" wrap="square" lIns="91440" tIns="45720" rIns="91440" bIns="45720" numCol="1" anchor="t" anchorCtr="0" compatLnSpc="1">
            <a:normAutofit fontScale="87500"/>
          </a:bodyPr>
          <a:lstStyle/>
          <a:p>
            <a:pPr eaLnBrk="1" hangingPunct="1"/>
            <a:r>
              <a:rPr lang="en-US" altLang="zh-CN" dirty="0"/>
              <a:t>30.3</a:t>
            </a:r>
          </a:p>
        </p:txBody>
      </p:sp>
      <p:sp>
        <p:nvSpPr>
          <p:cNvPr id="11267" name="文本占位符 2"/>
          <p:cNvSpPr>
            <a:spLocks noGrp="1"/>
          </p:cNvSpPr>
          <p:nvPr>
            <p:ph type="body" sz="quarter" idx="12"/>
          </p:nvPr>
        </p:nvSpPr>
        <p:spPr bwMode="auto">
          <a:xfrm>
            <a:off x="1649291" y="224570"/>
            <a:ext cx="8891247" cy="496887"/>
          </a:xfrm>
          <a:noFill/>
        </p:spPr>
        <p:txBody>
          <a:bodyPr vert="horz" wrap="square" lIns="91440" tIns="45720" rIns="91440" bIns="45720" numCol="1" anchor="t" anchorCtr="0" compatLnSpc="1">
            <a:noAutofit/>
          </a:bodyPr>
          <a:lstStyle/>
          <a:p>
            <a:r>
              <a:rPr lang="zh-CN" altLang="en-US" b="1" dirty="0">
                <a:latin typeface="华文细黑" panose="02010600040101010101" pitchFamily="2" charset="-122"/>
                <a:ea typeface="华文细黑" panose="02010600040101010101" pitchFamily="2" charset="-122"/>
              </a:rPr>
              <a:t>线程池</a:t>
            </a:r>
            <a:endParaRPr lang="en-US" altLang="zh-CN" b="1" dirty="0">
              <a:latin typeface="华文细黑" panose="02010600040101010101" pitchFamily="2" charset="-122"/>
              <a:ea typeface="华文细黑" panose="02010600040101010101" pitchFamily="2" charset="-122"/>
            </a:endParaRPr>
          </a:p>
        </p:txBody>
      </p:sp>
      <p:sp>
        <p:nvSpPr>
          <p:cNvPr id="4" name="Text Box 3"/>
          <p:cNvSpPr txBox="1"/>
          <p:nvPr/>
        </p:nvSpPr>
        <p:spPr>
          <a:xfrm>
            <a:off x="78418" y="1130307"/>
            <a:ext cx="11884982" cy="2227213"/>
          </a:xfrm>
          <a:prstGeom prst="rect">
            <a:avLst/>
          </a:prstGeom>
          <a:noFill/>
          <a:ln w="12700">
            <a:noFill/>
          </a:ln>
        </p:spPr>
        <p:txBody>
          <a:bodyPr wrap="square">
            <a:spAutoFit/>
          </a:bodyPr>
          <a:lstStyle>
            <a:lvl1pPr marL="342900" indent="-342900" algn="l" rtl="0" eaLnBrk="0" fontAlgn="base" hangingPunct="0">
              <a:spcBef>
                <a:spcPct val="20000"/>
              </a:spcBef>
              <a:spcAft>
                <a:spcPct val="0"/>
              </a:spcAft>
              <a:buClr>
                <a:schemeClr val="tx2"/>
              </a:buClr>
              <a:buSzPct val="75000"/>
              <a:buFont typeface="Monotype Sorts" pitchFamily="2" charset="2"/>
              <a:buChar char="F"/>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2"/>
              </a:buClr>
              <a:buSzPct val="65000"/>
              <a:buFont typeface="Monotype Sorts" pitchFamily="2" charset="2"/>
              <a:buChar char="u"/>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1"/>
              </a:buClr>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Char char="•"/>
              <a:defRPr sz="2000" kern="1200">
                <a:solidFill>
                  <a:schemeClr val="tx1"/>
                </a:solidFill>
                <a:latin typeface="+mn-lt"/>
                <a:ea typeface="+mn-ea"/>
                <a:cs typeface="+mn-cs"/>
              </a:defRPr>
            </a:lvl5pPr>
          </a:lstStyle>
          <a:p>
            <a:pPr lvl="0">
              <a:lnSpc>
                <a:spcPct val="130000"/>
              </a:lnSpc>
              <a:spcBef>
                <a:spcPts val="0"/>
              </a:spcBef>
              <a:buClrTx/>
              <a:buSzPct val="100000"/>
              <a:buFont typeface="Wingdings" pitchFamily="2" charset="2"/>
              <a:buChar char="n"/>
            </a:pPr>
            <a:r>
              <a:rPr lang="zh-CN" altLang="en-US" sz="1800" dirty="0">
                <a:latin typeface="华文新魏" panose="02010800040101010101" pitchFamily="2" charset="-122"/>
                <a:ea typeface="华文新魏" panose="02010800040101010101" pitchFamily="2" charset="-122"/>
              </a:rPr>
              <a:t>由于要为每一个线程任务创建一个线程（</a:t>
            </a:r>
            <a:r>
              <a:rPr lang="en-US" altLang="zh-CN" sz="1800" dirty="0">
                <a:latin typeface="华文新魏" panose="02010800040101010101" pitchFamily="2" charset="-122"/>
                <a:ea typeface="华文新魏" panose="02010800040101010101" pitchFamily="2" charset="-122"/>
              </a:rPr>
              <a:t>Thread</a:t>
            </a:r>
            <a:r>
              <a:rPr lang="zh-CN" altLang="en-US" sz="1800" dirty="0">
                <a:latin typeface="华文新魏" panose="02010800040101010101" pitchFamily="2" charset="-122"/>
                <a:ea typeface="华文新魏" panose="02010800040101010101" pitchFamily="2" charset="-122"/>
              </a:rPr>
              <a:t>对象），对于有大量线程任务的场景就不够高效</a:t>
            </a:r>
            <a:endParaRPr lang="en-US" altLang="zh-CN" sz="1800" dirty="0">
              <a:latin typeface="华文新魏" panose="02010800040101010101" pitchFamily="2" charset="-122"/>
              <a:ea typeface="华文新魏" panose="02010800040101010101" pitchFamily="2" charset="-122"/>
            </a:endParaRPr>
          </a:p>
          <a:p>
            <a:pPr marL="0" lvl="0" indent="0">
              <a:lnSpc>
                <a:spcPct val="130000"/>
              </a:lnSpc>
              <a:spcBef>
                <a:spcPts val="0"/>
              </a:spcBef>
              <a:buClrTx/>
              <a:buSzPct val="100000"/>
              <a:buNone/>
            </a:pPr>
            <a:r>
              <a:rPr lang="zh-CN" altLang="en-US" sz="1800" dirty="0">
                <a:latin typeface="华文新魏" panose="02010800040101010101" pitchFamily="2" charset="-122"/>
                <a:ea typeface="华文新魏" panose="02010800040101010101" pitchFamily="2" charset="-122"/>
              </a:rPr>
              <a:t>（当线程任务执行完毕，即</a:t>
            </a:r>
            <a:r>
              <a:rPr lang="en-US" altLang="zh-CN" sz="1800" dirty="0">
                <a:latin typeface="华文新魏" panose="02010800040101010101" pitchFamily="2" charset="-122"/>
                <a:ea typeface="华文新魏" panose="02010800040101010101" pitchFamily="2" charset="-122"/>
              </a:rPr>
              <a:t>run</a:t>
            </a:r>
            <a:r>
              <a:rPr lang="zh-CN" altLang="en-US" sz="1800" dirty="0">
                <a:latin typeface="华文新魏" panose="02010800040101010101" pitchFamily="2" charset="-122"/>
                <a:ea typeface="华文新魏" panose="02010800040101010101" pitchFamily="2" charset="-122"/>
              </a:rPr>
              <a:t>方法结束后，</a:t>
            </a:r>
            <a:r>
              <a:rPr lang="en-US" altLang="zh-CN" sz="1800" dirty="0">
                <a:latin typeface="华文新魏" panose="02010800040101010101" pitchFamily="2" charset="-122"/>
                <a:ea typeface="华文新魏" panose="02010800040101010101" pitchFamily="2" charset="-122"/>
              </a:rPr>
              <a:t>Thread</a:t>
            </a:r>
            <a:r>
              <a:rPr lang="zh-CN" altLang="en-US" sz="1800" dirty="0">
                <a:latin typeface="华文新魏" panose="02010800040101010101" pitchFamily="2" charset="-122"/>
                <a:ea typeface="华文新魏" panose="02010800040101010101" pitchFamily="2" charset="-122"/>
              </a:rPr>
              <a:t>对象就消亡，然后又为新的线程任务去</a:t>
            </a:r>
            <a:r>
              <a:rPr lang="en-US" altLang="zh-CN" sz="1800" dirty="0">
                <a:latin typeface="华文新魏" panose="02010800040101010101" pitchFamily="2" charset="-122"/>
                <a:ea typeface="华文新魏" panose="02010800040101010101" pitchFamily="2" charset="-122"/>
              </a:rPr>
              <a:t>new</a:t>
            </a:r>
            <a:r>
              <a:rPr lang="zh-CN" altLang="en-US" sz="1800" dirty="0">
                <a:latin typeface="华文新魏" panose="02010800040101010101" pitchFamily="2" charset="-122"/>
                <a:ea typeface="华文新魏" panose="02010800040101010101" pitchFamily="2" charset="-122"/>
              </a:rPr>
              <a:t>新的线程对象</a:t>
            </a:r>
            <a:r>
              <a:rPr lang="en-US" altLang="zh-CN" sz="1800" dirty="0">
                <a:latin typeface="华文新魏" panose="02010800040101010101" pitchFamily="2" charset="-122"/>
                <a:ea typeface="华文新魏" panose="02010800040101010101" pitchFamily="2" charset="-122"/>
              </a:rPr>
              <a:t>…, </a:t>
            </a:r>
            <a:r>
              <a:rPr lang="zh-CN" altLang="en-US" sz="1800" dirty="0">
                <a:latin typeface="华文新魏" panose="02010800040101010101" pitchFamily="2" charset="-122"/>
                <a:ea typeface="华文新魏" panose="02010800040101010101" pitchFamily="2" charset="-122"/>
              </a:rPr>
              <a:t>当有大量的线程任务时，就不断的</a:t>
            </a:r>
            <a:r>
              <a:rPr lang="en-US" altLang="zh-CN" sz="1800" dirty="0">
                <a:latin typeface="华文新魏" panose="02010800040101010101" pitchFamily="2" charset="-122"/>
                <a:ea typeface="华文新魏" panose="02010800040101010101" pitchFamily="2" charset="-122"/>
              </a:rPr>
              <a:t>new Thread</a:t>
            </a:r>
            <a:r>
              <a:rPr lang="zh-CN" altLang="en-US" sz="1800" dirty="0">
                <a:latin typeface="华文新魏" panose="02010800040101010101" pitchFamily="2" charset="-122"/>
                <a:ea typeface="华文新魏" panose="02010800040101010101" pitchFamily="2" charset="-122"/>
              </a:rPr>
              <a:t>对象，</a:t>
            </a:r>
            <a:r>
              <a:rPr lang="en-US" altLang="zh-CN" sz="1800" dirty="0">
                <a:latin typeface="华文新魏" panose="02010800040101010101" pitchFamily="2" charset="-122"/>
                <a:ea typeface="华文新魏" panose="02010800040101010101" pitchFamily="2" charset="-122"/>
              </a:rPr>
              <a:t>Thread</a:t>
            </a:r>
            <a:r>
              <a:rPr lang="zh-CN" altLang="en-US" sz="1800" dirty="0">
                <a:latin typeface="华文新魏" panose="02010800040101010101" pitchFamily="2" charset="-122"/>
                <a:ea typeface="华文新魏" panose="02010800040101010101" pitchFamily="2" charset="-122"/>
              </a:rPr>
              <a:t>对象消亡，再</a:t>
            </a:r>
            <a:r>
              <a:rPr lang="en-US" altLang="zh-CN" sz="1800" dirty="0">
                <a:latin typeface="华文新魏" panose="02010800040101010101" pitchFamily="2" charset="-122"/>
                <a:ea typeface="华文新魏" panose="02010800040101010101" pitchFamily="2" charset="-122"/>
              </a:rPr>
              <a:t>new Thread</a:t>
            </a:r>
            <a:r>
              <a:rPr lang="zh-CN" altLang="en-US" sz="1800" dirty="0">
                <a:latin typeface="华文新魏" panose="02010800040101010101" pitchFamily="2" charset="-122"/>
                <a:ea typeface="华文新魏" panose="02010800040101010101" pitchFamily="2" charset="-122"/>
              </a:rPr>
              <a:t>对象</a:t>
            </a:r>
            <a:r>
              <a:rPr lang="en-US" altLang="zh-CN" sz="1800" dirty="0">
                <a:latin typeface="华文新魏" panose="02010800040101010101" pitchFamily="2" charset="-122"/>
                <a:ea typeface="华文新魏" panose="02010800040101010101" pitchFamily="2" charset="-122"/>
              </a:rPr>
              <a:t>…</a:t>
            </a:r>
            <a:r>
              <a:rPr lang="zh-CN" altLang="en-US" sz="1800" dirty="0">
                <a:latin typeface="华文新魏" panose="02010800040101010101" pitchFamily="2" charset="-122"/>
                <a:ea typeface="华文新魏" panose="02010800040101010101" pitchFamily="2" charset="-122"/>
              </a:rPr>
              <a:t>）</a:t>
            </a:r>
            <a:endParaRPr lang="en-US" altLang="zh-CN" sz="1800" dirty="0">
              <a:latin typeface="华文新魏" panose="02010800040101010101" pitchFamily="2" charset="-122"/>
              <a:ea typeface="华文新魏" panose="02010800040101010101" pitchFamily="2" charset="-122"/>
            </a:endParaRPr>
          </a:p>
          <a:p>
            <a:pPr lvl="0">
              <a:lnSpc>
                <a:spcPct val="130000"/>
              </a:lnSpc>
              <a:spcBef>
                <a:spcPts val="0"/>
              </a:spcBef>
              <a:buClrTx/>
              <a:buSzPct val="100000"/>
              <a:buFont typeface="Wingdings" pitchFamily="2" charset="2"/>
              <a:buChar char="n"/>
            </a:pPr>
            <a:r>
              <a:rPr lang="zh-CN" altLang="en-US" sz="1800" dirty="0">
                <a:latin typeface="华文新魏" panose="02010800040101010101" pitchFamily="2" charset="-122"/>
                <a:ea typeface="华文新魏" panose="02010800040101010101" pitchFamily="2" charset="-122"/>
              </a:rPr>
              <a:t>线程池适合大量线程任务的并发执行。线程池通过有效管理线程、</a:t>
            </a:r>
            <a:r>
              <a:rPr lang="zh-CN" altLang="en-US" sz="1800" dirty="0">
                <a:solidFill>
                  <a:srgbClr val="FF0000"/>
                </a:solidFill>
                <a:latin typeface="华文新魏" panose="02010800040101010101" pitchFamily="2" charset="-122"/>
                <a:ea typeface="华文新魏" panose="02010800040101010101" pitchFamily="2" charset="-122"/>
              </a:rPr>
              <a:t>“复用”</a:t>
            </a:r>
            <a:r>
              <a:rPr lang="zh-CN" altLang="en-US" sz="1800" dirty="0">
                <a:latin typeface="华文新魏" panose="02010800040101010101" pitchFamily="2" charset="-122"/>
                <a:ea typeface="华文新魏" panose="02010800040101010101" pitchFamily="2" charset="-122"/>
              </a:rPr>
              <a:t> 线程对象来提高性能. </a:t>
            </a:r>
          </a:p>
          <a:p>
            <a:pPr lvl="0">
              <a:lnSpc>
                <a:spcPct val="130000"/>
              </a:lnSpc>
              <a:spcBef>
                <a:spcPts val="0"/>
              </a:spcBef>
              <a:buClrTx/>
              <a:buSzPct val="100000"/>
              <a:buFont typeface="Wingdings" pitchFamily="2" charset="2"/>
              <a:buChar char="n"/>
            </a:pPr>
            <a:r>
              <a:rPr lang="zh-CN" altLang="en-US" sz="1800" dirty="0">
                <a:latin typeface="华文新魏" panose="02010800040101010101" pitchFamily="2" charset="-122"/>
                <a:ea typeface="华文新魏" panose="02010800040101010101" pitchFamily="2" charset="-122"/>
              </a:rPr>
              <a:t>从</a:t>
            </a:r>
            <a:r>
              <a:rPr lang="en-US" altLang="en-US" sz="1800" dirty="0">
                <a:latin typeface="华文新魏" panose="02010800040101010101" pitchFamily="2" charset="-122"/>
                <a:ea typeface="华文新魏" panose="02010800040101010101" pitchFamily="2" charset="-122"/>
              </a:rPr>
              <a:t>JDK 1.5 </a:t>
            </a:r>
            <a:r>
              <a:rPr lang="zh-CN" altLang="en-US" sz="1800" dirty="0">
                <a:latin typeface="华文新魏" panose="02010800040101010101" pitchFamily="2" charset="-122"/>
                <a:ea typeface="华文新魏" panose="02010800040101010101" pitchFamily="2" charset="-122"/>
              </a:rPr>
              <a:t>开始使用</a:t>
            </a:r>
            <a:r>
              <a:rPr lang="en-US" altLang="en-US" sz="1800" dirty="0">
                <a:solidFill>
                  <a:srgbClr val="FF0000"/>
                </a:solidFill>
                <a:latin typeface="华文新魏" panose="02010800040101010101" pitchFamily="2" charset="-122"/>
                <a:ea typeface="华文新魏" panose="02010800040101010101" pitchFamily="2" charset="-122"/>
              </a:rPr>
              <a:t>Executor</a:t>
            </a:r>
            <a:r>
              <a:rPr lang="zh-CN" altLang="en-US" sz="1800" dirty="0">
                <a:solidFill>
                  <a:srgbClr val="FF0000"/>
                </a:solidFill>
                <a:latin typeface="华文新魏" panose="02010800040101010101" pitchFamily="2" charset="-122"/>
                <a:ea typeface="华文新魏" panose="02010800040101010101" pitchFamily="2" charset="-122"/>
              </a:rPr>
              <a:t>接口（执行器）</a:t>
            </a:r>
            <a:r>
              <a:rPr lang="zh-CN" altLang="en-US" sz="1800" dirty="0">
                <a:latin typeface="华文新魏" panose="02010800040101010101" pitchFamily="2" charset="-122"/>
                <a:ea typeface="华文新魏" panose="02010800040101010101" pitchFamily="2" charset="-122"/>
              </a:rPr>
              <a:t>来执行线程池中的任务，Executor的子接口</a:t>
            </a:r>
            <a:r>
              <a:rPr lang="en-US" altLang="zh-CN" sz="1800" dirty="0">
                <a:latin typeface="华文新魏" panose="02010800040101010101" pitchFamily="2" charset="-122"/>
                <a:ea typeface="华文新魏" panose="02010800040101010101" pitchFamily="2" charset="-122"/>
              </a:rPr>
              <a:t>E</a:t>
            </a:r>
            <a:r>
              <a:rPr lang="zh-CN" altLang="en-US" sz="1800" dirty="0">
                <a:latin typeface="华文新魏" panose="02010800040101010101" pitchFamily="2" charset="-122"/>
                <a:ea typeface="华文新魏" panose="02010800040101010101" pitchFamily="2" charset="-122"/>
              </a:rPr>
              <a:t>xecutorService管理和控制任务</a:t>
            </a:r>
          </a:p>
        </p:txBody>
      </p:sp>
      <p:graphicFrame>
        <p:nvGraphicFramePr>
          <p:cNvPr id="5" name="对象 4"/>
          <p:cNvGraphicFramePr>
            <a:graphicFrameLocks noChangeAspect="1"/>
          </p:cNvGraphicFramePr>
          <p:nvPr>
            <p:extLst>
              <p:ext uri="{D42A27DB-BD31-4B8C-83A1-F6EECF244321}">
                <p14:modId xmlns:p14="http://schemas.microsoft.com/office/powerpoint/2010/main" val="3646790724"/>
              </p:ext>
            </p:extLst>
          </p:nvPr>
        </p:nvGraphicFramePr>
        <p:xfrm>
          <a:off x="440472" y="3423421"/>
          <a:ext cx="4217035" cy="3321050"/>
        </p:xfrm>
        <a:graphic>
          <a:graphicData uri="http://schemas.openxmlformats.org/presentationml/2006/ole">
            <mc:AlternateContent xmlns:mc="http://schemas.openxmlformats.org/markup-compatibility/2006">
              <mc:Choice xmlns:v="urn:schemas-microsoft-com:vml" Requires="v">
                <p:oleObj r:id="rId3" imgW="4267088" imgH="3657600" progId="">
                  <p:embed/>
                </p:oleObj>
              </mc:Choice>
              <mc:Fallback>
                <p:oleObj r:id="rId3" imgW="4267088" imgH="3657600" progId="">
                  <p:embed/>
                  <p:pic>
                    <p:nvPicPr>
                      <p:cNvPr id="0"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0472" y="3423421"/>
                        <a:ext cx="4217035" cy="3321050"/>
                      </a:xfrm>
                      <a:prstGeom prst="rect">
                        <a:avLst/>
                      </a:prstGeom>
                      <a:noFill/>
                    </p:spPr>
                  </p:pic>
                </p:oleObj>
              </mc:Fallback>
            </mc:AlternateContent>
          </a:graphicData>
        </a:graphic>
      </p:graphicFrame>
      <p:sp>
        <p:nvSpPr>
          <p:cNvPr id="6" name="文本框 4"/>
          <p:cNvSpPr txBox="1"/>
          <p:nvPr/>
        </p:nvSpPr>
        <p:spPr>
          <a:xfrm>
            <a:off x="4344332" y="4106681"/>
            <a:ext cx="3071227" cy="307777"/>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US" altLang="zh-CN" sz="1400" b="1" dirty="0" err="1">
                <a:solidFill>
                  <a:srgbClr val="3F7F5F"/>
                </a:solidFill>
                <a:latin typeface="华文新魏" panose="02010800040101010101" pitchFamily="2" charset="-122"/>
                <a:ea typeface="华文新魏" panose="02010800040101010101" pitchFamily="2" charset="-122"/>
                <a:cs typeface="宋体" panose="02010600030101010101" pitchFamily="2" charset="-122"/>
              </a:rPr>
              <a:t>执行</a:t>
            </a:r>
            <a:r>
              <a:rPr lang="zh-CN" altLang="en-US" sz="1400" b="1" dirty="0">
                <a:solidFill>
                  <a:srgbClr val="3F7F5F"/>
                </a:solidFill>
                <a:latin typeface="华文新魏" panose="02010800040101010101" pitchFamily="2" charset="-122"/>
                <a:ea typeface="华文新魏" panose="02010800040101010101" pitchFamily="2" charset="-122"/>
                <a:cs typeface="宋体" panose="02010600030101010101" pitchFamily="2" charset="-122"/>
              </a:rPr>
              <a:t>任务，参数是线程任务对象</a:t>
            </a:r>
          </a:p>
        </p:txBody>
      </p:sp>
      <p:sp>
        <p:nvSpPr>
          <p:cNvPr id="7" name="文本框 5"/>
          <p:cNvSpPr txBox="1"/>
          <p:nvPr/>
        </p:nvSpPr>
        <p:spPr>
          <a:xfrm>
            <a:off x="4284722" y="5898016"/>
            <a:ext cx="5809279" cy="954107"/>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US" altLang="zh-CN" sz="1400" b="1" dirty="0">
                <a:solidFill>
                  <a:srgbClr val="3F7F5F"/>
                </a:solidFill>
                <a:latin typeface="华文新魏" panose="02010800040101010101" pitchFamily="2" charset="-122"/>
                <a:ea typeface="华文新魏" panose="02010800040101010101" pitchFamily="2" charset="-122"/>
                <a:cs typeface="宋体" panose="02010600030101010101" pitchFamily="2" charset="-122"/>
              </a:rPr>
              <a:t>shutdown</a:t>
            </a:r>
            <a:r>
              <a:rPr lang="zh-CN" altLang="en-US" sz="1400" b="1" dirty="0">
                <a:solidFill>
                  <a:srgbClr val="3F7F5F"/>
                </a:solidFill>
                <a:latin typeface="华文新魏" panose="02010800040101010101" pitchFamily="2" charset="-122"/>
                <a:ea typeface="华文新魏" panose="02010800040101010101" pitchFamily="2" charset="-122"/>
                <a:cs typeface="宋体" panose="02010600030101010101" pitchFamily="2" charset="-122"/>
              </a:rPr>
              <a:t>：</a:t>
            </a:r>
            <a:r>
              <a:rPr lang="en-US" altLang="zh-CN" sz="1400" b="1" dirty="0" err="1">
                <a:solidFill>
                  <a:srgbClr val="3F7F5F"/>
                </a:solidFill>
                <a:latin typeface="华文新魏" panose="02010800040101010101" pitchFamily="2" charset="-122"/>
                <a:ea typeface="华文新魏" panose="02010800040101010101" pitchFamily="2" charset="-122"/>
                <a:cs typeface="宋体" panose="02010600030101010101" pitchFamily="2" charset="-122"/>
              </a:rPr>
              <a:t>关闭</a:t>
            </a:r>
            <a:r>
              <a:rPr lang="zh-CN" altLang="en-US" sz="1400" b="1" dirty="0">
                <a:solidFill>
                  <a:srgbClr val="3F7F5F"/>
                </a:solidFill>
                <a:latin typeface="华文新魏" panose="02010800040101010101" pitchFamily="2" charset="-122"/>
                <a:ea typeface="华文新魏" panose="02010800040101010101" pitchFamily="2" charset="-122"/>
                <a:cs typeface="宋体" panose="02010600030101010101" pitchFamily="2" charset="-122"/>
              </a:rPr>
              <a:t>执行</a:t>
            </a:r>
            <a:r>
              <a:rPr lang="en-US" altLang="zh-CN" sz="1400" b="1" dirty="0">
                <a:solidFill>
                  <a:srgbClr val="3F7F5F"/>
                </a:solidFill>
                <a:latin typeface="华文新魏" panose="02010800040101010101" pitchFamily="2" charset="-122"/>
                <a:ea typeface="华文新魏" panose="02010800040101010101" pitchFamily="2" charset="-122"/>
                <a:cs typeface="宋体" panose="02010600030101010101" pitchFamily="2" charset="-122"/>
              </a:rPr>
              <a:t>器</a:t>
            </a:r>
            <a:r>
              <a:rPr lang="zh-CN" altLang="en-US" sz="1400" b="1" dirty="0">
                <a:solidFill>
                  <a:srgbClr val="3F7F5F"/>
                </a:solidFill>
                <a:latin typeface="华文新魏" panose="02010800040101010101" pitchFamily="2" charset="-122"/>
                <a:ea typeface="华文新魏" panose="02010800040101010101" pitchFamily="2" charset="-122"/>
                <a:cs typeface="宋体" panose="02010600030101010101" pitchFamily="2" charset="-122"/>
              </a:rPr>
              <a:t>（允许执行器中的任务执行完）</a:t>
            </a:r>
          </a:p>
          <a:p>
            <a:r>
              <a:rPr lang="en-US" altLang="zh-CN" sz="1400" b="1" dirty="0" err="1">
                <a:solidFill>
                  <a:srgbClr val="3F7F5F"/>
                </a:solidFill>
                <a:latin typeface="华文新魏" panose="02010800040101010101" pitchFamily="2" charset="-122"/>
                <a:ea typeface="华文新魏" panose="02010800040101010101" pitchFamily="2" charset="-122"/>
                <a:cs typeface="宋体" panose="02010600030101010101" pitchFamily="2" charset="-122"/>
              </a:rPr>
              <a:t>shutdownNow</a:t>
            </a:r>
            <a:r>
              <a:rPr lang="en-US" altLang="zh-CN" sz="1400" b="1" dirty="0">
                <a:solidFill>
                  <a:srgbClr val="3F7F5F"/>
                </a:solidFill>
                <a:latin typeface="华文新魏" panose="02010800040101010101" pitchFamily="2" charset="-122"/>
                <a:ea typeface="华文新魏" panose="02010800040101010101" pitchFamily="2" charset="-122"/>
                <a:cs typeface="宋体" panose="02010600030101010101" pitchFamily="2" charset="-122"/>
              </a:rPr>
              <a:t>:</a:t>
            </a:r>
            <a:r>
              <a:rPr lang="zh-CN" altLang="en-US" sz="1400" b="1" dirty="0">
                <a:solidFill>
                  <a:srgbClr val="3F7F5F"/>
                </a:solidFill>
                <a:latin typeface="华文新魏" panose="02010800040101010101" pitchFamily="2" charset="-122"/>
                <a:ea typeface="华文新魏" panose="02010800040101010101" pitchFamily="2" charset="-122"/>
                <a:cs typeface="宋体" panose="02010600030101010101" pitchFamily="2" charset="-122"/>
              </a:rPr>
              <a:t>立刻</a:t>
            </a:r>
            <a:r>
              <a:rPr lang="en-US" altLang="zh-CN" sz="1400" b="1" dirty="0" err="1">
                <a:solidFill>
                  <a:srgbClr val="3F7F5F"/>
                </a:solidFill>
                <a:latin typeface="华文新魏" panose="02010800040101010101" pitchFamily="2" charset="-122"/>
                <a:ea typeface="华文新魏" panose="02010800040101010101" pitchFamily="2" charset="-122"/>
                <a:cs typeface="宋体" panose="02010600030101010101" pitchFamily="2" charset="-122"/>
              </a:rPr>
              <a:t>关闭执行器</a:t>
            </a:r>
            <a:r>
              <a:rPr lang="zh-CN" altLang="en-US" sz="1400" b="1" dirty="0">
                <a:solidFill>
                  <a:srgbClr val="3F7F5F"/>
                </a:solidFill>
                <a:latin typeface="华文新魏" panose="02010800040101010101" pitchFamily="2" charset="-122"/>
                <a:ea typeface="华文新魏" panose="02010800040101010101" pitchFamily="2" charset="-122"/>
                <a:cs typeface="宋体" panose="02010600030101010101" pitchFamily="2" charset="-122"/>
              </a:rPr>
              <a:t>，返回一个未完成仃务的列表</a:t>
            </a:r>
          </a:p>
          <a:p>
            <a:r>
              <a:rPr lang="en-US" altLang="zh-CN" sz="1400" b="1" dirty="0" err="1">
                <a:solidFill>
                  <a:srgbClr val="3F7F5F"/>
                </a:solidFill>
                <a:latin typeface="华文新魏" panose="02010800040101010101" pitchFamily="2" charset="-122"/>
                <a:ea typeface="华文新魏" panose="02010800040101010101" pitchFamily="2" charset="-122"/>
                <a:cs typeface="宋体" panose="02010600030101010101" pitchFamily="2" charset="-122"/>
              </a:rPr>
              <a:t>isShutdown</a:t>
            </a:r>
            <a:r>
              <a:rPr lang="en-US" altLang="zh-CN" sz="1400" b="1" dirty="0">
                <a:solidFill>
                  <a:srgbClr val="3F7F5F"/>
                </a:solidFill>
                <a:latin typeface="华文新魏" panose="02010800040101010101" pitchFamily="2" charset="-122"/>
                <a:ea typeface="华文新魏" panose="02010800040101010101" pitchFamily="2" charset="-122"/>
                <a:cs typeface="宋体" panose="02010600030101010101" pitchFamily="2" charset="-122"/>
              </a:rPr>
              <a:t>:</a:t>
            </a:r>
            <a:r>
              <a:rPr lang="zh-CN" altLang="en-US" sz="1400" b="1" dirty="0">
                <a:solidFill>
                  <a:srgbClr val="3F7F5F"/>
                </a:solidFill>
                <a:latin typeface="华文新魏" panose="02010800040101010101" pitchFamily="2" charset="-122"/>
                <a:ea typeface="华文新魏" panose="02010800040101010101" pitchFamily="2" charset="-122"/>
                <a:cs typeface="宋体" panose="02010600030101010101" pitchFamily="2" charset="-122"/>
              </a:rPr>
              <a:t>如果执行器已经关闭.则返回</a:t>
            </a:r>
            <a:r>
              <a:rPr lang="en-US" altLang="zh-CN" sz="1400" b="1" dirty="0">
                <a:solidFill>
                  <a:srgbClr val="3F7F5F"/>
                </a:solidFill>
                <a:latin typeface="华文新魏" panose="02010800040101010101" pitchFamily="2" charset="-122"/>
                <a:ea typeface="华文新魏" panose="02010800040101010101" pitchFamily="2" charset="-122"/>
                <a:cs typeface="宋体" panose="02010600030101010101" pitchFamily="2" charset="-122"/>
              </a:rPr>
              <a:t>true</a:t>
            </a:r>
          </a:p>
          <a:p>
            <a:r>
              <a:rPr lang="en-US" altLang="zh-CN" sz="1400" b="1" dirty="0" err="1">
                <a:solidFill>
                  <a:srgbClr val="3F7F5F"/>
                </a:solidFill>
                <a:latin typeface="华文新魏" panose="02010800040101010101" pitchFamily="2" charset="-122"/>
                <a:ea typeface="华文新魏" panose="02010800040101010101" pitchFamily="2" charset="-122"/>
                <a:cs typeface="宋体" panose="02010600030101010101" pitchFamily="2" charset="-122"/>
                <a:sym typeface="+mn-ea"/>
              </a:rPr>
              <a:t>isTerminated</a:t>
            </a:r>
            <a:r>
              <a:rPr lang="en-US" altLang="zh-CN" sz="1400" b="1" dirty="0">
                <a:solidFill>
                  <a:srgbClr val="3F7F5F"/>
                </a:solidFill>
                <a:latin typeface="华文新魏" panose="02010800040101010101" pitchFamily="2" charset="-122"/>
                <a:ea typeface="华文新魏" panose="02010800040101010101" pitchFamily="2" charset="-122"/>
                <a:cs typeface="宋体" panose="02010600030101010101" pitchFamily="2" charset="-122"/>
                <a:sym typeface="+mn-ea"/>
              </a:rPr>
              <a:t>:</a:t>
            </a:r>
            <a:r>
              <a:rPr lang="zh-CN" altLang="en-US" sz="1400" b="1" dirty="0">
                <a:solidFill>
                  <a:srgbClr val="3F7F5F"/>
                </a:solidFill>
                <a:latin typeface="华文新魏" panose="02010800040101010101" pitchFamily="2" charset="-122"/>
                <a:ea typeface="华文新魏" panose="02010800040101010101" pitchFamily="2" charset="-122"/>
                <a:cs typeface="宋体" panose="02010600030101010101" pitchFamily="2" charset="-122"/>
                <a:sym typeface="+mn-ea"/>
              </a:rPr>
              <a:t>如果池中所有任务终止.则返回true</a:t>
            </a:r>
          </a:p>
        </p:txBody>
      </p:sp>
      <p:sp>
        <p:nvSpPr>
          <p:cNvPr id="8" name="文本框 4"/>
          <p:cNvSpPr txBox="1"/>
          <p:nvPr/>
        </p:nvSpPr>
        <p:spPr>
          <a:xfrm>
            <a:off x="4342496" y="3774338"/>
            <a:ext cx="3073064" cy="307777"/>
          </a:xfrm>
          <a:prstGeom prst="rect">
            <a:avLst/>
          </a:prstGeom>
          <a:solidFill>
            <a:schemeClr val="accent1"/>
          </a:solidFill>
        </p:spPr>
        <p:style>
          <a:lnRef idx="2">
            <a:schemeClr val="accent1"/>
          </a:lnRef>
          <a:fillRef idx="1">
            <a:schemeClr val="lt1"/>
          </a:fillRef>
          <a:effectRef idx="0">
            <a:schemeClr val="accent1"/>
          </a:effectRef>
          <a:fontRef idx="minor">
            <a:schemeClr val="dk1"/>
          </a:fontRef>
        </p:style>
        <p:txBody>
          <a:bodyPr wrap="square">
            <a:spAutoFit/>
          </a:bodyPr>
          <a:lstStyle/>
          <a:p>
            <a:r>
              <a:rPr lang="zh-CN" altLang="en-US" sz="1400" b="1" dirty="0">
                <a:solidFill>
                  <a:schemeClr val="tx1"/>
                </a:solidFill>
                <a:latin typeface="华文新魏" panose="02010800040101010101" pitchFamily="2" charset="-122"/>
                <a:ea typeface="华文新魏" panose="02010800040101010101" pitchFamily="2" charset="-122"/>
                <a:cs typeface="宋体" panose="02010600030101010101" pitchFamily="2" charset="-122"/>
              </a:rPr>
              <a:t>线程执行器接口，负责执行线程任务</a:t>
            </a:r>
          </a:p>
        </p:txBody>
      </p:sp>
      <p:sp>
        <p:nvSpPr>
          <p:cNvPr id="9" name="文本框 4"/>
          <p:cNvSpPr txBox="1"/>
          <p:nvPr/>
        </p:nvSpPr>
        <p:spPr>
          <a:xfrm>
            <a:off x="4715235" y="5557234"/>
            <a:ext cx="2609215" cy="307777"/>
          </a:xfrm>
          <a:prstGeom prst="rect">
            <a:avLst/>
          </a:prstGeom>
          <a:solidFill>
            <a:schemeClr val="accent1"/>
          </a:solidFill>
        </p:spPr>
        <p:style>
          <a:lnRef idx="2">
            <a:schemeClr val="accent1"/>
          </a:lnRef>
          <a:fillRef idx="1">
            <a:schemeClr val="lt1"/>
          </a:fillRef>
          <a:effectRef idx="0">
            <a:schemeClr val="accent1"/>
          </a:effectRef>
          <a:fontRef idx="minor">
            <a:schemeClr val="dk1"/>
          </a:fontRef>
        </p:style>
        <p:txBody>
          <a:bodyPr wrap="square">
            <a:spAutoFit/>
          </a:bodyPr>
          <a:lstStyle/>
          <a:p>
            <a:r>
              <a:rPr lang="zh-CN" altLang="en-US" sz="1400" b="1" dirty="0">
                <a:solidFill>
                  <a:schemeClr val="tx1"/>
                </a:solidFill>
                <a:latin typeface="华文新魏" panose="02010800040101010101" pitchFamily="2" charset="-122"/>
                <a:ea typeface="华文新魏" panose="02010800040101010101" pitchFamily="2" charset="-122"/>
                <a:cs typeface="宋体" panose="02010600030101010101" pitchFamily="2" charset="-122"/>
              </a:rPr>
              <a:t>管理线程</a:t>
            </a:r>
          </a:p>
        </p:txBody>
      </p:sp>
      <p:sp>
        <p:nvSpPr>
          <p:cNvPr id="10" name="圆角矩形标注 14">
            <a:extLst>
              <a:ext uri="{FF2B5EF4-FFF2-40B4-BE49-F238E27FC236}">
                <a16:creationId xmlns:a16="http://schemas.microsoft.com/office/drawing/2014/main" id="{93FD4711-48FB-443C-8362-D1A23AC8154D}"/>
              </a:ext>
            </a:extLst>
          </p:cNvPr>
          <p:cNvSpPr/>
          <p:nvPr/>
        </p:nvSpPr>
        <p:spPr>
          <a:xfrm>
            <a:off x="8012330" y="3976028"/>
            <a:ext cx="4030986" cy="1180209"/>
          </a:xfrm>
          <a:prstGeom prst="wedgeRoundRectCallout">
            <a:avLst>
              <a:gd name="adj1" fmla="val -61605"/>
              <a:gd name="adj2" fmla="val 54528"/>
              <a:gd name="adj3" fmla="val 16667"/>
            </a:avLst>
          </a:prstGeom>
          <a:solidFill>
            <a:schemeClr val="accent4">
              <a:lumMod val="40000"/>
              <a:lumOff val="60000"/>
              <a:alpha val="41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90000"/>
              </a:lnSpc>
              <a:spcBef>
                <a:spcPct val="0"/>
              </a:spcBef>
              <a:defRPr/>
            </a:pP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通过</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API</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接口可以看到，我们再不用去管</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Thread</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的创建，我们只需要把实例化好的线程任务对象（</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Runnable</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接口实例）交给执行器</a:t>
            </a:r>
            <a:r>
              <a:rPr lang="en-US"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Executor</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就可以了。</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Thread</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由线程池内部来创建和维护。</a:t>
            </a:r>
            <a:endParaRPr lang="en-US"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endParaRPr>
          </a:p>
        </p:txBody>
      </p:sp>
    </p:spTree>
    <p:extLst>
      <p:ext uri="{BB962C8B-B14F-4D97-AF65-F5344CB8AC3E}">
        <p14:creationId xmlns:p14="http://schemas.microsoft.com/office/powerpoint/2010/main" val="8366239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文本占位符 1"/>
          <p:cNvSpPr>
            <a:spLocks noGrp="1"/>
          </p:cNvSpPr>
          <p:nvPr>
            <p:ph type="body" sz="quarter" idx="10"/>
          </p:nvPr>
        </p:nvSpPr>
        <p:spPr bwMode="auto">
          <a:xfrm>
            <a:off x="237439" y="175846"/>
            <a:ext cx="1248461" cy="835269"/>
          </a:xfrm>
          <a:noFill/>
        </p:spPr>
        <p:txBody>
          <a:bodyPr vert="horz" wrap="square" lIns="91440" tIns="45720" rIns="91440" bIns="45720" numCol="1" anchor="t" anchorCtr="0" compatLnSpc="1">
            <a:normAutofit fontScale="87500"/>
          </a:bodyPr>
          <a:lstStyle/>
          <a:p>
            <a:pPr eaLnBrk="1" hangingPunct="1"/>
            <a:r>
              <a:rPr lang="en-US" altLang="zh-CN" dirty="0"/>
              <a:t>30.3</a:t>
            </a:r>
          </a:p>
        </p:txBody>
      </p:sp>
      <p:sp>
        <p:nvSpPr>
          <p:cNvPr id="11267" name="文本占位符 2"/>
          <p:cNvSpPr>
            <a:spLocks noGrp="1"/>
          </p:cNvSpPr>
          <p:nvPr>
            <p:ph type="body" sz="quarter" idx="12"/>
          </p:nvPr>
        </p:nvSpPr>
        <p:spPr bwMode="auto">
          <a:xfrm>
            <a:off x="1649291" y="224570"/>
            <a:ext cx="8891247" cy="496887"/>
          </a:xfrm>
          <a:noFill/>
        </p:spPr>
        <p:txBody>
          <a:bodyPr vert="horz" wrap="square" lIns="91440" tIns="45720" rIns="91440" bIns="45720" numCol="1" anchor="t" anchorCtr="0" compatLnSpc="1">
            <a:noAutofit/>
          </a:bodyPr>
          <a:lstStyle/>
          <a:p>
            <a:r>
              <a:rPr lang="zh-CN" altLang="en-US" b="1" dirty="0">
                <a:latin typeface="华文细黑" panose="02010600040101010101" pitchFamily="2" charset="-122"/>
                <a:ea typeface="华文细黑" panose="02010600040101010101" pitchFamily="2" charset="-122"/>
              </a:rPr>
              <a:t>线程池</a:t>
            </a:r>
            <a:r>
              <a:rPr lang="en-US" altLang="zh-CN" b="1" dirty="0">
                <a:latin typeface="华文细黑" panose="02010600040101010101" pitchFamily="2" charset="-122"/>
                <a:ea typeface="华文细黑" panose="02010600040101010101" pitchFamily="2" charset="-122"/>
              </a:rPr>
              <a:t>- </a:t>
            </a:r>
            <a:r>
              <a:rPr lang="zh-CN" altLang="en-US" b="1" dirty="0">
                <a:latin typeface="华文细黑" panose="02010600040101010101" pitchFamily="2" charset="-122"/>
                <a:ea typeface="华文细黑" panose="02010600040101010101" pitchFamily="2" charset="-122"/>
              </a:rPr>
              <a:t>创建线程池</a:t>
            </a:r>
            <a:endParaRPr lang="en-US" altLang="zh-CN" b="1" dirty="0">
              <a:latin typeface="华文细黑" panose="02010600040101010101" pitchFamily="2" charset="-122"/>
              <a:ea typeface="华文细黑" panose="02010600040101010101" pitchFamily="2" charset="-122"/>
            </a:endParaRPr>
          </a:p>
        </p:txBody>
      </p:sp>
      <p:sp>
        <p:nvSpPr>
          <p:cNvPr id="4" name="Text Box 3"/>
          <p:cNvSpPr txBox="1"/>
          <p:nvPr/>
        </p:nvSpPr>
        <p:spPr>
          <a:xfrm>
            <a:off x="616049" y="1441332"/>
            <a:ext cx="8961903" cy="461665"/>
          </a:xfrm>
          <a:prstGeom prst="rect">
            <a:avLst/>
          </a:prstGeom>
          <a:noFill/>
          <a:ln w="12700">
            <a:noFill/>
          </a:ln>
        </p:spPr>
        <p:txBody>
          <a:bodyPr wrap="square">
            <a:spAutoFit/>
          </a:bodyPr>
          <a:lstStyle>
            <a:lvl1pPr marL="342900" indent="-342900" algn="l" rtl="0" eaLnBrk="0" fontAlgn="base" hangingPunct="0">
              <a:spcBef>
                <a:spcPct val="20000"/>
              </a:spcBef>
              <a:spcAft>
                <a:spcPct val="0"/>
              </a:spcAft>
              <a:buClr>
                <a:schemeClr val="tx2"/>
              </a:buClr>
              <a:buSzPct val="75000"/>
              <a:buFont typeface="Monotype Sorts" pitchFamily="2" charset="2"/>
              <a:buChar char="F"/>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2"/>
              </a:buClr>
              <a:buSzPct val="65000"/>
              <a:buFont typeface="Monotype Sorts" pitchFamily="2" charset="2"/>
              <a:buChar char="u"/>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1"/>
              </a:buClr>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Char char="•"/>
              <a:defRPr sz="2000" kern="1200">
                <a:solidFill>
                  <a:schemeClr val="tx1"/>
                </a:solidFill>
                <a:latin typeface="+mn-lt"/>
                <a:ea typeface="+mn-ea"/>
                <a:cs typeface="+mn-cs"/>
              </a:defRPr>
            </a:lvl5pPr>
          </a:lstStyle>
          <a:p>
            <a:pPr marL="0" lvl="0" indent="0">
              <a:spcBef>
                <a:spcPct val="50000"/>
              </a:spcBef>
              <a:buClrTx/>
              <a:buSzPct val="100000"/>
              <a:buNone/>
            </a:pPr>
            <a:r>
              <a:rPr lang="zh-CN" altLang="en-US" sz="2400" dirty="0">
                <a:latin typeface="华文新魏" panose="02010800040101010101" pitchFamily="2" charset="-122"/>
                <a:ea typeface="华文新魏" panose="02010800040101010101" pitchFamily="2" charset="-122"/>
              </a:rPr>
              <a:t>使用</a:t>
            </a:r>
            <a:r>
              <a:rPr lang="en-US" altLang="en-US" sz="2400" dirty="0">
                <a:solidFill>
                  <a:srgbClr val="FF0000"/>
                </a:solidFill>
                <a:latin typeface="华文新魏" panose="02010800040101010101" pitchFamily="2" charset="-122"/>
                <a:ea typeface="华文新魏" panose="02010800040101010101" pitchFamily="2" charset="-122"/>
                <a:sym typeface="+mn-ea"/>
              </a:rPr>
              <a:t>Executor</a:t>
            </a:r>
            <a:r>
              <a:rPr lang="en-US" altLang="zh-CN" sz="2400" dirty="0">
                <a:solidFill>
                  <a:srgbClr val="FF0000"/>
                </a:solidFill>
                <a:latin typeface="华文新魏" panose="02010800040101010101" pitchFamily="2" charset="-122"/>
                <a:ea typeface="华文新魏" panose="02010800040101010101" pitchFamily="2" charset="-122"/>
                <a:sym typeface="+mn-ea"/>
              </a:rPr>
              <a:t>s</a:t>
            </a:r>
            <a:r>
              <a:rPr lang="zh-CN" altLang="en-US" sz="2400" dirty="0">
                <a:solidFill>
                  <a:srgbClr val="FF0000"/>
                </a:solidFill>
                <a:latin typeface="华文新魏" panose="02010800040101010101" pitchFamily="2" charset="-122"/>
                <a:ea typeface="华文新魏" panose="02010800040101010101" pitchFamily="2" charset="-122"/>
                <a:sym typeface="+mn-ea"/>
              </a:rPr>
              <a:t>的类方法</a:t>
            </a:r>
            <a:r>
              <a:rPr lang="zh-CN" altLang="en-US" sz="2400" dirty="0">
                <a:latin typeface="华文新魏" panose="02010800040101010101" pitchFamily="2" charset="-122"/>
                <a:ea typeface="华文新魏" panose="02010800040101010101" pitchFamily="2" charset="-122"/>
                <a:sym typeface="+mn-ea"/>
              </a:rPr>
              <a:t>创建一个线程池，</a:t>
            </a:r>
            <a:r>
              <a:rPr lang="en-US" altLang="zh-CN" sz="2400" dirty="0">
                <a:latin typeface="华文新魏" panose="02010800040101010101" pitchFamily="2" charset="-122"/>
                <a:ea typeface="华文新魏" panose="02010800040101010101" pitchFamily="2" charset="-122"/>
                <a:sym typeface="+mn-ea"/>
              </a:rPr>
              <a:t>Executors</a:t>
            </a:r>
            <a:r>
              <a:rPr lang="zh-CN" altLang="en-US" sz="2400" dirty="0">
                <a:latin typeface="华文新魏" panose="02010800040101010101" pitchFamily="2" charset="-122"/>
                <a:ea typeface="华文新魏" panose="02010800040101010101" pitchFamily="2" charset="-122"/>
                <a:sym typeface="+mn-ea"/>
              </a:rPr>
              <a:t>由</a:t>
            </a:r>
            <a:r>
              <a:rPr lang="en-US" altLang="zh-CN" sz="2400" dirty="0">
                <a:latin typeface="华文新魏" panose="02010800040101010101" pitchFamily="2" charset="-122"/>
                <a:ea typeface="华文新魏" panose="02010800040101010101" pitchFamily="2" charset="-122"/>
                <a:sym typeface="+mn-ea"/>
              </a:rPr>
              <a:t>Object</a:t>
            </a:r>
            <a:r>
              <a:rPr lang="zh-CN" altLang="en-US" sz="2400" dirty="0">
                <a:latin typeface="华文新魏" panose="02010800040101010101" pitchFamily="2" charset="-122"/>
                <a:ea typeface="华文新魏" panose="02010800040101010101" pitchFamily="2" charset="-122"/>
                <a:sym typeface="+mn-ea"/>
              </a:rPr>
              <a:t>派生</a:t>
            </a:r>
            <a:endParaRPr lang="en-US" altLang="en-US" sz="2400" dirty="0">
              <a:latin typeface="华文新魏" panose="02010800040101010101" pitchFamily="2" charset="-122"/>
              <a:ea typeface="华文新魏" panose="02010800040101010101" pitchFamily="2" charset="-122"/>
              <a:sym typeface="+mn-ea"/>
            </a:endParaRPr>
          </a:p>
        </p:txBody>
      </p:sp>
      <p:graphicFrame>
        <p:nvGraphicFramePr>
          <p:cNvPr id="5" name="对象 4"/>
          <p:cNvGraphicFramePr>
            <a:graphicFrameLocks noChangeAspect="1"/>
          </p:cNvGraphicFramePr>
          <p:nvPr>
            <p:extLst>
              <p:ext uri="{D42A27DB-BD31-4B8C-83A1-F6EECF244321}">
                <p14:modId xmlns:p14="http://schemas.microsoft.com/office/powerpoint/2010/main" val="2508946230"/>
              </p:ext>
            </p:extLst>
          </p:nvPr>
        </p:nvGraphicFramePr>
        <p:xfrm>
          <a:off x="597000" y="2533328"/>
          <a:ext cx="2937797" cy="1804496"/>
        </p:xfrm>
        <a:graphic>
          <a:graphicData uri="http://schemas.openxmlformats.org/presentationml/2006/ole">
            <mc:AlternateContent xmlns:mc="http://schemas.openxmlformats.org/markup-compatibility/2006">
              <mc:Choice xmlns:v="urn:schemas-microsoft-com:vml" Requires="v">
                <p:oleObj r:id="rId2" imgW="2543175" imgH="1143000" progId="">
                  <p:embed/>
                </p:oleObj>
              </mc:Choice>
              <mc:Fallback>
                <p:oleObj r:id="rId2" imgW="2543175" imgH="1143000" progId="">
                  <p:embed/>
                  <p:pic>
                    <p:nvPicPr>
                      <p:cNvPr id="0"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7000" y="2533328"/>
                        <a:ext cx="2937797" cy="1804496"/>
                      </a:xfrm>
                      <a:prstGeom prst="rect">
                        <a:avLst/>
                      </a:prstGeom>
                      <a:noFill/>
                    </p:spPr>
                  </p:pic>
                </p:oleObj>
              </mc:Fallback>
            </mc:AlternateContent>
          </a:graphicData>
        </a:graphic>
      </p:graphicFrame>
      <p:sp>
        <p:nvSpPr>
          <p:cNvPr id="6" name="文本框 3"/>
          <p:cNvSpPr txBox="1"/>
          <p:nvPr/>
        </p:nvSpPr>
        <p:spPr>
          <a:xfrm>
            <a:off x="3534797" y="3224589"/>
            <a:ext cx="7516062" cy="1077218"/>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US" altLang="zh-CN" sz="1600" b="1" dirty="0" err="1">
                <a:solidFill>
                  <a:schemeClr val="tx1"/>
                </a:solidFill>
                <a:latin typeface="华文新魏" panose="02010800040101010101" pitchFamily="2" charset="-122"/>
                <a:ea typeface="华文新魏" panose="02010800040101010101" pitchFamily="2" charset="-122"/>
                <a:cs typeface="宋体" panose="02010600030101010101" pitchFamily="2" charset="-122"/>
              </a:rPr>
              <a:t>创建</a:t>
            </a:r>
            <a:r>
              <a:rPr lang="zh-CN" altLang="en-US" sz="1600" b="1" dirty="0">
                <a:solidFill>
                  <a:schemeClr val="tx1"/>
                </a:solidFill>
                <a:latin typeface="华文新魏" panose="02010800040101010101" pitchFamily="2" charset="-122"/>
                <a:ea typeface="华文新魏" panose="02010800040101010101" pitchFamily="2" charset="-122"/>
                <a:cs typeface="宋体" panose="02010600030101010101" pitchFamily="2" charset="-122"/>
              </a:rPr>
              <a:t>一个可以运行指定数目线程的线程池，一</a:t>
            </a:r>
            <a:r>
              <a:rPr lang="en-US" altLang="zh-CN" sz="1600" b="1" dirty="0" err="1">
                <a:solidFill>
                  <a:schemeClr val="tx1"/>
                </a:solidFill>
                <a:latin typeface="华文新魏" panose="02010800040101010101" pitchFamily="2" charset="-122"/>
                <a:ea typeface="华文新魏" panose="02010800040101010101" pitchFamily="2" charset="-122"/>
                <a:cs typeface="宋体" panose="02010600030101010101" pitchFamily="2" charset="-122"/>
              </a:rPr>
              <a:t>个线程</a:t>
            </a:r>
            <a:r>
              <a:rPr lang="zh-CN" altLang="en-US" sz="1600" b="1" dirty="0">
                <a:solidFill>
                  <a:schemeClr val="tx1"/>
                </a:solidFill>
                <a:latin typeface="华文新魏" panose="02010800040101010101" pitchFamily="2" charset="-122"/>
                <a:ea typeface="华文新魏" panose="02010800040101010101" pitchFamily="2" charset="-122"/>
                <a:cs typeface="宋体" panose="02010600030101010101" pitchFamily="2" charset="-122"/>
              </a:rPr>
              <a:t>在当前任</a:t>
            </a:r>
            <a:r>
              <a:rPr lang="en-US" altLang="zh-CN" sz="1600" b="1" dirty="0" err="1">
                <a:solidFill>
                  <a:schemeClr val="tx1"/>
                </a:solidFill>
                <a:latin typeface="华文新魏" panose="02010800040101010101" pitchFamily="2" charset="-122"/>
                <a:ea typeface="华文新魏" panose="02010800040101010101" pitchFamily="2" charset="-122"/>
                <a:cs typeface="宋体" panose="02010600030101010101" pitchFamily="2" charset="-122"/>
              </a:rPr>
              <a:t>务已经</a:t>
            </a:r>
            <a:r>
              <a:rPr lang="zh-CN" altLang="en-US" sz="1600" b="1" dirty="0">
                <a:solidFill>
                  <a:schemeClr val="tx1"/>
                </a:solidFill>
                <a:latin typeface="华文新魏" panose="02010800040101010101" pitchFamily="2" charset="-122"/>
                <a:ea typeface="华文新魏" panose="02010800040101010101" pitchFamily="2" charset="-122"/>
                <a:cs typeface="宋体" panose="02010600030101010101" pitchFamily="2" charset="-122"/>
              </a:rPr>
              <a:t>完成</a:t>
            </a:r>
            <a:r>
              <a:rPr lang="en-US" altLang="zh-CN" sz="1600" b="1" dirty="0">
                <a:solidFill>
                  <a:schemeClr val="tx1"/>
                </a:solidFill>
                <a:latin typeface="华文新魏" panose="02010800040101010101" pitchFamily="2" charset="-122"/>
                <a:ea typeface="华文新魏" panose="02010800040101010101" pitchFamily="2" charset="-122"/>
                <a:cs typeface="宋体" panose="02010600030101010101" pitchFamily="2" charset="-122"/>
              </a:rPr>
              <a:t>的</a:t>
            </a:r>
            <a:r>
              <a:rPr lang="zh-CN" altLang="en-US" sz="1600" b="1" dirty="0">
                <a:solidFill>
                  <a:schemeClr val="tx1"/>
                </a:solidFill>
                <a:latin typeface="华文新魏" panose="02010800040101010101" pitchFamily="2" charset="-122"/>
                <a:ea typeface="华文新魏" panose="02010800040101010101" pitchFamily="2" charset="-122"/>
                <a:cs typeface="宋体" panose="02010600030101010101" pitchFamily="2" charset="-122"/>
              </a:rPr>
              <a:t>情况下可以</a:t>
            </a:r>
            <a:r>
              <a:rPr lang="zh-CN" altLang="en-US" sz="1600" b="1" dirty="0">
                <a:solidFill>
                  <a:srgbClr val="FF0000"/>
                </a:solidFill>
                <a:latin typeface="华文新魏" panose="02010800040101010101" pitchFamily="2" charset="-122"/>
                <a:ea typeface="华文新魏" panose="02010800040101010101" pitchFamily="2" charset="-122"/>
                <a:cs typeface="宋体" panose="02010600030101010101" pitchFamily="2" charset="-122"/>
              </a:rPr>
              <a:t>重用</a:t>
            </a:r>
            <a:r>
              <a:rPr lang="en-US" altLang="zh-CN" sz="1600" b="1" dirty="0">
                <a:solidFill>
                  <a:schemeClr val="tx1"/>
                </a:solidFill>
                <a:latin typeface="华文新魏" panose="02010800040101010101" pitchFamily="2" charset="-122"/>
                <a:ea typeface="华文新魏" panose="02010800040101010101" pitchFamily="2" charset="-122"/>
                <a:cs typeface="宋体" panose="02010600030101010101" pitchFamily="2" charset="-122"/>
              </a:rPr>
              <a:t>，</a:t>
            </a:r>
            <a:r>
              <a:rPr lang="en-US" altLang="zh-CN" sz="1600" b="1" dirty="0" err="1">
                <a:solidFill>
                  <a:schemeClr val="tx1"/>
                </a:solidFill>
                <a:latin typeface="华文新魏" panose="02010800040101010101" pitchFamily="2" charset="-122"/>
                <a:ea typeface="华文新魏" panose="02010800040101010101" pitchFamily="2" charset="-122"/>
                <a:cs typeface="宋体" panose="02010600030101010101" pitchFamily="2" charset="-122"/>
              </a:rPr>
              <a:t>来执</a:t>
            </a:r>
            <a:r>
              <a:rPr lang="zh-CN" altLang="en-US" sz="1600" b="1" dirty="0">
                <a:solidFill>
                  <a:schemeClr val="tx1"/>
                </a:solidFill>
                <a:latin typeface="华文新魏" panose="02010800040101010101" pitchFamily="2" charset="-122"/>
                <a:ea typeface="华文新魏" panose="02010800040101010101" pitchFamily="2" charset="-122"/>
                <a:cs typeface="宋体" panose="02010600030101010101" pitchFamily="2" charset="-122"/>
              </a:rPr>
              <a:t>行另外</a:t>
            </a:r>
            <a:r>
              <a:rPr lang="en-US" altLang="zh-CN" sz="1600" b="1" dirty="0" err="1">
                <a:solidFill>
                  <a:schemeClr val="tx1"/>
                </a:solidFill>
                <a:latin typeface="华文新魏" panose="02010800040101010101" pitchFamily="2" charset="-122"/>
                <a:ea typeface="华文新魏" panose="02010800040101010101" pitchFamily="2" charset="-122"/>
                <a:cs typeface="宋体" panose="02010600030101010101" pitchFamily="2" charset="-122"/>
              </a:rPr>
              <a:t>一个任务</a:t>
            </a:r>
            <a:endParaRPr lang="en-US" altLang="zh-CN" sz="1600" b="1" dirty="0">
              <a:solidFill>
                <a:schemeClr val="tx1"/>
              </a:solidFill>
              <a:latin typeface="华文新魏" panose="02010800040101010101" pitchFamily="2" charset="-122"/>
              <a:ea typeface="华文新魏" panose="02010800040101010101" pitchFamily="2" charset="-122"/>
              <a:cs typeface="宋体" panose="02010600030101010101" pitchFamily="2" charset="-122"/>
            </a:endParaRPr>
          </a:p>
          <a:p>
            <a:r>
              <a:rPr lang="en-US" altLang="zh-CN" sz="1600" b="1" dirty="0" err="1">
                <a:solidFill>
                  <a:schemeClr val="tx1"/>
                </a:solidFill>
                <a:latin typeface="华文新魏" panose="02010800040101010101" pitchFamily="2" charset="-122"/>
                <a:ea typeface="华文新魏" panose="02010800040101010101" pitchFamily="2" charset="-122"/>
                <a:cs typeface="宋体" panose="02010600030101010101" pitchFamily="2" charset="-122"/>
              </a:rPr>
              <a:t>创建一个线程池，它会</a:t>
            </a:r>
            <a:r>
              <a:rPr lang="zh-CN" altLang="en-US" sz="1600" b="1" dirty="0">
                <a:solidFill>
                  <a:schemeClr val="tx1"/>
                </a:solidFill>
                <a:latin typeface="华文新魏" panose="02010800040101010101" pitchFamily="2" charset="-122"/>
                <a:ea typeface="华文新魏" panose="02010800040101010101" pitchFamily="2" charset="-122"/>
                <a:cs typeface="宋体" panose="02010600030101010101" pitchFamily="2" charset="-122"/>
              </a:rPr>
              <a:t>在必要的</a:t>
            </a:r>
            <a:r>
              <a:rPr lang="en-US" altLang="zh-CN" sz="1600" b="1" dirty="0" err="1">
                <a:solidFill>
                  <a:schemeClr val="tx1"/>
                </a:solidFill>
                <a:latin typeface="华文新魏" panose="02010800040101010101" pitchFamily="2" charset="-122"/>
                <a:ea typeface="华文新魏" panose="02010800040101010101" pitchFamily="2" charset="-122"/>
                <a:cs typeface="宋体" panose="02010600030101010101" pitchFamily="2" charset="-122"/>
              </a:rPr>
              <a:t>时候创建新的线程，但是</a:t>
            </a:r>
            <a:r>
              <a:rPr lang="zh-CN" altLang="en-US" sz="1600" b="1" dirty="0">
                <a:solidFill>
                  <a:schemeClr val="tx1"/>
                </a:solidFill>
                <a:latin typeface="华文新魏" panose="02010800040101010101" pitchFamily="2" charset="-122"/>
                <a:ea typeface="华文新魏" panose="02010800040101010101" pitchFamily="2" charset="-122"/>
                <a:cs typeface="宋体" panose="02010600030101010101" pitchFamily="2" charset="-122"/>
              </a:rPr>
              <a:t>如果</a:t>
            </a:r>
            <a:r>
              <a:rPr lang="en-US" altLang="zh-CN" sz="1600" b="1" dirty="0" err="1">
                <a:solidFill>
                  <a:schemeClr val="tx1"/>
                </a:solidFill>
                <a:latin typeface="华文新魏" panose="02010800040101010101" pitchFamily="2" charset="-122"/>
                <a:ea typeface="华文新魏" panose="02010800040101010101" pitchFamily="2" charset="-122"/>
                <a:cs typeface="宋体" panose="02010600030101010101" pitchFamily="2" charset="-122"/>
              </a:rPr>
              <a:t>之前</a:t>
            </a:r>
            <a:r>
              <a:rPr lang="zh-CN" altLang="en-US" sz="1600" b="1" dirty="0">
                <a:solidFill>
                  <a:schemeClr val="tx1"/>
                </a:solidFill>
                <a:latin typeface="华文新魏" panose="02010800040101010101" pitchFamily="2" charset="-122"/>
                <a:ea typeface="华文新魏" panose="02010800040101010101" pitchFamily="2" charset="-122"/>
                <a:cs typeface="宋体" panose="02010600030101010101" pitchFamily="2" charset="-122"/>
              </a:rPr>
              <a:t>已经</a:t>
            </a:r>
            <a:r>
              <a:rPr lang="en-US" altLang="zh-CN" sz="1600" b="1" dirty="0" err="1">
                <a:solidFill>
                  <a:schemeClr val="tx1"/>
                </a:solidFill>
                <a:latin typeface="华文新魏" panose="02010800040101010101" pitchFamily="2" charset="-122"/>
                <a:ea typeface="华文新魏" panose="02010800040101010101" pitchFamily="2" charset="-122"/>
                <a:cs typeface="宋体" panose="02010600030101010101" pitchFamily="2" charset="-122"/>
              </a:rPr>
              <a:t>创建</a:t>
            </a:r>
            <a:r>
              <a:rPr lang="zh-CN" altLang="en-US" sz="1600" b="1" dirty="0">
                <a:solidFill>
                  <a:schemeClr val="tx1"/>
                </a:solidFill>
                <a:latin typeface="华文新魏" panose="02010800040101010101" pitchFamily="2" charset="-122"/>
                <a:ea typeface="华文新魏" panose="02010800040101010101" pitchFamily="2" charset="-122"/>
                <a:cs typeface="宋体" panose="02010600030101010101" pitchFamily="2" charset="-122"/>
              </a:rPr>
              <a:t>好</a:t>
            </a:r>
            <a:r>
              <a:rPr lang="en-US" altLang="zh-CN" sz="1600" b="1" dirty="0">
                <a:solidFill>
                  <a:schemeClr val="tx1"/>
                </a:solidFill>
                <a:latin typeface="华文新魏" panose="02010800040101010101" pitchFamily="2" charset="-122"/>
                <a:ea typeface="华文新魏" panose="02010800040101010101" pitchFamily="2" charset="-122"/>
                <a:cs typeface="宋体" panose="02010600030101010101" pitchFamily="2" charset="-122"/>
              </a:rPr>
              <a:t>的</a:t>
            </a:r>
            <a:r>
              <a:rPr lang="zh-CN" altLang="en-US" sz="1600" b="1" dirty="0">
                <a:solidFill>
                  <a:schemeClr val="tx1"/>
                </a:solidFill>
                <a:latin typeface="华文新魏" panose="02010800040101010101" pitchFamily="2" charset="-122"/>
                <a:ea typeface="华文新魏" panose="02010800040101010101" pitchFamily="2" charset="-122"/>
                <a:cs typeface="宋体" panose="02010600030101010101" pitchFamily="2" charset="-122"/>
              </a:rPr>
              <a:t>线程可用，则先重用之前</a:t>
            </a:r>
            <a:r>
              <a:rPr lang="en-US" altLang="zh-CN" sz="1600" b="1" dirty="0" err="1">
                <a:solidFill>
                  <a:schemeClr val="tx1"/>
                </a:solidFill>
                <a:latin typeface="华文新魏" panose="02010800040101010101" pitchFamily="2" charset="-122"/>
                <a:ea typeface="华文新魏" panose="02010800040101010101" pitchFamily="2" charset="-122"/>
                <a:cs typeface="宋体" panose="02010600030101010101" pitchFamily="2" charset="-122"/>
              </a:rPr>
              <a:t>创建</a:t>
            </a:r>
            <a:r>
              <a:rPr lang="zh-CN" altLang="en-US" sz="1600" b="1" dirty="0">
                <a:solidFill>
                  <a:schemeClr val="tx1"/>
                </a:solidFill>
                <a:latin typeface="华文新魏" panose="02010800040101010101" pitchFamily="2" charset="-122"/>
                <a:ea typeface="华文新魏" panose="02010800040101010101" pitchFamily="2" charset="-122"/>
                <a:cs typeface="宋体" panose="02010600030101010101" pitchFamily="2" charset="-122"/>
              </a:rPr>
              <a:t>好的</a:t>
            </a:r>
            <a:r>
              <a:rPr lang="en-US" altLang="zh-CN" sz="1600" b="1" dirty="0" err="1">
                <a:solidFill>
                  <a:schemeClr val="tx1"/>
                </a:solidFill>
                <a:latin typeface="华文新魏" panose="02010800040101010101" pitchFamily="2" charset="-122"/>
                <a:ea typeface="华文新魏" panose="02010800040101010101" pitchFamily="2" charset="-122"/>
                <a:cs typeface="宋体" panose="02010600030101010101" pitchFamily="2" charset="-122"/>
              </a:rPr>
              <a:t>的线程</a:t>
            </a:r>
            <a:r>
              <a:rPr lang="zh-CN" altLang="en-US" sz="1600" b="1" dirty="0">
                <a:solidFill>
                  <a:schemeClr val="tx1"/>
                </a:solidFill>
                <a:latin typeface="华文新魏" panose="02010800040101010101" pitchFamily="2" charset="-122"/>
                <a:ea typeface="华文新魏" panose="02010800040101010101" pitchFamily="2" charset="-122"/>
                <a:cs typeface="宋体" panose="02010600030101010101" pitchFamily="2" charset="-122"/>
              </a:rPr>
              <a:t>（尽量复用，不够再创建新线程）</a:t>
            </a:r>
            <a:endParaRPr lang="en-US" altLang="zh-CN" sz="1600" b="1" dirty="0">
              <a:solidFill>
                <a:schemeClr val="tx1"/>
              </a:solidFill>
              <a:latin typeface="华文新魏" panose="02010800040101010101" pitchFamily="2" charset="-122"/>
              <a:ea typeface="华文新魏" panose="02010800040101010101" pitchFamily="2" charset="-122"/>
              <a:cs typeface="宋体" panose="02010600030101010101" pitchFamily="2" charset="-122"/>
            </a:endParaRPr>
          </a:p>
        </p:txBody>
      </p:sp>
      <p:sp>
        <p:nvSpPr>
          <p:cNvPr id="2" name="文本框 1">
            <a:extLst>
              <a:ext uri="{FF2B5EF4-FFF2-40B4-BE49-F238E27FC236}">
                <a16:creationId xmlns:a16="http://schemas.microsoft.com/office/drawing/2014/main" id="{85D022D0-CF50-4DA2-8EF6-236FF4144E96}"/>
              </a:ext>
            </a:extLst>
          </p:cNvPr>
          <p:cNvSpPr txBox="1"/>
          <p:nvPr/>
        </p:nvSpPr>
        <p:spPr>
          <a:xfrm>
            <a:off x="469015" y="5216613"/>
            <a:ext cx="11445762" cy="1015663"/>
          </a:xfrm>
          <a:prstGeom prst="rect">
            <a:avLst/>
          </a:prstGeom>
          <a:noFill/>
        </p:spPr>
        <p:txBody>
          <a:bodyPr wrap="none" rtlCol="0">
            <a:spAutoFit/>
          </a:bodyPr>
          <a:lstStyle/>
          <a:p>
            <a:r>
              <a:rPr lang="en-US" altLang="zh-CN" sz="2000" dirty="0">
                <a:latin typeface="华文新魏" panose="02010800040101010101" pitchFamily="2" charset="-122"/>
                <a:ea typeface="华文新魏" panose="02010800040101010101" pitchFamily="2" charset="-122"/>
              </a:rPr>
              <a:t>Executors</a:t>
            </a:r>
            <a:r>
              <a:rPr lang="zh-CN" altLang="en-US" sz="2000" dirty="0">
                <a:latin typeface="华文新魏" panose="02010800040101010101" pitchFamily="2" charset="-122"/>
                <a:ea typeface="华文新魏" panose="02010800040101010101" pitchFamily="2" charset="-122"/>
              </a:rPr>
              <a:t>还支持其它类型的线程池的创建方法如：</a:t>
            </a:r>
            <a:r>
              <a:rPr lang="en-US" altLang="zh-CN" sz="2000" dirty="0" err="1">
                <a:latin typeface="华文新魏" panose="02010800040101010101" pitchFamily="2" charset="-122"/>
                <a:ea typeface="华文新魏" panose="02010800040101010101" pitchFamily="2" charset="-122"/>
              </a:rPr>
              <a:t>newScheduledThreadPool</a:t>
            </a:r>
            <a:r>
              <a:rPr lang="zh-CN" altLang="en-US" sz="2000" dirty="0">
                <a:latin typeface="华文新魏" panose="02010800040101010101" pitchFamily="2" charset="-122"/>
                <a:ea typeface="华文新魏" panose="02010800040101010101" pitchFamily="2" charset="-122"/>
              </a:rPr>
              <a:t>、</a:t>
            </a:r>
            <a:r>
              <a:rPr lang="en-US" altLang="zh-CN" sz="2000" dirty="0" err="1">
                <a:latin typeface="华文新魏" panose="02010800040101010101" pitchFamily="2" charset="-122"/>
                <a:ea typeface="华文新魏" panose="02010800040101010101" pitchFamily="2" charset="-122"/>
              </a:rPr>
              <a:t>newSingleThreadPool</a:t>
            </a:r>
            <a:endParaRPr lang="en-US" altLang="zh-CN" sz="2000" dirty="0">
              <a:latin typeface="华文新魏" panose="02010800040101010101" pitchFamily="2" charset="-122"/>
              <a:ea typeface="华文新魏" panose="02010800040101010101" pitchFamily="2" charset="-122"/>
            </a:endParaRPr>
          </a:p>
          <a:p>
            <a:endParaRPr lang="en-US" altLang="zh-CN" sz="2000" dirty="0">
              <a:latin typeface="华文新魏" panose="02010800040101010101" pitchFamily="2" charset="-122"/>
              <a:ea typeface="华文新魏" panose="02010800040101010101" pitchFamily="2" charset="-122"/>
            </a:endParaRPr>
          </a:p>
          <a:p>
            <a:r>
              <a:rPr lang="zh-CN" altLang="en-US" sz="2000" dirty="0">
                <a:latin typeface="华文新魏" panose="02010800040101010101" pitchFamily="2" charset="-122"/>
                <a:ea typeface="华文新魏" panose="02010800040101010101" pitchFamily="2" charset="-122"/>
              </a:rPr>
              <a:t>请自己查阅</a:t>
            </a:r>
            <a:r>
              <a:rPr lang="en-US" altLang="zh-CN" sz="2000" dirty="0">
                <a:latin typeface="华文新魏" panose="02010800040101010101" pitchFamily="2" charset="-122"/>
                <a:ea typeface="华文新魏" panose="02010800040101010101" pitchFamily="2" charset="-122"/>
              </a:rPr>
              <a:t>API </a:t>
            </a:r>
            <a:endParaRPr lang="zh-CN" altLang="en-US" sz="2000" dirty="0">
              <a:latin typeface="华文新魏" panose="02010800040101010101" pitchFamily="2" charset="-122"/>
              <a:ea typeface="华文新魏" panose="02010800040101010101" pitchFamily="2" charset="-122"/>
            </a:endParaRPr>
          </a:p>
        </p:txBody>
      </p:sp>
      <p:sp>
        <p:nvSpPr>
          <p:cNvPr id="8" name="圆角矩形标注 14">
            <a:extLst>
              <a:ext uri="{FF2B5EF4-FFF2-40B4-BE49-F238E27FC236}">
                <a16:creationId xmlns:a16="http://schemas.microsoft.com/office/drawing/2014/main" id="{B5C10765-88A0-4FE4-B783-67637FB46FBC}"/>
              </a:ext>
            </a:extLst>
          </p:cNvPr>
          <p:cNvSpPr/>
          <p:nvPr/>
        </p:nvSpPr>
        <p:spPr>
          <a:xfrm>
            <a:off x="7399013" y="2440995"/>
            <a:ext cx="4030986" cy="666218"/>
          </a:xfrm>
          <a:prstGeom prst="wedgeRoundRectCallout">
            <a:avLst>
              <a:gd name="adj1" fmla="val -61605"/>
              <a:gd name="adj2" fmla="val 54528"/>
              <a:gd name="adj3" fmla="val 16667"/>
            </a:avLst>
          </a:prstGeom>
          <a:solidFill>
            <a:schemeClr val="accent4">
              <a:lumMod val="40000"/>
              <a:lumOff val="60000"/>
              <a:alpha val="41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90000"/>
              </a:lnSpc>
              <a:spcBef>
                <a:spcPct val="0"/>
              </a:spcBef>
              <a:defRPr/>
            </a:pP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这里的任务就是指线程任务，是实现了</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Runnable</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接口的实例</a:t>
            </a:r>
            <a:endParaRPr lang="en-US"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endParaRPr>
          </a:p>
        </p:txBody>
      </p:sp>
    </p:spTree>
    <p:extLst>
      <p:ext uri="{BB962C8B-B14F-4D97-AF65-F5344CB8AC3E}">
        <p14:creationId xmlns:p14="http://schemas.microsoft.com/office/powerpoint/2010/main" val="8366239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文本占位符 1"/>
          <p:cNvSpPr>
            <a:spLocks noGrp="1"/>
          </p:cNvSpPr>
          <p:nvPr>
            <p:ph type="body" sz="quarter" idx="10"/>
          </p:nvPr>
        </p:nvSpPr>
        <p:spPr bwMode="auto">
          <a:xfrm>
            <a:off x="237439" y="175846"/>
            <a:ext cx="1248461" cy="835269"/>
          </a:xfrm>
          <a:noFill/>
        </p:spPr>
        <p:txBody>
          <a:bodyPr vert="horz" wrap="square" lIns="91440" tIns="45720" rIns="91440" bIns="45720" numCol="1" anchor="t" anchorCtr="0" compatLnSpc="1">
            <a:normAutofit fontScale="87500"/>
          </a:bodyPr>
          <a:lstStyle/>
          <a:p>
            <a:pPr eaLnBrk="1" hangingPunct="1"/>
            <a:r>
              <a:rPr lang="en-US" altLang="zh-CN" dirty="0"/>
              <a:t>30.3</a:t>
            </a:r>
          </a:p>
        </p:txBody>
      </p:sp>
      <p:sp>
        <p:nvSpPr>
          <p:cNvPr id="11267" name="文本占位符 2"/>
          <p:cNvSpPr>
            <a:spLocks noGrp="1"/>
          </p:cNvSpPr>
          <p:nvPr>
            <p:ph type="body" sz="quarter" idx="12"/>
          </p:nvPr>
        </p:nvSpPr>
        <p:spPr bwMode="auto">
          <a:xfrm>
            <a:off x="1649291" y="224570"/>
            <a:ext cx="8891247" cy="496887"/>
          </a:xfrm>
          <a:noFill/>
        </p:spPr>
        <p:txBody>
          <a:bodyPr vert="horz" wrap="square" lIns="91440" tIns="45720" rIns="91440" bIns="45720" numCol="1" anchor="t" anchorCtr="0" compatLnSpc="1">
            <a:noAutofit/>
          </a:bodyPr>
          <a:lstStyle/>
          <a:p>
            <a:r>
              <a:rPr lang="zh-CN" altLang="en-US" b="1" dirty="0">
                <a:latin typeface="华文细黑" panose="02010600040101010101" pitchFamily="2" charset="-122"/>
                <a:ea typeface="华文细黑" panose="02010600040101010101" pitchFamily="2" charset="-122"/>
              </a:rPr>
              <a:t>线程池</a:t>
            </a:r>
            <a:r>
              <a:rPr lang="en-US" altLang="zh-CN" b="1" dirty="0">
                <a:latin typeface="华文细黑" panose="02010600040101010101" pitchFamily="2" charset="-122"/>
                <a:ea typeface="华文细黑" panose="02010600040101010101" pitchFamily="2" charset="-122"/>
              </a:rPr>
              <a:t>-</a:t>
            </a:r>
            <a:r>
              <a:rPr lang="zh-CN" altLang="en-US" dirty="0"/>
              <a:t>程序清单</a:t>
            </a:r>
            <a:r>
              <a:rPr lang="en-US" altLang="zh-CN" dirty="0"/>
              <a:t>30-3</a:t>
            </a:r>
            <a:endParaRPr lang="en-US" altLang="zh-CN" b="1" dirty="0">
              <a:latin typeface="华文细黑" panose="02010600040101010101" pitchFamily="2" charset="-122"/>
              <a:ea typeface="华文细黑" panose="02010600040101010101" pitchFamily="2" charset="-122"/>
            </a:endParaRPr>
          </a:p>
        </p:txBody>
      </p:sp>
      <p:sp>
        <p:nvSpPr>
          <p:cNvPr id="4" name="文本框 99"/>
          <p:cNvSpPr txBox="1"/>
          <p:nvPr/>
        </p:nvSpPr>
        <p:spPr>
          <a:xfrm>
            <a:off x="88153" y="1157648"/>
            <a:ext cx="10728530" cy="5386090"/>
          </a:xfrm>
          <a:prstGeom prst="rect">
            <a:avLst/>
          </a:prstGeom>
          <a:solidFill>
            <a:schemeClr val="accent4">
              <a:lumMod val="20000"/>
              <a:lumOff val="80000"/>
            </a:schemeClr>
          </a:solidFill>
          <a:ln w="22225">
            <a:solidFill>
              <a:schemeClr val="accent4">
                <a:lumMod val="50000"/>
              </a:schemeClr>
            </a:solidFill>
          </a:ln>
        </p:spPr>
        <p:txBody>
          <a:bodyPr wrap="square">
            <a:spAutoFit/>
          </a:bodyPr>
          <a:lstStyle/>
          <a:p>
            <a:r>
              <a:rPr lang="en-US" altLang="zh-CN" sz="2000" b="1" dirty="0">
                <a:solidFill>
                  <a:srgbClr val="7F0055"/>
                </a:solidFill>
                <a:latin typeface="华文新魏" panose="02010800040101010101" pitchFamily="2" charset="-122"/>
                <a:ea typeface="华文新魏" panose="02010800040101010101" pitchFamily="2" charset="-122"/>
                <a:cs typeface="宋体" panose="02010600030101010101" pitchFamily="2" charset="-122"/>
              </a:rPr>
              <a:t>import</a:t>
            </a:r>
            <a:r>
              <a:rPr lang="en-US" altLang="zh-CN" sz="2400"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sz="2400" dirty="0" err="1">
                <a:solidFill>
                  <a:srgbClr val="000000"/>
                </a:solidFill>
                <a:latin typeface="华文新魏" panose="02010800040101010101" pitchFamily="2" charset="-122"/>
                <a:ea typeface="华文新魏" panose="02010800040101010101" pitchFamily="2" charset="-122"/>
                <a:cs typeface="宋体" panose="02010600030101010101" pitchFamily="2" charset="-122"/>
              </a:rPr>
              <a:t>java.util.concurrent</a:t>
            </a:r>
            <a:r>
              <a:rPr lang="en-US" altLang="zh-CN" sz="2400"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a:t>
            </a:r>
          </a:p>
          <a:p>
            <a:r>
              <a:rPr lang="en-US" altLang="zh-CN" sz="2000" dirty="0">
                <a:latin typeface="华文新魏" panose="02010800040101010101" pitchFamily="2" charset="-122"/>
                <a:ea typeface="华文新魏" panose="02010800040101010101" pitchFamily="2" charset="-122"/>
                <a:cs typeface="宋体" panose="02010600030101010101" pitchFamily="2" charset="-122"/>
              </a:rPr>
              <a:t> </a:t>
            </a:r>
            <a:endParaRPr lang="en-US" altLang="zh-CN" b="1" dirty="0">
              <a:solidFill>
                <a:srgbClr val="7F0055"/>
              </a:solidFill>
              <a:latin typeface="华文新魏" panose="02010800040101010101" pitchFamily="2" charset="-122"/>
              <a:ea typeface="华文新魏" panose="02010800040101010101" pitchFamily="2" charset="-122"/>
              <a:cs typeface="宋体" panose="02010600030101010101" pitchFamily="2" charset="-122"/>
            </a:endParaRPr>
          </a:p>
          <a:p>
            <a:r>
              <a:rPr lang="en-US" altLang="zh-CN" sz="2000" b="1" dirty="0">
                <a:solidFill>
                  <a:srgbClr val="7F0055"/>
                </a:solidFill>
                <a:latin typeface="华文新魏" panose="02010800040101010101" pitchFamily="2" charset="-122"/>
                <a:ea typeface="华文新魏" panose="02010800040101010101" pitchFamily="2" charset="-122"/>
                <a:cs typeface="宋体" panose="02010600030101010101" pitchFamily="2" charset="-122"/>
              </a:rPr>
              <a:t>public</a:t>
            </a:r>
            <a:r>
              <a:rPr lang="en-US" altLang="zh-CN" sz="2000"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sz="2000" b="1" dirty="0">
                <a:solidFill>
                  <a:srgbClr val="7F0055"/>
                </a:solidFill>
                <a:latin typeface="华文新魏" panose="02010800040101010101" pitchFamily="2" charset="-122"/>
                <a:ea typeface="华文新魏" panose="02010800040101010101" pitchFamily="2" charset="-122"/>
                <a:cs typeface="宋体" panose="02010600030101010101" pitchFamily="2" charset="-122"/>
              </a:rPr>
              <a:t>class</a:t>
            </a:r>
            <a:r>
              <a:rPr lang="en-US" altLang="zh-CN" sz="2000"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sz="2000" dirty="0" err="1">
                <a:solidFill>
                  <a:srgbClr val="000000"/>
                </a:solidFill>
                <a:latin typeface="华文新魏" panose="02010800040101010101" pitchFamily="2" charset="-122"/>
                <a:ea typeface="华文新魏" panose="02010800040101010101" pitchFamily="2" charset="-122"/>
                <a:cs typeface="宋体" panose="02010600030101010101" pitchFamily="2" charset="-122"/>
              </a:rPr>
              <a:t>ExecutorDemo</a:t>
            </a:r>
            <a:r>
              <a:rPr lang="en-US" altLang="zh-CN" sz="2000"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p>
          <a:p>
            <a:r>
              <a:rPr lang="en-US" altLang="zh-CN" sz="2000"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sz="2000" b="1" dirty="0">
                <a:solidFill>
                  <a:srgbClr val="7F0055"/>
                </a:solidFill>
                <a:latin typeface="华文新魏" panose="02010800040101010101" pitchFamily="2" charset="-122"/>
                <a:ea typeface="华文新魏" panose="02010800040101010101" pitchFamily="2" charset="-122"/>
                <a:cs typeface="宋体" panose="02010600030101010101" pitchFamily="2" charset="-122"/>
              </a:rPr>
              <a:t>public</a:t>
            </a:r>
            <a:r>
              <a:rPr lang="en-US" altLang="zh-CN" sz="2000"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sz="2000" b="1" dirty="0">
                <a:solidFill>
                  <a:srgbClr val="7F0055"/>
                </a:solidFill>
                <a:latin typeface="华文新魏" panose="02010800040101010101" pitchFamily="2" charset="-122"/>
                <a:ea typeface="华文新魏" panose="02010800040101010101" pitchFamily="2" charset="-122"/>
                <a:cs typeface="宋体" panose="02010600030101010101" pitchFamily="2" charset="-122"/>
              </a:rPr>
              <a:t>static</a:t>
            </a:r>
            <a:r>
              <a:rPr lang="en-US" altLang="zh-CN" sz="2000"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sz="2000" b="1" dirty="0">
                <a:solidFill>
                  <a:srgbClr val="7F0055"/>
                </a:solidFill>
                <a:latin typeface="华文新魏" panose="02010800040101010101" pitchFamily="2" charset="-122"/>
                <a:ea typeface="华文新魏" panose="02010800040101010101" pitchFamily="2" charset="-122"/>
                <a:cs typeface="宋体" panose="02010600030101010101" pitchFamily="2" charset="-122"/>
              </a:rPr>
              <a:t>void</a:t>
            </a:r>
            <a:r>
              <a:rPr lang="en-US" altLang="zh-CN" sz="2000"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main(String[] args) {</a:t>
            </a:r>
          </a:p>
          <a:p>
            <a:r>
              <a:rPr lang="en-US" altLang="zh-CN" sz="2000"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sz="2400" dirty="0">
                <a:solidFill>
                  <a:srgbClr val="3F7F5F"/>
                </a:solidFill>
                <a:latin typeface="华文新魏" panose="02010800040101010101" pitchFamily="2" charset="-122"/>
                <a:ea typeface="华文新魏" panose="02010800040101010101" pitchFamily="2" charset="-122"/>
                <a:cs typeface="宋体" panose="02010600030101010101" pitchFamily="2" charset="-122"/>
              </a:rPr>
              <a:t>// Create a fixed thread pool with maximum three threads</a:t>
            </a:r>
          </a:p>
          <a:p>
            <a:r>
              <a:rPr lang="en-US" altLang="zh-CN" sz="2400"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sz="2400" dirty="0" err="1">
                <a:solidFill>
                  <a:srgbClr val="000000"/>
                </a:solidFill>
                <a:latin typeface="华文新魏" panose="02010800040101010101" pitchFamily="2" charset="-122"/>
                <a:ea typeface="华文新魏" panose="02010800040101010101" pitchFamily="2" charset="-122"/>
                <a:cs typeface="宋体" panose="02010600030101010101" pitchFamily="2" charset="-122"/>
              </a:rPr>
              <a:t>ExecutorService</a:t>
            </a:r>
            <a:r>
              <a:rPr lang="en-US" altLang="zh-CN" sz="2400"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es= </a:t>
            </a:r>
            <a:r>
              <a:rPr lang="en-US" altLang="zh-CN" sz="2400" dirty="0" err="1">
                <a:solidFill>
                  <a:srgbClr val="000000"/>
                </a:solidFill>
                <a:latin typeface="华文新魏" panose="02010800040101010101" pitchFamily="2" charset="-122"/>
                <a:ea typeface="华文新魏" panose="02010800040101010101" pitchFamily="2" charset="-122"/>
                <a:cs typeface="宋体" panose="02010600030101010101" pitchFamily="2" charset="-122"/>
              </a:rPr>
              <a:t>Executors.newFixedThreadPool</a:t>
            </a:r>
            <a:r>
              <a:rPr lang="en-US" altLang="zh-CN" sz="2400"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(3);</a:t>
            </a:r>
          </a:p>
          <a:p>
            <a:r>
              <a:rPr lang="en-US" altLang="zh-CN" sz="2000" dirty="0">
                <a:latin typeface="华文新魏" panose="02010800040101010101" pitchFamily="2" charset="-122"/>
                <a:ea typeface="华文新魏" panose="02010800040101010101" pitchFamily="2" charset="-122"/>
                <a:cs typeface="宋体" panose="02010600030101010101" pitchFamily="2" charset="-122"/>
              </a:rPr>
              <a:t> </a:t>
            </a:r>
            <a:endParaRPr lang="en-US" altLang="zh-CN" dirty="0">
              <a:solidFill>
                <a:srgbClr val="000000"/>
              </a:solidFill>
              <a:latin typeface="华文新魏" panose="02010800040101010101" pitchFamily="2" charset="-122"/>
              <a:ea typeface="华文新魏" panose="02010800040101010101" pitchFamily="2" charset="-122"/>
              <a:cs typeface="宋体" panose="02010600030101010101" pitchFamily="2" charset="-122"/>
            </a:endParaRPr>
          </a:p>
          <a:p>
            <a:r>
              <a:rPr lang="en-US" altLang="zh-CN" sz="2000"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sz="2400" dirty="0">
                <a:solidFill>
                  <a:srgbClr val="3F7F5F"/>
                </a:solidFill>
                <a:latin typeface="华文新魏" panose="02010800040101010101" pitchFamily="2" charset="-122"/>
                <a:ea typeface="华文新魏" panose="02010800040101010101" pitchFamily="2" charset="-122"/>
                <a:cs typeface="宋体" panose="02010600030101010101" pitchFamily="2" charset="-122"/>
              </a:rPr>
              <a:t>// Submit runnable tasks to the executor</a:t>
            </a:r>
          </a:p>
          <a:p>
            <a:r>
              <a:rPr lang="en-US" altLang="zh-CN" sz="2000"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sz="2000" dirty="0" err="1">
                <a:solidFill>
                  <a:srgbClr val="000000"/>
                </a:solidFill>
                <a:latin typeface="华文新魏" panose="02010800040101010101" pitchFamily="2" charset="-122"/>
                <a:ea typeface="华文新魏" panose="02010800040101010101" pitchFamily="2" charset="-122"/>
                <a:cs typeface="宋体" panose="02010600030101010101" pitchFamily="2" charset="-122"/>
              </a:rPr>
              <a:t>es.execute</a:t>
            </a:r>
            <a:r>
              <a:rPr lang="en-US" altLang="zh-CN" sz="2000"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a:t>
            </a:r>
            <a:r>
              <a:rPr lang="en-US" altLang="zh-CN" sz="2000" b="1" dirty="0">
                <a:solidFill>
                  <a:srgbClr val="7F0055"/>
                </a:solidFill>
                <a:latin typeface="华文新魏" panose="02010800040101010101" pitchFamily="2" charset="-122"/>
                <a:ea typeface="华文新魏" panose="02010800040101010101" pitchFamily="2" charset="-122"/>
                <a:cs typeface="宋体" panose="02010600030101010101" pitchFamily="2" charset="-122"/>
              </a:rPr>
              <a:t>new</a:t>
            </a:r>
            <a:r>
              <a:rPr lang="en-US" altLang="zh-CN" sz="2000"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sz="2000" dirty="0" err="1">
                <a:solidFill>
                  <a:srgbClr val="000000"/>
                </a:solidFill>
                <a:latin typeface="华文新魏" panose="02010800040101010101" pitchFamily="2" charset="-122"/>
                <a:ea typeface="华文新魏" panose="02010800040101010101" pitchFamily="2" charset="-122"/>
                <a:cs typeface="宋体" panose="02010600030101010101" pitchFamily="2" charset="-122"/>
              </a:rPr>
              <a:t>PrintChar</a:t>
            </a:r>
            <a:r>
              <a:rPr lang="en-US" altLang="zh-CN" sz="2000"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a:t>
            </a:r>
            <a:r>
              <a:rPr lang="en-US" altLang="zh-CN" sz="2000" dirty="0">
                <a:solidFill>
                  <a:srgbClr val="2A00FF"/>
                </a:solidFill>
                <a:latin typeface="华文新魏" panose="02010800040101010101" pitchFamily="2" charset="-122"/>
                <a:ea typeface="华文新魏" panose="02010800040101010101" pitchFamily="2" charset="-122"/>
                <a:cs typeface="宋体" panose="02010600030101010101" pitchFamily="2" charset="-122"/>
              </a:rPr>
              <a:t>'a'</a:t>
            </a:r>
            <a:r>
              <a:rPr lang="en-US" altLang="zh-CN" sz="2000"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100));</a:t>
            </a:r>
          </a:p>
          <a:p>
            <a:r>
              <a:rPr lang="en-US" altLang="zh-CN" sz="2000"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sz="2000" dirty="0" err="1">
                <a:solidFill>
                  <a:srgbClr val="000000"/>
                </a:solidFill>
                <a:latin typeface="华文新魏" panose="02010800040101010101" pitchFamily="2" charset="-122"/>
                <a:ea typeface="华文新魏" panose="02010800040101010101" pitchFamily="2" charset="-122"/>
                <a:cs typeface="宋体" panose="02010600030101010101" pitchFamily="2" charset="-122"/>
              </a:rPr>
              <a:t>es.execute</a:t>
            </a:r>
            <a:r>
              <a:rPr lang="en-US" altLang="zh-CN" sz="2000"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a:t>
            </a:r>
            <a:r>
              <a:rPr lang="en-US" altLang="zh-CN" sz="2000" b="1" dirty="0">
                <a:solidFill>
                  <a:srgbClr val="7F0055"/>
                </a:solidFill>
                <a:latin typeface="华文新魏" panose="02010800040101010101" pitchFamily="2" charset="-122"/>
                <a:ea typeface="华文新魏" panose="02010800040101010101" pitchFamily="2" charset="-122"/>
                <a:cs typeface="宋体" panose="02010600030101010101" pitchFamily="2" charset="-122"/>
              </a:rPr>
              <a:t>new</a:t>
            </a:r>
            <a:r>
              <a:rPr lang="en-US" altLang="zh-CN" sz="2000"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sz="2000" dirty="0" err="1">
                <a:solidFill>
                  <a:srgbClr val="000000"/>
                </a:solidFill>
                <a:latin typeface="华文新魏" panose="02010800040101010101" pitchFamily="2" charset="-122"/>
                <a:ea typeface="华文新魏" panose="02010800040101010101" pitchFamily="2" charset="-122"/>
                <a:cs typeface="宋体" panose="02010600030101010101" pitchFamily="2" charset="-122"/>
              </a:rPr>
              <a:t>PrintChar</a:t>
            </a:r>
            <a:r>
              <a:rPr lang="en-US" altLang="zh-CN" sz="2000"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a:t>
            </a:r>
            <a:r>
              <a:rPr lang="en-US" altLang="zh-CN" sz="2000" dirty="0">
                <a:solidFill>
                  <a:srgbClr val="2A00FF"/>
                </a:solidFill>
                <a:latin typeface="华文新魏" panose="02010800040101010101" pitchFamily="2" charset="-122"/>
                <a:ea typeface="华文新魏" panose="02010800040101010101" pitchFamily="2" charset="-122"/>
                <a:cs typeface="宋体" panose="02010600030101010101" pitchFamily="2" charset="-122"/>
              </a:rPr>
              <a:t>'b'</a:t>
            </a:r>
            <a:r>
              <a:rPr lang="en-US" altLang="zh-CN" sz="2000"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100));</a:t>
            </a:r>
          </a:p>
          <a:p>
            <a:r>
              <a:rPr lang="en-US" altLang="zh-CN" sz="2000"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sz="2000" dirty="0" err="1">
                <a:solidFill>
                  <a:srgbClr val="000000"/>
                </a:solidFill>
                <a:latin typeface="华文新魏" panose="02010800040101010101" pitchFamily="2" charset="-122"/>
                <a:ea typeface="华文新魏" panose="02010800040101010101" pitchFamily="2" charset="-122"/>
                <a:cs typeface="宋体" panose="02010600030101010101" pitchFamily="2" charset="-122"/>
              </a:rPr>
              <a:t>es.execute</a:t>
            </a:r>
            <a:r>
              <a:rPr lang="en-US" altLang="zh-CN" sz="2000"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a:t>
            </a:r>
            <a:r>
              <a:rPr lang="en-US" altLang="zh-CN" sz="2000" b="1" dirty="0">
                <a:solidFill>
                  <a:srgbClr val="7F0055"/>
                </a:solidFill>
                <a:latin typeface="华文新魏" panose="02010800040101010101" pitchFamily="2" charset="-122"/>
                <a:ea typeface="华文新魏" panose="02010800040101010101" pitchFamily="2" charset="-122"/>
                <a:cs typeface="宋体" panose="02010600030101010101" pitchFamily="2" charset="-122"/>
              </a:rPr>
              <a:t>new</a:t>
            </a:r>
            <a:r>
              <a:rPr lang="en-US" altLang="zh-CN" sz="2400"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sz="2400" dirty="0" err="1">
                <a:solidFill>
                  <a:srgbClr val="000000"/>
                </a:solidFill>
                <a:latin typeface="华文新魏" panose="02010800040101010101" pitchFamily="2" charset="-122"/>
                <a:ea typeface="华文新魏" panose="02010800040101010101" pitchFamily="2" charset="-122"/>
                <a:cs typeface="宋体" panose="02010600030101010101" pitchFamily="2" charset="-122"/>
              </a:rPr>
              <a:t>PrintNum</a:t>
            </a:r>
            <a:r>
              <a:rPr lang="en-US" altLang="zh-CN" sz="2400"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(100));</a:t>
            </a:r>
          </a:p>
          <a:p>
            <a:r>
              <a:rPr lang="en-US" altLang="zh-CN" sz="2000" dirty="0">
                <a:latin typeface="华文新魏" panose="02010800040101010101" pitchFamily="2" charset="-122"/>
                <a:ea typeface="华文新魏" panose="02010800040101010101" pitchFamily="2" charset="-122"/>
                <a:cs typeface="宋体" panose="02010600030101010101" pitchFamily="2" charset="-122"/>
              </a:rPr>
              <a:t> </a:t>
            </a:r>
            <a:endParaRPr lang="en-US" altLang="zh-CN" dirty="0">
              <a:solidFill>
                <a:srgbClr val="000000"/>
              </a:solidFill>
              <a:latin typeface="华文新魏" panose="02010800040101010101" pitchFamily="2" charset="-122"/>
              <a:ea typeface="华文新魏" panose="02010800040101010101" pitchFamily="2" charset="-122"/>
              <a:cs typeface="宋体" panose="02010600030101010101" pitchFamily="2" charset="-122"/>
            </a:endParaRPr>
          </a:p>
          <a:p>
            <a:r>
              <a:rPr lang="en-US" altLang="zh-CN" sz="2000"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sz="2400" dirty="0">
                <a:solidFill>
                  <a:srgbClr val="3F7F5F"/>
                </a:solidFill>
                <a:latin typeface="华文新魏" panose="02010800040101010101" pitchFamily="2" charset="-122"/>
                <a:ea typeface="华文新魏" panose="02010800040101010101" pitchFamily="2" charset="-122"/>
                <a:cs typeface="宋体" panose="02010600030101010101" pitchFamily="2" charset="-122"/>
              </a:rPr>
              <a:t>// Shut down </a:t>
            </a:r>
          </a:p>
          <a:p>
            <a:r>
              <a:rPr lang="en-US" altLang="zh-CN" sz="2000"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sz="2000" dirty="0" err="1">
                <a:solidFill>
                  <a:srgbClr val="000000"/>
                </a:solidFill>
                <a:latin typeface="华文新魏" panose="02010800040101010101" pitchFamily="2" charset="-122"/>
                <a:ea typeface="华文新魏" panose="02010800040101010101" pitchFamily="2" charset="-122"/>
                <a:cs typeface="宋体" panose="02010600030101010101" pitchFamily="2" charset="-122"/>
              </a:rPr>
              <a:t>es.shutdown</a:t>
            </a:r>
            <a:r>
              <a:rPr lang="en-US" altLang="zh-CN" sz="2000"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a:t>
            </a:r>
          </a:p>
          <a:p>
            <a:r>
              <a:rPr lang="en-US" altLang="zh-CN" sz="2000"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p>
          <a:p>
            <a:r>
              <a:rPr lang="en-US" altLang="zh-CN" sz="2000"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a:t>
            </a:r>
          </a:p>
        </p:txBody>
      </p:sp>
      <p:sp>
        <p:nvSpPr>
          <p:cNvPr id="5" name="圆角矩形标注 14">
            <a:extLst>
              <a:ext uri="{FF2B5EF4-FFF2-40B4-BE49-F238E27FC236}">
                <a16:creationId xmlns:a16="http://schemas.microsoft.com/office/drawing/2014/main" id="{69021952-95C3-4B5D-B75F-058C54096429}"/>
              </a:ext>
            </a:extLst>
          </p:cNvPr>
          <p:cNvSpPr/>
          <p:nvPr/>
        </p:nvSpPr>
        <p:spPr>
          <a:xfrm>
            <a:off x="4055515" y="5506218"/>
            <a:ext cx="6761168" cy="668060"/>
          </a:xfrm>
          <a:prstGeom prst="wedgeRoundRectCallout">
            <a:avLst>
              <a:gd name="adj1" fmla="val -65278"/>
              <a:gd name="adj2" fmla="val -15513"/>
              <a:gd name="adj3" fmla="val 16667"/>
            </a:avLst>
          </a:prstGeom>
          <a:solidFill>
            <a:schemeClr val="accent4">
              <a:lumMod val="40000"/>
              <a:lumOff val="60000"/>
              <a:alpha val="41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90000"/>
              </a:lnSpc>
              <a:spcBef>
                <a:spcPct val="0"/>
              </a:spcBef>
              <a:defRPr/>
            </a:pPr>
            <a:r>
              <a:rPr lang="zh-CN" altLang="en-US"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关闭，不接受新的线程任务，现有的任务将继续执行直到完成</a:t>
            </a:r>
            <a:endParaRPr lang="en-US" altLang="en-US"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endParaRPr>
          </a:p>
        </p:txBody>
      </p:sp>
    </p:spTree>
    <p:extLst>
      <p:ext uri="{BB962C8B-B14F-4D97-AF65-F5344CB8AC3E}">
        <p14:creationId xmlns:p14="http://schemas.microsoft.com/office/powerpoint/2010/main" val="8366239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文本占位符 1"/>
          <p:cNvSpPr>
            <a:spLocks noGrp="1"/>
          </p:cNvSpPr>
          <p:nvPr>
            <p:ph type="body" sz="quarter" idx="10"/>
          </p:nvPr>
        </p:nvSpPr>
        <p:spPr bwMode="auto">
          <a:xfrm>
            <a:off x="237439" y="175846"/>
            <a:ext cx="1248461" cy="835269"/>
          </a:xfrm>
          <a:noFill/>
        </p:spPr>
        <p:txBody>
          <a:bodyPr vert="horz" wrap="square" lIns="91440" tIns="45720" rIns="91440" bIns="45720" numCol="1" anchor="t" anchorCtr="0" compatLnSpc="1">
            <a:normAutofit fontScale="87500"/>
          </a:bodyPr>
          <a:lstStyle/>
          <a:p>
            <a:pPr eaLnBrk="1" hangingPunct="1"/>
            <a:r>
              <a:rPr lang="en-US" altLang="zh-CN" dirty="0"/>
              <a:t>30.3</a:t>
            </a:r>
          </a:p>
        </p:txBody>
      </p:sp>
      <p:sp>
        <p:nvSpPr>
          <p:cNvPr id="11267" name="文本占位符 2"/>
          <p:cNvSpPr>
            <a:spLocks noGrp="1"/>
          </p:cNvSpPr>
          <p:nvPr>
            <p:ph type="body" sz="quarter" idx="12"/>
          </p:nvPr>
        </p:nvSpPr>
        <p:spPr bwMode="auto">
          <a:xfrm>
            <a:off x="1649291" y="224570"/>
            <a:ext cx="8891247" cy="496887"/>
          </a:xfrm>
          <a:noFill/>
        </p:spPr>
        <p:txBody>
          <a:bodyPr vert="horz" wrap="square" lIns="91440" tIns="45720" rIns="91440" bIns="45720" numCol="1" anchor="t" anchorCtr="0" compatLnSpc="1">
            <a:noAutofit/>
          </a:bodyPr>
          <a:lstStyle/>
          <a:p>
            <a:r>
              <a:rPr lang="zh-CN" altLang="en-US" b="1" dirty="0">
                <a:latin typeface="华文细黑" panose="02010600040101010101" pitchFamily="2" charset="-122"/>
                <a:ea typeface="华文细黑" panose="02010600040101010101" pitchFamily="2" charset="-122"/>
              </a:rPr>
              <a:t>线程池</a:t>
            </a:r>
            <a:endParaRPr lang="en-US" altLang="zh-CN" b="1" dirty="0">
              <a:latin typeface="华文细黑" panose="02010600040101010101" pitchFamily="2" charset="-122"/>
              <a:ea typeface="华文细黑" panose="02010600040101010101" pitchFamily="2" charset="-122"/>
            </a:endParaRPr>
          </a:p>
        </p:txBody>
      </p:sp>
      <p:sp>
        <p:nvSpPr>
          <p:cNvPr id="4" name="Text Box 3"/>
          <p:cNvSpPr txBox="1"/>
          <p:nvPr/>
        </p:nvSpPr>
        <p:spPr>
          <a:xfrm>
            <a:off x="92474" y="1783572"/>
            <a:ext cx="5661555" cy="861774"/>
          </a:xfrm>
          <a:prstGeom prst="rect">
            <a:avLst/>
          </a:prstGeom>
          <a:noFill/>
          <a:ln w="12700">
            <a:noFill/>
          </a:ln>
        </p:spPr>
        <p:txBody>
          <a:bodyPr wrap="square">
            <a:spAutoFit/>
          </a:bodyPr>
          <a:lstStyle>
            <a:lvl1pPr marL="342900" indent="-342900" algn="l" rtl="0" eaLnBrk="0" fontAlgn="base" hangingPunct="0">
              <a:spcBef>
                <a:spcPct val="20000"/>
              </a:spcBef>
              <a:spcAft>
                <a:spcPct val="0"/>
              </a:spcAft>
              <a:buClr>
                <a:schemeClr val="tx2"/>
              </a:buClr>
              <a:buSzPct val="75000"/>
              <a:buFont typeface="Monotype Sorts" pitchFamily="2" charset="2"/>
              <a:buChar char="F"/>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2"/>
              </a:buClr>
              <a:buSzPct val="65000"/>
              <a:buFont typeface="Monotype Sorts" pitchFamily="2" charset="2"/>
              <a:buChar char="u"/>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1"/>
              </a:buClr>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Char char="•"/>
              <a:defRPr sz="2000" kern="1200">
                <a:solidFill>
                  <a:schemeClr val="tx1"/>
                </a:solidFill>
                <a:latin typeface="+mn-lt"/>
                <a:ea typeface="+mn-ea"/>
                <a:cs typeface="+mn-cs"/>
              </a:defRPr>
            </a:lvl5pPr>
          </a:lstStyle>
          <a:p>
            <a:pPr lvl="0">
              <a:spcBef>
                <a:spcPct val="50000"/>
              </a:spcBef>
              <a:buClrTx/>
              <a:buSzPct val="100000"/>
              <a:buFont typeface="Wingdings" pitchFamily="2" charset="2"/>
              <a:buChar char="n"/>
            </a:pPr>
            <a:r>
              <a:rPr lang="zh-CN" altLang="en-US" sz="2000" dirty="0">
                <a:latin typeface="华文新魏" panose="02010800040101010101" pitchFamily="2" charset="-122"/>
                <a:ea typeface="华文新魏" panose="02010800040101010101" pitchFamily="2" charset="-122"/>
              </a:rPr>
              <a:t>任务是实现了</a:t>
            </a:r>
            <a:r>
              <a:rPr lang="en-US" altLang="zh-CN" sz="2000" dirty="0">
                <a:latin typeface="华文新魏" panose="02010800040101010101" pitchFamily="2" charset="-122"/>
                <a:ea typeface="华文新魏" panose="02010800040101010101" pitchFamily="2" charset="-122"/>
              </a:rPr>
              <a:t>Runnable</a:t>
            </a:r>
            <a:r>
              <a:rPr lang="zh-CN" altLang="en-US" sz="2000" dirty="0">
                <a:latin typeface="华文新魏" panose="02010800040101010101" pitchFamily="2" charset="-122"/>
                <a:ea typeface="华文新魏" panose="02010800040101010101" pitchFamily="2" charset="-122"/>
              </a:rPr>
              <a:t>接口的类的实例，</a:t>
            </a:r>
            <a:endParaRPr lang="en-US" altLang="zh-CN" sz="2000" dirty="0">
              <a:latin typeface="华文新魏" panose="02010800040101010101" pitchFamily="2" charset="-122"/>
              <a:ea typeface="华文新魏" panose="02010800040101010101" pitchFamily="2" charset="-122"/>
            </a:endParaRPr>
          </a:p>
          <a:p>
            <a:pPr lvl="0">
              <a:spcBef>
                <a:spcPct val="50000"/>
              </a:spcBef>
              <a:buClrTx/>
              <a:buSzPct val="100000"/>
              <a:buFont typeface="Wingdings" pitchFamily="2" charset="2"/>
              <a:buChar char="n"/>
            </a:pPr>
            <a:r>
              <a:rPr lang="zh-CN" altLang="en-US" sz="2000" dirty="0">
                <a:latin typeface="华文新魏" panose="02010800040101010101" pitchFamily="2" charset="-122"/>
                <a:ea typeface="华文新魏" panose="02010800040101010101" pitchFamily="2" charset="-122"/>
              </a:rPr>
              <a:t>这个任务的逻辑由</a:t>
            </a:r>
            <a:r>
              <a:rPr lang="en-US" altLang="zh-CN" sz="2000" dirty="0">
                <a:latin typeface="华文新魏" panose="02010800040101010101" pitchFamily="2" charset="-122"/>
                <a:ea typeface="华文新魏" panose="02010800040101010101" pitchFamily="2" charset="-122"/>
              </a:rPr>
              <a:t>run</a:t>
            </a:r>
            <a:r>
              <a:rPr lang="zh-CN" altLang="en-US" sz="2000" dirty="0">
                <a:latin typeface="华文新魏" panose="02010800040101010101" pitchFamily="2" charset="-122"/>
                <a:ea typeface="华文新魏" panose="02010800040101010101" pitchFamily="2" charset="-122"/>
              </a:rPr>
              <a:t>方法实现</a:t>
            </a:r>
          </a:p>
        </p:txBody>
      </p:sp>
      <p:sp>
        <p:nvSpPr>
          <p:cNvPr id="10" name="矩形 9">
            <a:extLst>
              <a:ext uri="{FF2B5EF4-FFF2-40B4-BE49-F238E27FC236}">
                <a16:creationId xmlns:a16="http://schemas.microsoft.com/office/drawing/2014/main" id="{8159ED7B-019F-4A22-A4B9-FE98516DA460}"/>
              </a:ext>
            </a:extLst>
          </p:cNvPr>
          <p:cNvSpPr/>
          <p:nvPr/>
        </p:nvSpPr>
        <p:spPr>
          <a:xfrm>
            <a:off x="305340" y="1261295"/>
            <a:ext cx="9895326" cy="461665"/>
          </a:xfrm>
          <a:prstGeom prst="rect">
            <a:avLst/>
          </a:prstGeom>
          <a:solidFill>
            <a:schemeClr val="accent1">
              <a:lumMod val="50000"/>
            </a:schemeClr>
          </a:solidFill>
        </p:spPr>
        <p:txBody>
          <a:bodyPr wrap="square">
            <a:spAutoFit/>
          </a:bodyPr>
          <a:lstStyle/>
          <a:p>
            <a:r>
              <a:rPr lang="zh-CN" altLang="en-US" sz="2400" b="1" dirty="0">
                <a:solidFill>
                  <a:schemeClr val="bg1"/>
                </a:solidFill>
                <a:latin typeface="华文细黑" panose="02010600040101010101" pitchFamily="2" charset="-122"/>
                <a:ea typeface="华文细黑" panose="02010600040101010101" pitchFamily="2" charset="-122"/>
                <a:sym typeface="Wingdings" pitchFamily="2" charset="2"/>
              </a:rPr>
              <a:t>进一步讨论：区分任务和线程</a:t>
            </a:r>
          </a:p>
        </p:txBody>
      </p:sp>
      <p:sp>
        <p:nvSpPr>
          <p:cNvPr id="11" name="文本框 5">
            <a:extLst>
              <a:ext uri="{FF2B5EF4-FFF2-40B4-BE49-F238E27FC236}">
                <a16:creationId xmlns:a16="http://schemas.microsoft.com/office/drawing/2014/main" id="{03CE402B-6EE5-4C70-AD70-8136C0047029}"/>
              </a:ext>
            </a:extLst>
          </p:cNvPr>
          <p:cNvSpPr txBox="1"/>
          <p:nvPr/>
        </p:nvSpPr>
        <p:spPr>
          <a:xfrm>
            <a:off x="315025" y="2678688"/>
            <a:ext cx="4455323" cy="1908214"/>
          </a:xfrm>
          <a:prstGeom prst="rect">
            <a:avLst/>
          </a:prstGeom>
          <a:ln>
            <a:solidFill>
              <a:schemeClr val="accent1">
                <a:lumMod val="50000"/>
              </a:schemeClr>
            </a:solidFill>
          </a:ln>
        </p:spPr>
        <p:style>
          <a:lnRef idx="2">
            <a:schemeClr val="accent1"/>
          </a:lnRef>
          <a:fillRef idx="1">
            <a:schemeClr val="lt1"/>
          </a:fillRef>
          <a:effectRef idx="0">
            <a:schemeClr val="accent1"/>
          </a:effectRef>
          <a:fontRef idx="minor">
            <a:schemeClr val="dk1"/>
          </a:fontRef>
        </p:style>
        <p:txBody>
          <a:bodyPr wrap="square">
            <a:noAutofit/>
          </a:bodyPr>
          <a:lstStyle/>
          <a:p>
            <a:r>
              <a:rPr lang="en-US" altLang="zh-CN" sz="1400" b="1" dirty="0">
                <a:solidFill>
                  <a:srgbClr val="7F0055"/>
                </a:solidFill>
                <a:latin typeface="华文新魏" panose="02010800040101010101" pitchFamily="2" charset="-122"/>
                <a:ea typeface="华文新魏" panose="02010800040101010101" pitchFamily="2" charset="-122"/>
                <a:cs typeface="宋体" panose="02010600030101010101" pitchFamily="2" charset="-122"/>
              </a:rPr>
              <a:t>class</a:t>
            </a:r>
            <a:r>
              <a:rPr lang="en-US" altLang="zh-CN" sz="1400" b="1"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Task </a:t>
            </a:r>
            <a:r>
              <a:rPr lang="en-US" altLang="zh-CN" sz="1400" b="1" dirty="0">
                <a:solidFill>
                  <a:srgbClr val="7F0055"/>
                </a:solidFill>
                <a:latin typeface="华文新魏" panose="02010800040101010101" pitchFamily="2" charset="-122"/>
                <a:ea typeface="华文新魏" panose="02010800040101010101" pitchFamily="2" charset="-122"/>
                <a:cs typeface="宋体" panose="02010600030101010101" pitchFamily="2" charset="-122"/>
              </a:rPr>
              <a:t>implements</a:t>
            </a:r>
            <a:r>
              <a:rPr lang="en-US" altLang="zh-CN" sz="1400" b="1"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Runnable {</a:t>
            </a:r>
          </a:p>
          <a:p>
            <a:r>
              <a:rPr lang="en-US" altLang="zh-CN" sz="1400" b="1" dirty="0">
                <a:solidFill>
                  <a:srgbClr val="3F7F5F"/>
                </a:solidFill>
                <a:latin typeface="华文新魏" panose="02010800040101010101" pitchFamily="2" charset="-122"/>
                <a:ea typeface="华文新魏" panose="02010800040101010101" pitchFamily="2" charset="-122"/>
              </a:rPr>
              <a:t>   //</a:t>
            </a:r>
            <a:r>
              <a:rPr lang="zh-CN" altLang="en-US" sz="1400" b="1" dirty="0">
                <a:solidFill>
                  <a:srgbClr val="3F7F5F"/>
                </a:solidFill>
                <a:latin typeface="华文新魏" panose="02010800040101010101" pitchFamily="2" charset="-122"/>
                <a:ea typeface="华文新魏" panose="02010800040101010101" pitchFamily="2" charset="-122"/>
              </a:rPr>
              <a:t>数据成员和其它方法</a:t>
            </a:r>
            <a:r>
              <a:rPr lang="en-US" altLang="zh-CN" sz="1400" b="1" dirty="0">
                <a:solidFill>
                  <a:srgbClr val="3F7F5F"/>
                </a:solidFill>
                <a:latin typeface="华文新魏" panose="02010800040101010101" pitchFamily="2" charset="-122"/>
                <a:ea typeface="华文新魏" panose="02010800040101010101" pitchFamily="2" charset="-122"/>
              </a:rPr>
              <a:t>... </a:t>
            </a:r>
          </a:p>
          <a:p>
            <a:r>
              <a:rPr lang="en-US" altLang="zh-CN" sz="1400" b="1"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sz="1400" b="1" dirty="0">
                <a:latin typeface="华文新魏" panose="02010800040101010101" pitchFamily="2" charset="-122"/>
                <a:ea typeface="华文新魏" panose="02010800040101010101" pitchFamily="2" charset="-122"/>
                <a:cs typeface="宋体" panose="02010600030101010101" pitchFamily="2" charset="-122"/>
              </a:rPr>
              <a:t> </a:t>
            </a:r>
            <a:endParaRPr lang="en-US" altLang="zh-CN" sz="1400" b="1" dirty="0">
              <a:solidFill>
                <a:srgbClr val="000000"/>
              </a:solidFill>
              <a:latin typeface="华文新魏" panose="02010800040101010101" pitchFamily="2" charset="-122"/>
              <a:ea typeface="华文新魏" panose="02010800040101010101" pitchFamily="2" charset="-122"/>
              <a:cs typeface="宋体" panose="02010600030101010101" pitchFamily="2" charset="-122"/>
            </a:endParaRPr>
          </a:p>
          <a:p>
            <a:r>
              <a:rPr lang="en-US" altLang="zh-CN" sz="1400" b="1"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sz="1400" b="1" dirty="0">
                <a:solidFill>
                  <a:srgbClr val="3F7F5F"/>
                </a:solidFill>
                <a:latin typeface="华文新魏" panose="02010800040101010101" pitchFamily="2" charset="-122"/>
                <a:ea typeface="华文新魏" panose="02010800040101010101" pitchFamily="2" charset="-122"/>
                <a:cs typeface="宋体" panose="02010600030101010101" pitchFamily="2" charset="-122"/>
              </a:rPr>
              <a:t>//Implement the run method in </a:t>
            </a:r>
            <a:r>
              <a:rPr lang="en-US" altLang="zh-CN" sz="1400" b="1" dirty="0" err="1">
                <a:solidFill>
                  <a:srgbClr val="3F7F5F"/>
                </a:solidFill>
                <a:latin typeface="华文新魏" panose="02010800040101010101" pitchFamily="2" charset="-122"/>
                <a:ea typeface="华文新魏" panose="02010800040101010101" pitchFamily="2" charset="-122"/>
                <a:cs typeface="宋体" panose="02010600030101010101" pitchFamily="2" charset="-122"/>
              </a:rPr>
              <a:t>Runnable</a:t>
            </a:r>
            <a:endParaRPr lang="en-US" altLang="zh-CN" sz="1400" b="1" dirty="0">
              <a:solidFill>
                <a:srgbClr val="3F7F5F"/>
              </a:solidFill>
              <a:latin typeface="华文新魏" panose="02010800040101010101" pitchFamily="2" charset="-122"/>
              <a:ea typeface="华文新魏" panose="02010800040101010101" pitchFamily="2" charset="-122"/>
              <a:cs typeface="宋体" panose="02010600030101010101" pitchFamily="2" charset="-122"/>
            </a:endParaRPr>
          </a:p>
          <a:p>
            <a:r>
              <a:rPr lang="en-US" altLang="zh-CN" sz="1400" b="1"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sz="1400" b="1" dirty="0">
                <a:solidFill>
                  <a:srgbClr val="7F0055"/>
                </a:solidFill>
                <a:latin typeface="华文新魏" panose="02010800040101010101" pitchFamily="2" charset="-122"/>
                <a:ea typeface="华文新魏" panose="02010800040101010101" pitchFamily="2" charset="-122"/>
                <a:cs typeface="宋体" panose="02010600030101010101" pitchFamily="2" charset="-122"/>
              </a:rPr>
              <a:t>public</a:t>
            </a:r>
            <a:r>
              <a:rPr lang="en-US" altLang="zh-CN" sz="1400" b="1"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sz="1400" b="1" dirty="0">
                <a:solidFill>
                  <a:srgbClr val="7F0055"/>
                </a:solidFill>
                <a:latin typeface="华文新魏" panose="02010800040101010101" pitchFamily="2" charset="-122"/>
                <a:ea typeface="华文新魏" panose="02010800040101010101" pitchFamily="2" charset="-122"/>
                <a:cs typeface="宋体" panose="02010600030101010101" pitchFamily="2" charset="-122"/>
              </a:rPr>
              <a:t>void</a:t>
            </a:r>
            <a:r>
              <a:rPr lang="en-US" altLang="zh-CN" sz="1400" b="1"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run() {</a:t>
            </a:r>
          </a:p>
          <a:p>
            <a:r>
              <a:rPr lang="en-US" altLang="zh-CN" sz="1400" b="1"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sz="1400" b="1" dirty="0">
                <a:solidFill>
                  <a:srgbClr val="3F7F5F"/>
                </a:solidFill>
                <a:latin typeface="华文新魏" panose="02010800040101010101" pitchFamily="2" charset="-122"/>
                <a:ea typeface="华文新魏" panose="02010800040101010101" pitchFamily="2" charset="-122"/>
                <a:cs typeface="宋体" panose="02010600030101010101" pitchFamily="2" charset="-122"/>
              </a:rPr>
              <a:t>//task logic</a:t>
            </a:r>
            <a:r>
              <a:rPr lang="en-US" altLang="zh-CN" sz="1400" b="1"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a:t>
            </a:r>
            <a:endParaRPr lang="en-US" altLang="zh-CN" sz="1400" b="1" dirty="0">
              <a:solidFill>
                <a:srgbClr val="3F7F5F"/>
              </a:solidFill>
              <a:latin typeface="华文新魏" panose="02010800040101010101" pitchFamily="2" charset="-122"/>
              <a:ea typeface="华文新魏" panose="02010800040101010101" pitchFamily="2" charset="-122"/>
              <a:cs typeface="宋体" panose="02010600030101010101" pitchFamily="2" charset="-122"/>
            </a:endParaRPr>
          </a:p>
          <a:p>
            <a:r>
              <a:rPr lang="en-US" altLang="zh-CN" sz="1400" b="1"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p>
          <a:p>
            <a:r>
              <a:rPr lang="en-US" altLang="zh-CN" sz="1400" b="1"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a:t>
            </a:r>
          </a:p>
        </p:txBody>
      </p:sp>
      <p:sp>
        <p:nvSpPr>
          <p:cNvPr id="12" name="Text Box 3">
            <a:extLst>
              <a:ext uri="{FF2B5EF4-FFF2-40B4-BE49-F238E27FC236}">
                <a16:creationId xmlns:a16="http://schemas.microsoft.com/office/drawing/2014/main" id="{C11E2B37-8CC6-4070-ACCD-3B650EEA8D0D}"/>
              </a:ext>
            </a:extLst>
          </p:cNvPr>
          <p:cNvSpPr txBox="1"/>
          <p:nvPr/>
        </p:nvSpPr>
        <p:spPr>
          <a:xfrm>
            <a:off x="6094914" y="1783572"/>
            <a:ext cx="5661555" cy="861774"/>
          </a:xfrm>
          <a:prstGeom prst="rect">
            <a:avLst/>
          </a:prstGeom>
          <a:noFill/>
          <a:ln w="12700">
            <a:noFill/>
          </a:ln>
        </p:spPr>
        <p:txBody>
          <a:bodyPr wrap="square">
            <a:spAutoFit/>
          </a:bodyPr>
          <a:lstStyle>
            <a:lvl1pPr marL="342900" indent="-342900" algn="l" rtl="0" eaLnBrk="0" fontAlgn="base" hangingPunct="0">
              <a:spcBef>
                <a:spcPct val="20000"/>
              </a:spcBef>
              <a:spcAft>
                <a:spcPct val="0"/>
              </a:spcAft>
              <a:buClr>
                <a:schemeClr val="tx2"/>
              </a:buClr>
              <a:buSzPct val="75000"/>
              <a:buFont typeface="Monotype Sorts" pitchFamily="2" charset="2"/>
              <a:buChar char="F"/>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2"/>
              </a:buClr>
              <a:buSzPct val="65000"/>
              <a:buFont typeface="Monotype Sorts" pitchFamily="2" charset="2"/>
              <a:buChar char="u"/>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1"/>
              </a:buClr>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Char char="•"/>
              <a:defRPr sz="2000" kern="1200">
                <a:solidFill>
                  <a:schemeClr val="tx1"/>
                </a:solidFill>
                <a:latin typeface="+mn-lt"/>
                <a:ea typeface="+mn-ea"/>
                <a:cs typeface="+mn-cs"/>
              </a:defRPr>
            </a:lvl5pPr>
          </a:lstStyle>
          <a:p>
            <a:pPr lvl="0">
              <a:spcBef>
                <a:spcPct val="50000"/>
              </a:spcBef>
              <a:buClrTx/>
              <a:buSzPct val="100000"/>
              <a:buFont typeface="Wingdings" pitchFamily="2" charset="2"/>
              <a:buChar char="n"/>
            </a:pPr>
            <a:r>
              <a:rPr lang="zh-CN" altLang="en-US" sz="2000" dirty="0">
                <a:latin typeface="华文新魏" panose="02010800040101010101" pitchFamily="2" charset="-122"/>
                <a:ea typeface="华文新魏" panose="02010800040101010101" pitchFamily="2" charset="-122"/>
              </a:rPr>
              <a:t>线程是</a:t>
            </a:r>
            <a:r>
              <a:rPr lang="en-US" altLang="zh-CN" sz="2000" dirty="0">
                <a:latin typeface="华文新魏" panose="02010800040101010101" pitchFamily="2" charset="-122"/>
                <a:ea typeface="华文新魏" panose="02010800040101010101" pitchFamily="2" charset="-122"/>
              </a:rPr>
              <a:t>Thread</a:t>
            </a:r>
            <a:r>
              <a:rPr lang="zh-CN" altLang="en-US" sz="2000" dirty="0">
                <a:latin typeface="华文新魏" panose="02010800040101010101" pitchFamily="2" charset="-122"/>
                <a:ea typeface="华文新魏" panose="02010800040101010101" pitchFamily="2" charset="-122"/>
              </a:rPr>
              <a:t>类的实例，是任务的运行载体</a:t>
            </a:r>
            <a:endParaRPr lang="en-US" altLang="zh-CN" sz="2000" dirty="0">
              <a:latin typeface="华文新魏" panose="02010800040101010101" pitchFamily="2" charset="-122"/>
              <a:ea typeface="华文新魏" panose="02010800040101010101" pitchFamily="2" charset="-122"/>
            </a:endParaRPr>
          </a:p>
          <a:p>
            <a:pPr lvl="0">
              <a:spcBef>
                <a:spcPct val="50000"/>
              </a:spcBef>
              <a:buClrTx/>
              <a:buSzPct val="100000"/>
              <a:buFont typeface="Wingdings" pitchFamily="2" charset="2"/>
              <a:buChar char="n"/>
            </a:pPr>
            <a:r>
              <a:rPr lang="zh-CN" altLang="en-US" sz="2000" dirty="0">
                <a:latin typeface="华文新魏" panose="02010800040101010101" pitchFamily="2" charset="-122"/>
                <a:ea typeface="华文新魏" panose="02010800040101010101" pitchFamily="2" charset="-122"/>
              </a:rPr>
              <a:t>任务必须通过线程来运行</a:t>
            </a:r>
          </a:p>
        </p:txBody>
      </p:sp>
      <p:sp>
        <p:nvSpPr>
          <p:cNvPr id="13" name="文本框 6">
            <a:extLst>
              <a:ext uri="{FF2B5EF4-FFF2-40B4-BE49-F238E27FC236}">
                <a16:creationId xmlns:a16="http://schemas.microsoft.com/office/drawing/2014/main" id="{1DEE739F-3A29-40E1-ACB4-9E2300E0A428}"/>
              </a:ext>
            </a:extLst>
          </p:cNvPr>
          <p:cNvSpPr txBox="1"/>
          <p:nvPr/>
        </p:nvSpPr>
        <p:spPr>
          <a:xfrm>
            <a:off x="5865541" y="2678688"/>
            <a:ext cx="6021119" cy="1908215"/>
          </a:xfrm>
          <a:prstGeom prst="rect">
            <a:avLst/>
          </a:prstGeom>
          <a:noFill/>
          <a:ln w="9525">
            <a:solidFill>
              <a:schemeClr val="accent1">
                <a:lumMod val="50000"/>
              </a:schemeClr>
            </a:solidFill>
          </a:ln>
        </p:spPr>
        <p:txBody>
          <a:bodyPr wrap="square">
            <a:spAutoFit/>
          </a:bodyPr>
          <a:lstStyle/>
          <a:p>
            <a:r>
              <a:rPr lang="en-US" altLang="zh-CN" sz="1400" b="1" dirty="0">
                <a:solidFill>
                  <a:srgbClr val="7F0055"/>
                </a:solidFill>
                <a:latin typeface="华文新魏" panose="02010800040101010101" pitchFamily="2" charset="-122"/>
                <a:ea typeface="华文新魏" panose="02010800040101010101" pitchFamily="2" charset="-122"/>
                <a:cs typeface="宋体" panose="02010600030101010101" pitchFamily="2" charset="-122"/>
              </a:rPr>
              <a:t>public</a:t>
            </a:r>
            <a:r>
              <a:rPr lang="en-US" altLang="zh-CN" sz="1400" b="1"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sz="1400" b="1" dirty="0">
                <a:solidFill>
                  <a:srgbClr val="7F0055"/>
                </a:solidFill>
                <a:latin typeface="华文新魏" panose="02010800040101010101" pitchFamily="2" charset="-122"/>
                <a:ea typeface="华文新魏" panose="02010800040101010101" pitchFamily="2" charset="-122"/>
                <a:cs typeface="宋体" panose="02010600030101010101" pitchFamily="2" charset="-122"/>
              </a:rPr>
              <a:t>class</a:t>
            </a:r>
            <a:r>
              <a:rPr lang="en-US" altLang="zh-CN" sz="1400" b="1"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Client {</a:t>
            </a:r>
            <a:endParaRPr lang="en-US" altLang="zh-CN" sz="1400" b="1" dirty="0">
              <a:solidFill>
                <a:srgbClr val="7F0055"/>
              </a:solidFill>
              <a:latin typeface="华文新魏" panose="02010800040101010101" pitchFamily="2" charset="-122"/>
              <a:ea typeface="华文新魏" panose="02010800040101010101" pitchFamily="2" charset="-122"/>
              <a:cs typeface="宋体" panose="02010600030101010101" pitchFamily="2" charset="-122"/>
            </a:endParaRPr>
          </a:p>
          <a:p>
            <a:r>
              <a:rPr lang="en-US" altLang="zh-CN" sz="1400" b="1" dirty="0">
                <a:solidFill>
                  <a:srgbClr val="7F0055"/>
                </a:solidFill>
                <a:latin typeface="华文新魏" panose="02010800040101010101" pitchFamily="2" charset="-122"/>
                <a:ea typeface="华文新魏" panose="02010800040101010101" pitchFamily="2" charset="-122"/>
                <a:cs typeface="宋体" panose="02010600030101010101" pitchFamily="2" charset="-122"/>
              </a:rPr>
              <a:t>    public</a:t>
            </a:r>
            <a:r>
              <a:rPr lang="en-US" altLang="zh-CN" sz="1400" b="1"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sz="1400" b="1" dirty="0">
                <a:solidFill>
                  <a:srgbClr val="7F0055"/>
                </a:solidFill>
                <a:latin typeface="华文新魏" panose="02010800040101010101" pitchFamily="2" charset="-122"/>
                <a:ea typeface="华文新魏" panose="02010800040101010101" pitchFamily="2" charset="-122"/>
              </a:rPr>
              <a:t>static</a:t>
            </a:r>
            <a:r>
              <a:rPr lang="en-US" altLang="zh-CN" sz="1400" b="1"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sz="1400" b="1" dirty="0">
                <a:solidFill>
                  <a:srgbClr val="7F0055"/>
                </a:solidFill>
                <a:latin typeface="华文新魏" panose="02010800040101010101" pitchFamily="2" charset="-122"/>
                <a:ea typeface="华文新魏" panose="02010800040101010101" pitchFamily="2" charset="-122"/>
                <a:cs typeface="宋体" panose="02010600030101010101" pitchFamily="2" charset="-122"/>
              </a:rPr>
              <a:t>void</a:t>
            </a:r>
            <a:r>
              <a:rPr lang="en-US" altLang="zh-CN" sz="1400" b="1"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main(String... args) {</a:t>
            </a:r>
            <a:endParaRPr lang="en-US" altLang="zh-CN" sz="1600" b="1" dirty="0">
              <a:solidFill>
                <a:srgbClr val="3F7F5F"/>
              </a:solidFill>
              <a:latin typeface="华文新魏" panose="02010800040101010101" pitchFamily="2" charset="-122"/>
              <a:ea typeface="华文新魏" panose="02010800040101010101" pitchFamily="2" charset="-122"/>
              <a:cs typeface="宋体" panose="02010600030101010101" pitchFamily="2" charset="-122"/>
            </a:endParaRPr>
          </a:p>
          <a:p>
            <a:r>
              <a:rPr lang="en-US" altLang="zh-CN" sz="1600" b="1" dirty="0">
                <a:solidFill>
                  <a:srgbClr val="3F7F5F"/>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sz="1400" b="1" dirty="0">
                <a:solidFill>
                  <a:srgbClr val="FF0000"/>
                </a:solidFill>
                <a:latin typeface="华文新魏" panose="02010800040101010101" pitchFamily="2" charset="-122"/>
                <a:ea typeface="华文新魏" panose="02010800040101010101" pitchFamily="2" charset="-122"/>
                <a:cs typeface="宋体" panose="02010600030101010101" pitchFamily="2" charset="-122"/>
              </a:rPr>
              <a:t>Runnable</a:t>
            </a:r>
            <a:r>
              <a:rPr lang="en-US" altLang="zh-CN" sz="1400" b="1"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task = </a:t>
            </a:r>
            <a:r>
              <a:rPr lang="en-US" altLang="zh-CN" sz="1400" b="1" dirty="0">
                <a:solidFill>
                  <a:srgbClr val="7F0055"/>
                </a:solidFill>
                <a:latin typeface="华文新魏" panose="02010800040101010101" pitchFamily="2" charset="-122"/>
                <a:ea typeface="华文新魏" panose="02010800040101010101" pitchFamily="2" charset="-122"/>
                <a:cs typeface="宋体" panose="02010600030101010101" pitchFamily="2" charset="-122"/>
              </a:rPr>
              <a:t>new</a:t>
            </a:r>
            <a:r>
              <a:rPr lang="en-US" altLang="zh-CN" sz="1600" b="1"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Task(...);</a:t>
            </a:r>
            <a:r>
              <a:rPr lang="en-US" altLang="zh-CN" sz="1600" b="1" dirty="0">
                <a:solidFill>
                  <a:srgbClr val="3F7F5F"/>
                </a:solidFill>
                <a:latin typeface="华文新魏" panose="02010800040101010101" pitchFamily="2" charset="-122"/>
                <a:ea typeface="华文新魏" panose="02010800040101010101" pitchFamily="2" charset="-122"/>
                <a:cs typeface="宋体" panose="02010600030101010101" pitchFamily="2" charset="-122"/>
              </a:rPr>
              <a:t> // Create an instance of Task</a:t>
            </a:r>
            <a:endParaRPr lang="en-US" altLang="zh-CN" sz="1600" b="1" dirty="0">
              <a:solidFill>
                <a:srgbClr val="000000"/>
              </a:solidFill>
              <a:latin typeface="华文新魏" panose="02010800040101010101" pitchFamily="2" charset="-122"/>
              <a:ea typeface="华文新魏" panose="02010800040101010101" pitchFamily="2" charset="-122"/>
              <a:cs typeface="宋体" panose="02010600030101010101" pitchFamily="2" charset="-122"/>
            </a:endParaRPr>
          </a:p>
          <a:p>
            <a:r>
              <a:rPr lang="en-US" altLang="zh-CN" sz="1400" b="1"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endParaRPr lang="en-US" altLang="zh-CN" sz="1600" b="1" dirty="0">
              <a:solidFill>
                <a:srgbClr val="3F7F5F"/>
              </a:solidFill>
              <a:latin typeface="华文新魏" panose="02010800040101010101" pitchFamily="2" charset="-122"/>
              <a:ea typeface="华文新魏" panose="02010800040101010101" pitchFamily="2" charset="-122"/>
              <a:cs typeface="宋体" panose="02010600030101010101" pitchFamily="2" charset="-122"/>
            </a:endParaRPr>
          </a:p>
          <a:p>
            <a:r>
              <a:rPr lang="en-US" altLang="zh-CN" sz="1600" b="1" dirty="0">
                <a:solidFill>
                  <a:srgbClr val="3F7F5F"/>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sz="1400" b="1"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Thread thread = </a:t>
            </a:r>
            <a:r>
              <a:rPr lang="en-US" altLang="zh-CN" sz="1400" b="1" dirty="0">
                <a:solidFill>
                  <a:srgbClr val="7F0055"/>
                </a:solidFill>
                <a:latin typeface="华文新魏" panose="02010800040101010101" pitchFamily="2" charset="-122"/>
                <a:ea typeface="华文新魏" panose="02010800040101010101" pitchFamily="2" charset="-122"/>
                <a:cs typeface="宋体" panose="02010600030101010101" pitchFamily="2" charset="-122"/>
              </a:rPr>
              <a:t>new</a:t>
            </a:r>
            <a:r>
              <a:rPr lang="en-US" altLang="zh-CN" sz="1600" b="1"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Thread(</a:t>
            </a:r>
            <a:r>
              <a:rPr lang="en-US" altLang="zh-CN" sz="1600" b="1" dirty="0">
                <a:solidFill>
                  <a:srgbClr val="FF0000"/>
                </a:solidFill>
                <a:latin typeface="华文新魏" panose="02010800040101010101" pitchFamily="2" charset="-122"/>
                <a:ea typeface="华文新魏" panose="02010800040101010101" pitchFamily="2" charset="-122"/>
                <a:cs typeface="宋体" panose="02010600030101010101" pitchFamily="2" charset="-122"/>
              </a:rPr>
              <a:t>task</a:t>
            </a:r>
            <a:r>
              <a:rPr lang="en-US" altLang="zh-CN" sz="1600" b="1"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a:t>
            </a:r>
            <a:r>
              <a:rPr lang="en-US" altLang="zh-CN" sz="1600" b="1" dirty="0">
                <a:solidFill>
                  <a:srgbClr val="3F7F5F"/>
                </a:solidFill>
                <a:latin typeface="华文新魏" panose="02010800040101010101" pitchFamily="2" charset="-122"/>
                <a:ea typeface="华文新魏" panose="02010800040101010101" pitchFamily="2" charset="-122"/>
                <a:cs typeface="宋体" panose="02010600030101010101" pitchFamily="2" charset="-122"/>
              </a:rPr>
              <a:t> // Create a thread</a:t>
            </a:r>
            <a:r>
              <a:rPr lang="en-US" altLang="zh-CN" sz="1600" b="1"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endParaRPr lang="en-US" altLang="zh-CN" sz="1600" b="1" dirty="0">
              <a:solidFill>
                <a:srgbClr val="3F7F5F"/>
              </a:solidFill>
              <a:latin typeface="华文新魏" panose="02010800040101010101" pitchFamily="2" charset="-122"/>
              <a:ea typeface="华文新魏" panose="02010800040101010101" pitchFamily="2" charset="-122"/>
              <a:cs typeface="宋体" panose="02010600030101010101" pitchFamily="2" charset="-122"/>
            </a:endParaRPr>
          </a:p>
          <a:p>
            <a:r>
              <a:rPr lang="en-US" altLang="zh-CN" sz="1600" b="1" dirty="0">
                <a:solidFill>
                  <a:srgbClr val="3F7F5F"/>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sz="1400" b="1" dirty="0" err="1">
                <a:solidFill>
                  <a:srgbClr val="000000"/>
                </a:solidFill>
                <a:latin typeface="华文新魏" panose="02010800040101010101" pitchFamily="2" charset="-122"/>
                <a:ea typeface="华文新魏" panose="02010800040101010101" pitchFamily="2" charset="-122"/>
                <a:cs typeface="宋体" panose="02010600030101010101" pitchFamily="2" charset="-122"/>
              </a:rPr>
              <a:t>thread.start</a:t>
            </a:r>
            <a:r>
              <a:rPr lang="en-US" altLang="zh-CN" sz="1400" b="1"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sz="1400" b="1" dirty="0">
                <a:solidFill>
                  <a:srgbClr val="3F7F5F"/>
                </a:solidFill>
                <a:latin typeface="华文新魏" panose="02010800040101010101" pitchFamily="2" charset="-122"/>
                <a:ea typeface="华文新魏" panose="02010800040101010101" pitchFamily="2" charset="-122"/>
                <a:cs typeface="宋体" panose="02010600030101010101" pitchFamily="2" charset="-122"/>
              </a:rPr>
              <a:t>// Start a thread</a:t>
            </a:r>
            <a:endParaRPr lang="en-US" altLang="zh-CN" sz="1400" b="1" dirty="0">
              <a:solidFill>
                <a:srgbClr val="000000"/>
              </a:solidFill>
              <a:latin typeface="华文新魏" panose="02010800040101010101" pitchFamily="2" charset="-122"/>
              <a:ea typeface="华文新魏" panose="02010800040101010101" pitchFamily="2" charset="-122"/>
              <a:cs typeface="宋体" panose="02010600030101010101" pitchFamily="2" charset="-122"/>
            </a:endParaRPr>
          </a:p>
          <a:p>
            <a:r>
              <a:rPr lang="en-US" altLang="zh-CN" sz="1400" b="1"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p>
          <a:p>
            <a:r>
              <a:rPr lang="en-US" altLang="zh-CN" sz="1400" b="1"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a:t>
            </a:r>
          </a:p>
        </p:txBody>
      </p:sp>
      <p:sp>
        <p:nvSpPr>
          <p:cNvPr id="2" name="矩形 1">
            <a:extLst>
              <a:ext uri="{FF2B5EF4-FFF2-40B4-BE49-F238E27FC236}">
                <a16:creationId xmlns:a16="http://schemas.microsoft.com/office/drawing/2014/main" id="{FA4ED738-3546-4948-8EFD-93BCDEAF0ECF}"/>
              </a:ext>
            </a:extLst>
          </p:cNvPr>
          <p:cNvSpPr/>
          <p:nvPr/>
        </p:nvSpPr>
        <p:spPr>
          <a:xfrm>
            <a:off x="3645236" y="5240568"/>
            <a:ext cx="4009431" cy="400110"/>
          </a:xfrm>
          <a:prstGeom prst="rect">
            <a:avLst/>
          </a:prstGeom>
        </p:spPr>
        <p:txBody>
          <a:bodyPr wrap="none">
            <a:spAutoFit/>
          </a:bodyPr>
          <a:lstStyle/>
          <a:p>
            <a:r>
              <a:rPr lang="en-US" altLang="zh-CN" sz="2000" b="1" dirty="0">
                <a:solidFill>
                  <a:srgbClr val="3F7F5F"/>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b="1"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Thread </a:t>
            </a:r>
            <a:r>
              <a:rPr lang="en-US" altLang="zh-CN" b="1" dirty="0" err="1">
                <a:solidFill>
                  <a:srgbClr val="000000"/>
                </a:solidFill>
                <a:latin typeface="华文新魏" panose="02010800040101010101" pitchFamily="2" charset="-122"/>
                <a:ea typeface="华文新魏" panose="02010800040101010101" pitchFamily="2" charset="-122"/>
                <a:cs typeface="宋体" panose="02010600030101010101" pitchFamily="2" charset="-122"/>
              </a:rPr>
              <a:t>thread</a:t>
            </a:r>
            <a:r>
              <a:rPr lang="en-US" altLang="zh-CN" b="1"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 </a:t>
            </a:r>
            <a:r>
              <a:rPr lang="en-US" altLang="zh-CN" b="1" dirty="0">
                <a:solidFill>
                  <a:srgbClr val="7F0055"/>
                </a:solidFill>
                <a:latin typeface="华文新魏" panose="02010800040101010101" pitchFamily="2" charset="-122"/>
                <a:ea typeface="华文新魏" panose="02010800040101010101" pitchFamily="2" charset="-122"/>
                <a:cs typeface="宋体" panose="02010600030101010101" pitchFamily="2" charset="-122"/>
              </a:rPr>
              <a:t>new</a:t>
            </a:r>
            <a:r>
              <a:rPr lang="en-US" altLang="zh-CN" sz="2000" b="1"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Thread(</a:t>
            </a:r>
            <a:r>
              <a:rPr lang="en-US" altLang="zh-CN" sz="2000" b="1" dirty="0">
                <a:solidFill>
                  <a:srgbClr val="FF0000"/>
                </a:solidFill>
                <a:latin typeface="华文新魏" panose="02010800040101010101" pitchFamily="2" charset="-122"/>
                <a:ea typeface="华文新魏" panose="02010800040101010101" pitchFamily="2" charset="-122"/>
                <a:cs typeface="宋体" panose="02010600030101010101" pitchFamily="2" charset="-122"/>
              </a:rPr>
              <a:t>task</a:t>
            </a:r>
            <a:r>
              <a:rPr lang="en-US" altLang="zh-CN" sz="2000" b="1"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a:t>
            </a:r>
            <a:r>
              <a:rPr lang="en-US" altLang="zh-CN" sz="2000" b="1" dirty="0">
                <a:solidFill>
                  <a:srgbClr val="3F7F5F"/>
                </a:solidFill>
                <a:latin typeface="华文新魏" panose="02010800040101010101" pitchFamily="2" charset="-122"/>
                <a:ea typeface="华文新魏" panose="02010800040101010101" pitchFamily="2" charset="-122"/>
                <a:cs typeface="宋体" panose="02010600030101010101" pitchFamily="2" charset="-122"/>
              </a:rPr>
              <a:t> </a:t>
            </a:r>
            <a:endParaRPr lang="zh-CN" altLang="en-US" dirty="0"/>
          </a:p>
        </p:txBody>
      </p:sp>
      <p:sp>
        <p:nvSpPr>
          <p:cNvPr id="16" name="圆角矩形标注 14">
            <a:extLst>
              <a:ext uri="{FF2B5EF4-FFF2-40B4-BE49-F238E27FC236}">
                <a16:creationId xmlns:a16="http://schemas.microsoft.com/office/drawing/2014/main" id="{40BD4D12-FFA5-494C-A58D-95F19BEE7DA6}"/>
              </a:ext>
            </a:extLst>
          </p:cNvPr>
          <p:cNvSpPr/>
          <p:nvPr/>
        </p:nvSpPr>
        <p:spPr>
          <a:xfrm>
            <a:off x="7364735" y="4853356"/>
            <a:ext cx="962722" cy="400110"/>
          </a:xfrm>
          <a:prstGeom prst="wedgeRoundRectCallout">
            <a:avLst>
              <a:gd name="adj1" fmla="val -84969"/>
              <a:gd name="adj2" fmla="val 65311"/>
              <a:gd name="adj3" fmla="val 16667"/>
            </a:avLst>
          </a:prstGeom>
          <a:solidFill>
            <a:schemeClr val="accent4">
              <a:lumMod val="40000"/>
              <a:lumOff val="60000"/>
              <a:alpha val="41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90000"/>
              </a:lnSpc>
              <a:spcBef>
                <a:spcPct val="0"/>
              </a:spcBef>
              <a:defRPr/>
            </a:pPr>
            <a:r>
              <a:rPr lang="zh-CN" altLang="en-US"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任务</a:t>
            </a:r>
            <a:endParaRPr lang="en-US" altLang="en-US"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endParaRPr>
          </a:p>
        </p:txBody>
      </p:sp>
      <p:sp>
        <p:nvSpPr>
          <p:cNvPr id="17" name="圆角矩形标注 14">
            <a:extLst>
              <a:ext uri="{FF2B5EF4-FFF2-40B4-BE49-F238E27FC236}">
                <a16:creationId xmlns:a16="http://schemas.microsoft.com/office/drawing/2014/main" id="{45B6CECC-06C5-43BB-9FD6-C9FF8C67E1BE}"/>
              </a:ext>
            </a:extLst>
          </p:cNvPr>
          <p:cNvSpPr/>
          <p:nvPr/>
        </p:nvSpPr>
        <p:spPr>
          <a:xfrm>
            <a:off x="3163875" y="4814663"/>
            <a:ext cx="962722" cy="400110"/>
          </a:xfrm>
          <a:prstGeom prst="wedgeRoundRectCallout">
            <a:avLst>
              <a:gd name="adj1" fmla="val 106151"/>
              <a:gd name="adj2" fmla="val 68098"/>
              <a:gd name="adj3" fmla="val 16667"/>
            </a:avLst>
          </a:prstGeom>
          <a:solidFill>
            <a:schemeClr val="accent4">
              <a:lumMod val="40000"/>
              <a:lumOff val="60000"/>
              <a:alpha val="41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90000"/>
              </a:lnSpc>
              <a:spcBef>
                <a:spcPct val="0"/>
              </a:spcBef>
              <a:defRPr/>
            </a:pPr>
            <a:r>
              <a:rPr lang="zh-CN" altLang="en-US"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线程</a:t>
            </a:r>
            <a:endParaRPr lang="en-US" altLang="en-US"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endParaRPr>
          </a:p>
        </p:txBody>
      </p:sp>
      <p:sp>
        <p:nvSpPr>
          <p:cNvPr id="18" name="文本框 5">
            <a:extLst>
              <a:ext uri="{FF2B5EF4-FFF2-40B4-BE49-F238E27FC236}">
                <a16:creationId xmlns:a16="http://schemas.microsoft.com/office/drawing/2014/main" id="{16F52541-10EF-4E3D-8751-D4DB84EBB806}"/>
              </a:ext>
            </a:extLst>
          </p:cNvPr>
          <p:cNvSpPr txBox="1"/>
          <p:nvPr/>
        </p:nvSpPr>
        <p:spPr>
          <a:xfrm>
            <a:off x="0" y="5692268"/>
            <a:ext cx="12192000" cy="1165731"/>
          </a:xfrm>
          <a:prstGeom prst="rect">
            <a:avLst/>
          </a:prstGeom>
          <a:ln>
            <a:solidFill>
              <a:schemeClr val="accent1">
                <a:lumMod val="50000"/>
              </a:schemeClr>
            </a:solidFill>
          </a:ln>
        </p:spPr>
        <p:style>
          <a:lnRef idx="2">
            <a:schemeClr val="accent1"/>
          </a:lnRef>
          <a:fillRef idx="1">
            <a:schemeClr val="lt1"/>
          </a:fillRef>
          <a:effectRef idx="0">
            <a:schemeClr val="accent1"/>
          </a:effectRef>
          <a:fontRef idx="minor">
            <a:schemeClr val="dk1"/>
          </a:fontRef>
        </p:style>
        <p:txBody>
          <a:bodyPr wrap="square">
            <a:noAutofit/>
          </a:bodyPr>
          <a:lstStyle/>
          <a:p>
            <a:r>
              <a:rPr lang="zh-CN" altLang="en-US" b="1"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如果这样直接</a:t>
            </a:r>
            <a:r>
              <a:rPr lang="en-US" altLang="zh-CN" b="1"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new</a:t>
            </a:r>
            <a:r>
              <a:rPr lang="zh-CN" altLang="en-US" b="1"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一个线程，线程启动后，执行任务的</a:t>
            </a:r>
            <a:r>
              <a:rPr lang="en-US" altLang="zh-CN" b="1"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run</a:t>
            </a:r>
            <a:r>
              <a:rPr lang="zh-CN" altLang="en-US" b="1"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方法，当任务的</a:t>
            </a:r>
            <a:r>
              <a:rPr lang="en-US" altLang="zh-CN" b="1"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run</a:t>
            </a:r>
            <a:r>
              <a:rPr lang="zh-CN" altLang="en-US" b="1"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方法执行完毕，线程对象使命就结束，被</a:t>
            </a:r>
            <a:r>
              <a:rPr lang="en-US" altLang="zh-CN" b="1"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JVM</a:t>
            </a:r>
            <a:r>
              <a:rPr lang="zh-CN" altLang="en-US" b="1"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回收。如果有大量的任务要运行，会导致频繁创建新线程、销毁线程。线程池维护多个创建好的线程，同时可以让多个任务</a:t>
            </a:r>
            <a:r>
              <a:rPr lang="zh-CN" altLang="en-US" b="1" dirty="0">
                <a:solidFill>
                  <a:srgbClr val="FF0000"/>
                </a:solidFill>
                <a:latin typeface="华文新魏" panose="02010800040101010101" pitchFamily="2" charset="-122"/>
                <a:ea typeface="华文新魏" panose="02010800040101010101" pitchFamily="2" charset="-122"/>
                <a:cs typeface="宋体" panose="02010600030101010101" pitchFamily="2" charset="-122"/>
              </a:rPr>
              <a:t>“复用”</a:t>
            </a:r>
            <a:r>
              <a:rPr lang="zh-CN" altLang="en-US" b="1"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线程，</a:t>
            </a:r>
            <a:r>
              <a:rPr lang="zh-CN" altLang="en-US" b="1" dirty="0">
                <a:solidFill>
                  <a:srgbClr val="000000"/>
                </a:solidFill>
                <a:latin typeface="华文新魏" panose="02010800040101010101" pitchFamily="2" charset="-122"/>
                <a:ea typeface="华文新魏" panose="02010800040101010101" pitchFamily="2" charset="-122"/>
              </a:rPr>
              <a:t>避免了线程的重复创建和销毁。</a:t>
            </a:r>
            <a:r>
              <a:rPr lang="zh-CN" altLang="en-US" b="1" dirty="0">
                <a:solidFill>
                  <a:srgbClr val="FF0000"/>
                </a:solidFill>
                <a:latin typeface="华文新魏" panose="02010800040101010101" pitchFamily="2" charset="-122"/>
                <a:ea typeface="华文新魏" panose="02010800040101010101" pitchFamily="2" charset="-122"/>
              </a:rPr>
              <a:t>但是一个线程任务被线程执行完后，线程就自动消亡。那么如何复用一个线程（即让线程去执行新的任务）？这个问题大家下去思考。</a:t>
            </a:r>
            <a:endParaRPr lang="en-US" altLang="zh-CN" b="1" dirty="0">
              <a:solidFill>
                <a:srgbClr val="FF0000"/>
              </a:solidFill>
              <a:latin typeface="华文新魏" panose="02010800040101010101" pitchFamily="2" charset="-122"/>
              <a:ea typeface="华文新魏" panose="02010800040101010101" pitchFamily="2" charset="-122"/>
            </a:endParaRPr>
          </a:p>
        </p:txBody>
      </p:sp>
    </p:spTree>
    <p:extLst>
      <p:ext uri="{BB962C8B-B14F-4D97-AF65-F5344CB8AC3E}">
        <p14:creationId xmlns:p14="http://schemas.microsoft.com/office/powerpoint/2010/main" val="1358752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文本占位符 1"/>
          <p:cNvSpPr>
            <a:spLocks noGrp="1"/>
          </p:cNvSpPr>
          <p:nvPr>
            <p:ph type="body" sz="quarter" idx="10"/>
          </p:nvPr>
        </p:nvSpPr>
        <p:spPr bwMode="auto">
          <a:xfrm>
            <a:off x="237439" y="175846"/>
            <a:ext cx="1248461" cy="835269"/>
          </a:xfrm>
          <a:noFill/>
        </p:spPr>
        <p:txBody>
          <a:bodyPr vert="horz" wrap="square" lIns="91440" tIns="45720" rIns="91440" bIns="45720" numCol="1" anchor="t" anchorCtr="0" compatLnSpc="1">
            <a:normAutofit fontScale="87500"/>
          </a:bodyPr>
          <a:lstStyle/>
          <a:p>
            <a:pPr eaLnBrk="1" hangingPunct="1"/>
            <a:r>
              <a:rPr lang="en-US" altLang="zh-CN" dirty="0"/>
              <a:t>30.4</a:t>
            </a:r>
          </a:p>
        </p:txBody>
      </p:sp>
      <p:sp>
        <p:nvSpPr>
          <p:cNvPr id="11267" name="文本占位符 2"/>
          <p:cNvSpPr>
            <a:spLocks noGrp="1"/>
          </p:cNvSpPr>
          <p:nvPr>
            <p:ph type="body" sz="quarter" idx="12"/>
          </p:nvPr>
        </p:nvSpPr>
        <p:spPr bwMode="auto">
          <a:xfrm>
            <a:off x="1649291" y="224570"/>
            <a:ext cx="8891247" cy="496887"/>
          </a:xfrm>
          <a:noFill/>
        </p:spPr>
        <p:txBody>
          <a:bodyPr vert="horz" wrap="square" lIns="91440" tIns="45720" rIns="91440" bIns="45720" numCol="1" anchor="t" anchorCtr="0" compatLnSpc="1">
            <a:noAutofit/>
          </a:bodyPr>
          <a:lstStyle/>
          <a:p>
            <a:r>
              <a:rPr lang="zh-CN" altLang="en-US" b="1" dirty="0">
                <a:latin typeface="华文细黑" panose="02010600040101010101" pitchFamily="2" charset="-122"/>
                <a:ea typeface="华文细黑" panose="02010600040101010101" pitchFamily="2" charset="-122"/>
              </a:rPr>
              <a:t>线程同步</a:t>
            </a:r>
            <a:r>
              <a:rPr lang="en-US" altLang="zh-CN" b="1" dirty="0">
                <a:latin typeface="华文细黑" panose="02010600040101010101" pitchFamily="2" charset="-122"/>
                <a:ea typeface="华文细黑" panose="02010600040101010101" pitchFamily="2" charset="-122"/>
              </a:rPr>
              <a:t>-</a:t>
            </a:r>
            <a:r>
              <a:rPr lang="zh-CN" altLang="en-US" b="1" dirty="0">
                <a:latin typeface="华文细黑" panose="02010600040101010101" pitchFamily="2" charset="-122"/>
                <a:ea typeface="华文细黑" panose="02010600040101010101" pitchFamily="2" charset="-122"/>
              </a:rPr>
              <a:t>程序清单</a:t>
            </a:r>
            <a:r>
              <a:rPr lang="en-US" altLang="zh-CN" b="1" dirty="0">
                <a:latin typeface="华文细黑" panose="02010600040101010101" pitchFamily="2" charset="-122"/>
                <a:ea typeface="华文细黑" panose="02010600040101010101" pitchFamily="2" charset="-122"/>
              </a:rPr>
              <a:t>30-4</a:t>
            </a:r>
          </a:p>
        </p:txBody>
      </p:sp>
      <p:sp>
        <p:nvSpPr>
          <p:cNvPr id="5" name="Text Box 3">
            <a:extLst>
              <a:ext uri="{FF2B5EF4-FFF2-40B4-BE49-F238E27FC236}">
                <a16:creationId xmlns:a16="http://schemas.microsoft.com/office/drawing/2014/main" id="{D4850099-20F4-4A35-B186-C8EB3E5239FD}"/>
              </a:ext>
            </a:extLst>
          </p:cNvPr>
          <p:cNvSpPr txBox="1"/>
          <p:nvPr/>
        </p:nvSpPr>
        <p:spPr>
          <a:xfrm>
            <a:off x="92472" y="1296236"/>
            <a:ext cx="11069897" cy="1908664"/>
          </a:xfrm>
          <a:prstGeom prst="rect">
            <a:avLst/>
          </a:prstGeom>
          <a:noFill/>
          <a:ln w="12700">
            <a:noFill/>
          </a:ln>
        </p:spPr>
        <p:txBody>
          <a:bodyPr wrap="square">
            <a:spAutoFit/>
          </a:bodyPr>
          <a:lstStyle>
            <a:lvl1pPr marL="342900" indent="-342900" algn="l" rtl="0" eaLnBrk="0" fontAlgn="base" hangingPunct="0">
              <a:spcBef>
                <a:spcPct val="20000"/>
              </a:spcBef>
              <a:spcAft>
                <a:spcPct val="0"/>
              </a:spcAft>
              <a:buClr>
                <a:schemeClr val="tx2"/>
              </a:buClr>
              <a:buSzPct val="75000"/>
              <a:buFont typeface="Monotype Sorts" pitchFamily="2" charset="2"/>
              <a:buChar char="F"/>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2"/>
              </a:buClr>
              <a:buSzPct val="65000"/>
              <a:buFont typeface="Monotype Sorts" pitchFamily="2" charset="2"/>
              <a:buChar char="u"/>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1"/>
              </a:buClr>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Char char="•"/>
              <a:defRPr sz="2000" kern="1200">
                <a:solidFill>
                  <a:schemeClr val="tx1"/>
                </a:solidFill>
                <a:latin typeface="+mn-lt"/>
                <a:ea typeface="+mn-ea"/>
                <a:cs typeface="+mn-cs"/>
              </a:defRPr>
            </a:lvl5pPr>
          </a:lstStyle>
          <a:p>
            <a:pPr lvl="0">
              <a:lnSpc>
                <a:spcPct val="110000"/>
              </a:lnSpc>
              <a:spcBef>
                <a:spcPts val="0"/>
              </a:spcBef>
              <a:buClrTx/>
              <a:buSzPct val="100000"/>
              <a:buFont typeface="Wingdings" pitchFamily="2" charset="2"/>
              <a:buChar char="n"/>
            </a:pPr>
            <a:r>
              <a:rPr lang="zh-CN" altLang="en-US" sz="1800" dirty="0">
                <a:latin typeface="华文新魏" panose="02010800040101010101" pitchFamily="2" charset="-122"/>
                <a:ea typeface="华文新魏" panose="02010800040101010101" pitchFamily="2" charset="-122"/>
              </a:rPr>
              <a:t>如果一个共享资源（比如一个对象）被多个线程同时访问，如果不对访问的顺序进行控制，会造成不可预期的结果。这是需要对线程实施同步控制。</a:t>
            </a:r>
            <a:endParaRPr lang="en-US" altLang="zh-CN" sz="1800" dirty="0">
              <a:latin typeface="华文新魏" panose="02010800040101010101" pitchFamily="2" charset="-122"/>
              <a:ea typeface="华文新魏" panose="02010800040101010101" pitchFamily="2" charset="-122"/>
            </a:endParaRPr>
          </a:p>
          <a:p>
            <a:pPr lvl="0">
              <a:lnSpc>
                <a:spcPct val="110000"/>
              </a:lnSpc>
              <a:spcBef>
                <a:spcPts val="0"/>
              </a:spcBef>
              <a:buClrTx/>
              <a:buSzPct val="100000"/>
              <a:buFont typeface="Wingdings" pitchFamily="2" charset="2"/>
              <a:buChar char="n"/>
            </a:pPr>
            <a:r>
              <a:rPr lang="en-US" altLang="zh-CN" sz="1800" dirty="0">
                <a:latin typeface="华文新魏" panose="02010800040101010101" pitchFamily="2" charset="-122"/>
                <a:ea typeface="华文新魏" panose="02010800040101010101" pitchFamily="2" charset="-122"/>
              </a:rPr>
              <a:t>Account</a:t>
            </a:r>
            <a:r>
              <a:rPr lang="zh-CN" altLang="en-US" sz="1800" dirty="0">
                <a:latin typeface="华文新魏" panose="02010800040101010101" pitchFamily="2" charset="-122"/>
                <a:ea typeface="华文新魏" panose="02010800040101010101" pitchFamily="2" charset="-122"/>
              </a:rPr>
              <a:t>是账户类，其数据成员</a:t>
            </a:r>
            <a:r>
              <a:rPr lang="en-US" altLang="zh-CN" sz="1800" dirty="0">
                <a:latin typeface="华文新魏" panose="02010800040101010101" pitchFamily="2" charset="-122"/>
                <a:ea typeface="华文新魏" panose="02010800040101010101" pitchFamily="2" charset="-122"/>
              </a:rPr>
              <a:t>balance</a:t>
            </a:r>
            <a:r>
              <a:rPr lang="zh-CN" altLang="en-US" sz="1800" dirty="0">
                <a:latin typeface="华文新魏" panose="02010800040101010101" pitchFamily="2" charset="-122"/>
                <a:ea typeface="华文新魏" panose="02010800040101010101" pitchFamily="2" charset="-122"/>
              </a:rPr>
              <a:t>为当前余额，</a:t>
            </a:r>
            <a:r>
              <a:rPr lang="en-US" altLang="zh-CN" sz="1800" dirty="0">
                <a:latin typeface="华文新魏" panose="02010800040101010101" pitchFamily="2" charset="-122"/>
                <a:ea typeface="华文新魏" panose="02010800040101010101" pitchFamily="2" charset="-122"/>
              </a:rPr>
              <a:t>deposit</a:t>
            </a:r>
            <a:r>
              <a:rPr lang="zh-CN" altLang="en-US" sz="1800" dirty="0">
                <a:latin typeface="华文新魏" panose="02010800040101010101" pitchFamily="2" charset="-122"/>
                <a:ea typeface="华文新魏" panose="02010800040101010101" pitchFamily="2" charset="-122"/>
              </a:rPr>
              <a:t>方法往账户存钱，</a:t>
            </a:r>
            <a:r>
              <a:rPr lang="en-US" altLang="zh-CN" sz="1800" dirty="0" err="1">
                <a:latin typeface="华文新魏" panose="02010800040101010101" pitchFamily="2" charset="-122"/>
                <a:ea typeface="华文新魏" panose="02010800040101010101" pitchFamily="2" charset="-122"/>
              </a:rPr>
              <a:t>getBalance</a:t>
            </a:r>
            <a:r>
              <a:rPr lang="zh-CN" altLang="en-US" sz="1800" dirty="0">
                <a:latin typeface="华文新魏" panose="02010800040101010101" pitchFamily="2" charset="-122"/>
                <a:ea typeface="华文新魏" panose="02010800040101010101" pitchFamily="2" charset="-122"/>
              </a:rPr>
              <a:t>方法读取账户余额</a:t>
            </a:r>
            <a:endParaRPr lang="en-US" altLang="zh-CN" sz="1800" dirty="0">
              <a:latin typeface="华文新魏" panose="02010800040101010101" pitchFamily="2" charset="-122"/>
              <a:ea typeface="华文新魏" panose="02010800040101010101" pitchFamily="2" charset="-122"/>
            </a:endParaRPr>
          </a:p>
          <a:p>
            <a:pPr lvl="0">
              <a:lnSpc>
                <a:spcPct val="110000"/>
              </a:lnSpc>
              <a:spcBef>
                <a:spcPts val="0"/>
              </a:spcBef>
              <a:buClrTx/>
              <a:buSzPct val="100000"/>
              <a:buFont typeface="Wingdings" pitchFamily="2" charset="2"/>
              <a:buChar char="n"/>
            </a:pPr>
            <a:r>
              <a:rPr lang="en-US" altLang="zh-CN" sz="1800" dirty="0" err="1">
                <a:latin typeface="华文新魏" panose="02010800040101010101" pitchFamily="2" charset="-122"/>
                <a:ea typeface="华文新魏" panose="02010800040101010101" pitchFamily="2" charset="-122"/>
              </a:rPr>
              <a:t>AddPennyTask</a:t>
            </a:r>
            <a:r>
              <a:rPr lang="zh-CN" altLang="en-US" sz="1800" dirty="0">
                <a:latin typeface="华文新魏" panose="02010800040101010101" pitchFamily="2" charset="-122"/>
                <a:ea typeface="华文新魏" panose="02010800040101010101" pitchFamily="2" charset="-122"/>
              </a:rPr>
              <a:t>为任务，每次往账户里存一个便士</a:t>
            </a:r>
            <a:endParaRPr lang="en-US" altLang="zh-CN" sz="1800" dirty="0">
              <a:latin typeface="华文新魏" panose="02010800040101010101" pitchFamily="2" charset="-122"/>
              <a:ea typeface="华文新魏" panose="02010800040101010101" pitchFamily="2" charset="-122"/>
            </a:endParaRPr>
          </a:p>
          <a:p>
            <a:pPr lvl="0">
              <a:lnSpc>
                <a:spcPct val="110000"/>
              </a:lnSpc>
              <a:spcBef>
                <a:spcPts val="0"/>
              </a:spcBef>
              <a:buClrTx/>
              <a:buSzPct val="100000"/>
              <a:buFont typeface="Wingdings" pitchFamily="2" charset="2"/>
              <a:buChar char="n"/>
            </a:pPr>
            <a:r>
              <a:rPr lang="zh-CN" altLang="en-US" sz="1800" dirty="0">
                <a:latin typeface="华文新魏" panose="02010800040101010101" pitchFamily="2" charset="-122"/>
                <a:ea typeface="华文新魏" panose="02010800040101010101" pitchFamily="2" charset="-122"/>
              </a:rPr>
              <a:t>启动</a:t>
            </a:r>
            <a:r>
              <a:rPr lang="en-US" altLang="zh-CN" sz="1800" dirty="0">
                <a:latin typeface="华文新魏" panose="02010800040101010101" pitchFamily="2" charset="-122"/>
                <a:ea typeface="华文新魏" panose="02010800040101010101" pitchFamily="2" charset="-122"/>
              </a:rPr>
              <a:t>100</a:t>
            </a:r>
            <a:r>
              <a:rPr lang="zh-CN" altLang="en-US" sz="1800" dirty="0">
                <a:latin typeface="华文新魏" panose="02010800040101010101" pitchFamily="2" charset="-122"/>
                <a:ea typeface="华文新魏" panose="02010800040101010101" pitchFamily="2" charset="-122"/>
              </a:rPr>
              <a:t>个线程同时执行</a:t>
            </a:r>
            <a:r>
              <a:rPr lang="en-US" altLang="zh-CN" sz="1800" dirty="0" err="1">
                <a:latin typeface="华文新魏" panose="02010800040101010101" pitchFamily="2" charset="-122"/>
                <a:ea typeface="华文新魏" panose="02010800040101010101" pitchFamily="2" charset="-122"/>
              </a:rPr>
              <a:t>AddPennyTask</a:t>
            </a:r>
            <a:r>
              <a:rPr lang="zh-CN" altLang="en-US" sz="1800" dirty="0">
                <a:latin typeface="华文新魏" panose="02010800040101010101" pitchFamily="2" charset="-122"/>
                <a:ea typeface="华文新魏" panose="02010800040101010101" pitchFamily="2" charset="-122"/>
              </a:rPr>
              <a:t>任务</a:t>
            </a:r>
          </a:p>
        </p:txBody>
      </p:sp>
      <p:pic>
        <p:nvPicPr>
          <p:cNvPr id="2" name="图片 1">
            <a:extLst>
              <a:ext uri="{FF2B5EF4-FFF2-40B4-BE49-F238E27FC236}">
                <a16:creationId xmlns:a16="http://schemas.microsoft.com/office/drawing/2014/main" id="{F0D3E75D-3D77-45E6-949B-6F3C8BDDBEF7}"/>
              </a:ext>
            </a:extLst>
          </p:cNvPr>
          <p:cNvPicPr>
            <a:picLocks noChangeAspect="1"/>
          </p:cNvPicPr>
          <p:nvPr/>
        </p:nvPicPr>
        <p:blipFill>
          <a:blip r:embed="rId2"/>
          <a:stretch>
            <a:fillRect/>
          </a:stretch>
        </p:blipFill>
        <p:spPr>
          <a:xfrm>
            <a:off x="1641337" y="3429000"/>
            <a:ext cx="8899201" cy="2824600"/>
          </a:xfrm>
          <a:prstGeom prst="rect">
            <a:avLst/>
          </a:prstGeom>
        </p:spPr>
      </p:pic>
      <p:sp>
        <p:nvSpPr>
          <p:cNvPr id="6" name="圆角矩形标注 14">
            <a:extLst>
              <a:ext uri="{FF2B5EF4-FFF2-40B4-BE49-F238E27FC236}">
                <a16:creationId xmlns:a16="http://schemas.microsoft.com/office/drawing/2014/main" id="{C9BDD9F8-BDA8-47B6-8CD8-8820ED6F4725}"/>
              </a:ext>
            </a:extLst>
          </p:cNvPr>
          <p:cNvSpPr/>
          <p:nvPr/>
        </p:nvSpPr>
        <p:spPr>
          <a:xfrm>
            <a:off x="7807066" y="3111190"/>
            <a:ext cx="4180494" cy="829924"/>
          </a:xfrm>
          <a:prstGeom prst="wedgeRoundRectCallout">
            <a:avLst>
              <a:gd name="adj1" fmla="val -34080"/>
              <a:gd name="adj2" fmla="val 104136"/>
              <a:gd name="adj3" fmla="val 16667"/>
            </a:avLst>
          </a:prstGeom>
          <a:solidFill>
            <a:schemeClr val="accent4">
              <a:lumMod val="40000"/>
              <a:lumOff val="60000"/>
              <a:alpha val="41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90000"/>
              </a:lnSpc>
              <a:spcBef>
                <a:spcPct val="0"/>
              </a:spcBef>
              <a:defRPr/>
            </a:pP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Account</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类作为</a:t>
            </a:r>
            <a:r>
              <a:rPr lang="en-US" altLang="zh-CN" sz="1600" dirty="0" err="1">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AccountWithoutSync</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的内部静态类实现。有一个唯一实例，被</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100</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个线程任务对应的线程访问</a:t>
            </a:r>
            <a:endParaRPr lang="en-US"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endParaRPr>
          </a:p>
        </p:txBody>
      </p:sp>
      <p:sp>
        <p:nvSpPr>
          <p:cNvPr id="7" name="圆角矩形标注 14">
            <a:extLst>
              <a:ext uri="{FF2B5EF4-FFF2-40B4-BE49-F238E27FC236}">
                <a16:creationId xmlns:a16="http://schemas.microsoft.com/office/drawing/2014/main" id="{6DA3831B-4663-46B3-9873-94A17B8EFA43}"/>
              </a:ext>
            </a:extLst>
          </p:cNvPr>
          <p:cNvSpPr/>
          <p:nvPr/>
        </p:nvSpPr>
        <p:spPr>
          <a:xfrm>
            <a:off x="861669" y="6158046"/>
            <a:ext cx="4180494" cy="524107"/>
          </a:xfrm>
          <a:prstGeom prst="wedgeRoundRectCallout">
            <a:avLst>
              <a:gd name="adj1" fmla="val -10873"/>
              <a:gd name="adj2" fmla="val -185585"/>
              <a:gd name="adj3" fmla="val 16667"/>
            </a:avLst>
          </a:prstGeom>
          <a:solidFill>
            <a:schemeClr val="accent4">
              <a:lumMod val="40000"/>
              <a:lumOff val="60000"/>
              <a:alpha val="41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90000"/>
              </a:lnSpc>
              <a:spcBef>
                <a:spcPct val="0"/>
              </a:spcBef>
              <a:defRPr/>
            </a:pPr>
            <a:r>
              <a:rPr lang="en-US" altLang="zh-CN" sz="1600" dirty="0" err="1">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AddPennyTask</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类是任务类，作为</a:t>
            </a:r>
            <a:r>
              <a:rPr lang="en-US" altLang="zh-CN" sz="1600" dirty="0" err="1">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AccountWithoutSync</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的内部静态类实现。</a:t>
            </a:r>
            <a:endParaRPr lang="en-US"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endParaRPr>
          </a:p>
        </p:txBody>
      </p:sp>
    </p:spTree>
    <p:extLst>
      <p:ext uri="{BB962C8B-B14F-4D97-AF65-F5344CB8AC3E}">
        <p14:creationId xmlns:p14="http://schemas.microsoft.com/office/powerpoint/2010/main" val="8366239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文本占位符 1"/>
          <p:cNvSpPr>
            <a:spLocks noGrp="1"/>
          </p:cNvSpPr>
          <p:nvPr>
            <p:ph type="body" sz="quarter" idx="10"/>
          </p:nvPr>
        </p:nvSpPr>
        <p:spPr bwMode="auto">
          <a:xfrm>
            <a:off x="237439" y="175846"/>
            <a:ext cx="1248461" cy="835269"/>
          </a:xfrm>
          <a:noFill/>
        </p:spPr>
        <p:txBody>
          <a:bodyPr vert="horz" wrap="square" lIns="91440" tIns="45720" rIns="91440" bIns="45720" numCol="1" anchor="t" anchorCtr="0" compatLnSpc="1">
            <a:normAutofit fontScale="87500"/>
          </a:bodyPr>
          <a:lstStyle/>
          <a:p>
            <a:pPr eaLnBrk="1" hangingPunct="1"/>
            <a:r>
              <a:rPr lang="en-US" altLang="zh-CN" dirty="0"/>
              <a:t>30.4</a:t>
            </a:r>
          </a:p>
        </p:txBody>
      </p:sp>
      <p:sp>
        <p:nvSpPr>
          <p:cNvPr id="11267" name="文本占位符 2"/>
          <p:cNvSpPr>
            <a:spLocks noGrp="1"/>
          </p:cNvSpPr>
          <p:nvPr>
            <p:ph type="body" sz="quarter" idx="12"/>
          </p:nvPr>
        </p:nvSpPr>
        <p:spPr bwMode="auto">
          <a:xfrm>
            <a:off x="1649291" y="224570"/>
            <a:ext cx="8891247" cy="496887"/>
          </a:xfrm>
          <a:noFill/>
        </p:spPr>
        <p:txBody>
          <a:bodyPr vert="horz" wrap="square" lIns="91440" tIns="45720" rIns="91440" bIns="45720" numCol="1" anchor="t" anchorCtr="0" compatLnSpc="1">
            <a:noAutofit/>
          </a:bodyPr>
          <a:lstStyle/>
          <a:p>
            <a:r>
              <a:rPr lang="zh-CN" altLang="en-US" b="1" dirty="0">
                <a:latin typeface="华文细黑" panose="02010600040101010101" pitchFamily="2" charset="-122"/>
                <a:ea typeface="华文细黑" panose="02010600040101010101" pitchFamily="2" charset="-122"/>
              </a:rPr>
              <a:t>线程同步</a:t>
            </a:r>
            <a:r>
              <a:rPr lang="en-US" altLang="zh-CN" b="1" dirty="0">
                <a:latin typeface="华文细黑" panose="02010600040101010101" pitchFamily="2" charset="-122"/>
                <a:ea typeface="华文细黑" panose="02010600040101010101" pitchFamily="2" charset="-122"/>
              </a:rPr>
              <a:t>-</a:t>
            </a:r>
            <a:r>
              <a:rPr lang="zh-CN" altLang="en-US" b="1" dirty="0">
                <a:latin typeface="华文细黑" panose="02010600040101010101" pitchFamily="2" charset="-122"/>
                <a:ea typeface="华文细黑" panose="02010600040101010101" pitchFamily="2" charset="-122"/>
              </a:rPr>
              <a:t>程序清单</a:t>
            </a:r>
            <a:r>
              <a:rPr lang="en-US" altLang="zh-CN" b="1" dirty="0">
                <a:latin typeface="华文细黑" panose="02010600040101010101" pitchFamily="2" charset="-122"/>
                <a:ea typeface="华文细黑" panose="02010600040101010101" pitchFamily="2" charset="-122"/>
              </a:rPr>
              <a:t>30-4</a:t>
            </a:r>
          </a:p>
        </p:txBody>
      </p:sp>
      <p:sp>
        <p:nvSpPr>
          <p:cNvPr id="106504" name="Rectangle 8"/>
          <p:cNvSpPr>
            <a:spLocks noChangeArrowheads="1"/>
          </p:cNvSpPr>
          <p:nvPr/>
        </p:nvSpPr>
        <p:spPr bwMode="auto">
          <a:xfrm>
            <a:off x="95793" y="1225689"/>
            <a:ext cx="11925222" cy="5632311"/>
          </a:xfrm>
          <a:prstGeom prst="rect">
            <a:avLst/>
          </a:prstGeom>
          <a:solidFill>
            <a:schemeClr val="accent4">
              <a:lumMod val="20000"/>
              <a:lumOff val="80000"/>
            </a:schemeClr>
          </a:solidFill>
          <a:ln w="22225">
            <a:solidFill>
              <a:schemeClr val="accent4">
                <a:lumMod val="50000"/>
              </a:schemeClr>
            </a:solidFill>
          </a:ln>
        </p:spPr>
        <p:txBody>
          <a:bodyPr wrap="square">
            <a:spAutoFit/>
          </a:bodyPr>
          <a:lstStyle/>
          <a:p>
            <a:r>
              <a:rPr lang="en-US" altLang="zh-CN" b="1" dirty="0">
                <a:solidFill>
                  <a:srgbClr val="7F0055"/>
                </a:solidFill>
                <a:latin typeface="华文新魏" panose="02010800040101010101" pitchFamily="2" charset="-122"/>
                <a:ea typeface="华文新魏" panose="02010800040101010101" pitchFamily="2" charset="-122"/>
              </a:rPr>
              <a:t>public class AccountWithoutSync {	</a:t>
            </a:r>
          </a:p>
          <a:p>
            <a:r>
              <a:rPr lang="en-US" altLang="zh-CN" b="1" dirty="0">
                <a:solidFill>
                  <a:srgbClr val="7F0055"/>
                </a:solidFill>
                <a:latin typeface="华文新魏" panose="02010800040101010101" pitchFamily="2" charset="-122"/>
                <a:ea typeface="华文新魏" panose="02010800040101010101" pitchFamily="2" charset="-122"/>
              </a:rPr>
              <a:t>	private static class Account{</a:t>
            </a:r>
          </a:p>
          <a:p>
            <a:r>
              <a:rPr lang="en-US" altLang="zh-CN" b="1" dirty="0">
                <a:solidFill>
                  <a:srgbClr val="7F0055"/>
                </a:solidFill>
                <a:latin typeface="华文新魏" panose="02010800040101010101" pitchFamily="2" charset="-122"/>
                <a:ea typeface="华文新魏" panose="02010800040101010101" pitchFamily="2" charset="-122"/>
              </a:rPr>
              <a:t>		private int balance = 0;</a:t>
            </a:r>
          </a:p>
          <a:p>
            <a:r>
              <a:rPr lang="en-US" altLang="zh-CN" b="1" dirty="0">
                <a:solidFill>
                  <a:srgbClr val="7F0055"/>
                </a:solidFill>
                <a:latin typeface="华文新魏" panose="02010800040101010101" pitchFamily="2" charset="-122"/>
                <a:ea typeface="华文新魏" panose="02010800040101010101" pitchFamily="2" charset="-122"/>
              </a:rPr>
              <a:t>		public int </a:t>
            </a:r>
            <a:r>
              <a:rPr lang="en-US" altLang="zh-CN" b="1" dirty="0" err="1">
                <a:solidFill>
                  <a:srgbClr val="7F0055"/>
                </a:solidFill>
                <a:latin typeface="华文新魏" panose="02010800040101010101" pitchFamily="2" charset="-122"/>
                <a:ea typeface="华文新魏" panose="02010800040101010101" pitchFamily="2" charset="-122"/>
              </a:rPr>
              <a:t>getBalance</a:t>
            </a:r>
            <a:r>
              <a:rPr lang="en-US" altLang="zh-CN" b="1" dirty="0">
                <a:solidFill>
                  <a:srgbClr val="7F0055"/>
                </a:solidFill>
                <a:latin typeface="华文新魏" panose="02010800040101010101" pitchFamily="2" charset="-122"/>
                <a:ea typeface="华文新魏" panose="02010800040101010101" pitchFamily="2" charset="-122"/>
              </a:rPr>
              <a:t>() {</a:t>
            </a:r>
          </a:p>
          <a:p>
            <a:r>
              <a:rPr lang="en-US" altLang="zh-CN" b="1" dirty="0">
                <a:solidFill>
                  <a:srgbClr val="7F0055"/>
                </a:solidFill>
                <a:latin typeface="华文新魏" panose="02010800040101010101" pitchFamily="2" charset="-122"/>
                <a:ea typeface="华文新魏" panose="02010800040101010101" pitchFamily="2" charset="-122"/>
              </a:rPr>
              <a:t>			return balance;  </a:t>
            </a:r>
          </a:p>
          <a:p>
            <a:r>
              <a:rPr lang="en-US" altLang="zh-CN" b="1" dirty="0">
                <a:solidFill>
                  <a:srgbClr val="7F0055"/>
                </a:solidFill>
                <a:latin typeface="华文新魏" panose="02010800040101010101" pitchFamily="2" charset="-122"/>
                <a:ea typeface="华文新魏" panose="02010800040101010101" pitchFamily="2" charset="-122"/>
              </a:rPr>
              <a:t>		}	</a:t>
            </a:r>
          </a:p>
          <a:p>
            <a:r>
              <a:rPr lang="en-US" altLang="zh-CN" b="1" dirty="0">
                <a:solidFill>
                  <a:srgbClr val="7F0055"/>
                </a:solidFill>
                <a:latin typeface="华文新魏" panose="02010800040101010101" pitchFamily="2" charset="-122"/>
                <a:ea typeface="华文新魏" panose="02010800040101010101" pitchFamily="2" charset="-122"/>
              </a:rPr>
              <a:t>		public void deposit(int amount){</a:t>
            </a:r>
          </a:p>
          <a:p>
            <a:r>
              <a:rPr lang="en-US" altLang="zh-CN" b="1" dirty="0">
                <a:solidFill>
                  <a:srgbClr val="7F0055"/>
                </a:solidFill>
                <a:latin typeface="华文新魏" panose="02010800040101010101" pitchFamily="2" charset="-122"/>
                <a:ea typeface="华文新魏" panose="02010800040101010101" pitchFamily="2" charset="-122"/>
              </a:rPr>
              <a:t>			</a:t>
            </a:r>
            <a:r>
              <a:rPr lang="en-US" altLang="zh-CN" b="1" dirty="0">
                <a:solidFill>
                  <a:srgbClr val="FF0000"/>
                </a:solidFill>
                <a:latin typeface="华文新魏" panose="02010800040101010101" pitchFamily="2" charset="-122"/>
                <a:ea typeface="华文新魏" panose="02010800040101010101" pitchFamily="2" charset="-122"/>
              </a:rPr>
              <a:t>int </a:t>
            </a:r>
            <a:r>
              <a:rPr lang="en-US" altLang="zh-CN" b="1" dirty="0" err="1">
                <a:solidFill>
                  <a:srgbClr val="FF0000"/>
                </a:solidFill>
                <a:latin typeface="华文新魏" panose="02010800040101010101" pitchFamily="2" charset="-122"/>
                <a:ea typeface="华文新魏" panose="02010800040101010101" pitchFamily="2" charset="-122"/>
              </a:rPr>
              <a:t>newBalance</a:t>
            </a:r>
            <a:r>
              <a:rPr lang="en-US" altLang="zh-CN" b="1" dirty="0">
                <a:solidFill>
                  <a:srgbClr val="FF0000"/>
                </a:solidFill>
                <a:latin typeface="华文新魏" panose="02010800040101010101" pitchFamily="2" charset="-122"/>
                <a:ea typeface="华文新魏" panose="02010800040101010101" pitchFamily="2" charset="-122"/>
              </a:rPr>
              <a:t> = balance + amount;   //</a:t>
            </a:r>
            <a:r>
              <a:rPr lang="zh-CN" altLang="en-US" b="1" dirty="0">
                <a:solidFill>
                  <a:srgbClr val="FF0000"/>
                </a:solidFill>
                <a:latin typeface="华文新魏" panose="02010800040101010101" pitchFamily="2" charset="-122"/>
                <a:ea typeface="华文新魏" panose="02010800040101010101" pitchFamily="2" charset="-122"/>
              </a:rPr>
              <a:t>读取</a:t>
            </a:r>
            <a:r>
              <a:rPr lang="en-US" altLang="zh-CN" b="1" dirty="0">
                <a:solidFill>
                  <a:srgbClr val="FF0000"/>
                </a:solidFill>
                <a:latin typeface="华文新魏" panose="02010800040101010101" pitchFamily="2" charset="-122"/>
                <a:ea typeface="华文新魏" panose="02010800040101010101" pitchFamily="2" charset="-122"/>
              </a:rPr>
              <a:t>balance</a:t>
            </a:r>
            <a:r>
              <a:rPr lang="en-US" altLang="zh-CN" b="1" dirty="0">
                <a:solidFill>
                  <a:srgbClr val="7F0055"/>
                </a:solidFill>
                <a:latin typeface="华文新魏" panose="02010800040101010101" pitchFamily="2" charset="-122"/>
                <a:ea typeface="华文新魏" panose="02010800040101010101" pitchFamily="2" charset="-122"/>
              </a:rPr>
              <a:t>			</a:t>
            </a:r>
          </a:p>
          <a:p>
            <a:r>
              <a:rPr lang="en-US" altLang="zh-CN" b="1" dirty="0">
                <a:solidFill>
                  <a:srgbClr val="7F0055"/>
                </a:solidFill>
                <a:latin typeface="华文新魏" panose="02010800040101010101" pitchFamily="2" charset="-122"/>
                <a:ea typeface="华文新魏" panose="02010800040101010101" pitchFamily="2" charset="-122"/>
              </a:rPr>
              <a:t>			try{ </a:t>
            </a:r>
            <a:r>
              <a:rPr lang="en-US" altLang="zh-CN" b="1" dirty="0" err="1">
                <a:solidFill>
                  <a:srgbClr val="7F0055"/>
                </a:solidFill>
                <a:latin typeface="华文新魏" panose="02010800040101010101" pitchFamily="2" charset="-122"/>
                <a:ea typeface="华文新魏" panose="02010800040101010101" pitchFamily="2" charset="-122"/>
              </a:rPr>
              <a:t>Thread.sleep</a:t>
            </a:r>
            <a:r>
              <a:rPr lang="en-US" altLang="zh-CN" b="1" dirty="0">
                <a:solidFill>
                  <a:srgbClr val="7F0055"/>
                </a:solidFill>
                <a:latin typeface="华文新魏" panose="02010800040101010101" pitchFamily="2" charset="-122"/>
                <a:ea typeface="华文新魏" panose="02010800040101010101" pitchFamily="2" charset="-122"/>
              </a:rPr>
              <a:t>(5); }</a:t>
            </a:r>
          </a:p>
          <a:p>
            <a:r>
              <a:rPr lang="en-US" altLang="zh-CN" b="1" dirty="0">
                <a:solidFill>
                  <a:srgbClr val="7F0055"/>
                </a:solidFill>
                <a:latin typeface="华文新魏" panose="02010800040101010101" pitchFamily="2" charset="-122"/>
                <a:ea typeface="华文新魏" panose="02010800040101010101" pitchFamily="2" charset="-122"/>
              </a:rPr>
              <a:t>			catch(</a:t>
            </a:r>
            <a:r>
              <a:rPr lang="en-US" altLang="zh-CN" b="1" dirty="0" err="1">
                <a:solidFill>
                  <a:srgbClr val="7F0055"/>
                </a:solidFill>
                <a:latin typeface="华文新魏" panose="02010800040101010101" pitchFamily="2" charset="-122"/>
                <a:ea typeface="华文新魏" panose="02010800040101010101" pitchFamily="2" charset="-122"/>
              </a:rPr>
              <a:t>InterruptedException</a:t>
            </a:r>
            <a:r>
              <a:rPr lang="en-US" altLang="zh-CN" b="1" dirty="0">
                <a:solidFill>
                  <a:srgbClr val="7F0055"/>
                </a:solidFill>
                <a:latin typeface="华文新魏" panose="02010800040101010101" pitchFamily="2" charset="-122"/>
                <a:ea typeface="华文新魏" panose="02010800040101010101" pitchFamily="2" charset="-122"/>
              </a:rPr>
              <a:t> e){	}</a:t>
            </a:r>
          </a:p>
          <a:p>
            <a:r>
              <a:rPr lang="en-US" altLang="zh-CN" b="1" dirty="0">
                <a:solidFill>
                  <a:srgbClr val="7F0055"/>
                </a:solidFill>
                <a:latin typeface="华文新魏" panose="02010800040101010101" pitchFamily="2" charset="-122"/>
                <a:ea typeface="华文新魏" panose="02010800040101010101" pitchFamily="2" charset="-122"/>
              </a:rPr>
              <a:t>			</a:t>
            </a:r>
            <a:r>
              <a:rPr lang="en-US" altLang="zh-CN" b="1" dirty="0">
                <a:solidFill>
                  <a:srgbClr val="FF0000"/>
                </a:solidFill>
                <a:latin typeface="华文新魏" panose="02010800040101010101" pitchFamily="2" charset="-122"/>
                <a:ea typeface="华文新魏" panose="02010800040101010101" pitchFamily="2" charset="-122"/>
              </a:rPr>
              <a:t>balance = </a:t>
            </a:r>
            <a:r>
              <a:rPr lang="en-US" altLang="zh-CN" b="1" dirty="0" err="1">
                <a:solidFill>
                  <a:srgbClr val="FF0000"/>
                </a:solidFill>
                <a:latin typeface="华文新魏" panose="02010800040101010101" pitchFamily="2" charset="-122"/>
                <a:ea typeface="华文新魏" panose="02010800040101010101" pitchFamily="2" charset="-122"/>
              </a:rPr>
              <a:t>newBalance</a:t>
            </a:r>
            <a:r>
              <a:rPr lang="en-US" altLang="zh-CN" b="1" dirty="0">
                <a:solidFill>
                  <a:srgbClr val="FF0000"/>
                </a:solidFill>
                <a:latin typeface="华文新魏" panose="02010800040101010101" pitchFamily="2" charset="-122"/>
                <a:ea typeface="华文新魏" panose="02010800040101010101" pitchFamily="2" charset="-122"/>
              </a:rPr>
              <a:t>;</a:t>
            </a:r>
            <a:r>
              <a:rPr lang="en-US" altLang="zh-CN" b="1" dirty="0">
                <a:solidFill>
                  <a:srgbClr val="7F0055"/>
                </a:solidFill>
                <a:latin typeface="华文新魏" panose="02010800040101010101" pitchFamily="2" charset="-122"/>
                <a:ea typeface="华文新魏" panose="02010800040101010101" pitchFamily="2" charset="-122"/>
              </a:rPr>
              <a:t>		</a:t>
            </a:r>
            <a:r>
              <a:rPr lang="en-US" altLang="zh-CN" b="1" dirty="0">
                <a:solidFill>
                  <a:srgbClr val="FF0000"/>
                </a:solidFill>
                <a:latin typeface="华文新魏" panose="02010800040101010101" pitchFamily="2" charset="-122"/>
                <a:ea typeface="华文新魏" panose="02010800040101010101" pitchFamily="2" charset="-122"/>
              </a:rPr>
              <a:t>//</a:t>
            </a:r>
            <a:r>
              <a:rPr lang="zh-CN" altLang="en-US" b="1" dirty="0">
                <a:solidFill>
                  <a:srgbClr val="FF0000"/>
                </a:solidFill>
                <a:latin typeface="华文新魏" panose="02010800040101010101" pitchFamily="2" charset="-122"/>
                <a:ea typeface="华文新魏" panose="02010800040101010101" pitchFamily="2" charset="-122"/>
              </a:rPr>
              <a:t>写</a:t>
            </a:r>
            <a:r>
              <a:rPr lang="en-US" altLang="zh-CN" b="1" dirty="0">
                <a:solidFill>
                  <a:srgbClr val="FF0000"/>
                </a:solidFill>
                <a:latin typeface="华文新魏" panose="02010800040101010101" pitchFamily="2" charset="-122"/>
                <a:ea typeface="华文新魏" panose="02010800040101010101" pitchFamily="2" charset="-122"/>
              </a:rPr>
              <a:t>balance</a:t>
            </a:r>
          </a:p>
          <a:p>
            <a:r>
              <a:rPr lang="en-US" altLang="zh-CN" b="1" dirty="0">
                <a:solidFill>
                  <a:srgbClr val="7F0055"/>
                </a:solidFill>
                <a:latin typeface="华文新魏" panose="02010800040101010101" pitchFamily="2" charset="-122"/>
                <a:ea typeface="华文新魏" panose="02010800040101010101" pitchFamily="2" charset="-122"/>
              </a:rPr>
              <a:t>		}	</a:t>
            </a:r>
          </a:p>
          <a:p>
            <a:r>
              <a:rPr lang="en-US" altLang="zh-CN" b="1" dirty="0">
                <a:solidFill>
                  <a:srgbClr val="7F0055"/>
                </a:solidFill>
                <a:latin typeface="华文新魏" panose="02010800040101010101" pitchFamily="2" charset="-122"/>
                <a:ea typeface="华文新魏" panose="02010800040101010101" pitchFamily="2" charset="-122"/>
              </a:rPr>
              <a:t>	}</a:t>
            </a:r>
          </a:p>
          <a:p>
            <a:r>
              <a:rPr lang="en-US" altLang="zh-CN" b="1" dirty="0">
                <a:solidFill>
                  <a:srgbClr val="7F0055"/>
                </a:solidFill>
                <a:latin typeface="华文新魏" panose="02010800040101010101" pitchFamily="2" charset="-122"/>
                <a:ea typeface="华文新魏" panose="02010800040101010101" pitchFamily="2" charset="-122"/>
              </a:rPr>
              <a:t>	private static class </a:t>
            </a:r>
            <a:r>
              <a:rPr lang="en-US" altLang="zh-CN" b="1" dirty="0" err="1">
                <a:solidFill>
                  <a:srgbClr val="7F0055"/>
                </a:solidFill>
                <a:latin typeface="华文新魏" panose="02010800040101010101" pitchFamily="2" charset="-122"/>
                <a:ea typeface="华文新魏" panose="02010800040101010101" pitchFamily="2" charset="-122"/>
              </a:rPr>
              <a:t>AddPennyTask</a:t>
            </a:r>
            <a:r>
              <a:rPr lang="en-US" altLang="zh-CN" b="1" dirty="0">
                <a:solidFill>
                  <a:srgbClr val="7F0055"/>
                </a:solidFill>
                <a:latin typeface="华文新魏" panose="02010800040101010101" pitchFamily="2" charset="-122"/>
                <a:ea typeface="华文新魏" panose="02010800040101010101" pitchFamily="2" charset="-122"/>
              </a:rPr>
              <a:t> implements Runnable{</a:t>
            </a:r>
          </a:p>
          <a:p>
            <a:r>
              <a:rPr lang="en-US" altLang="zh-CN" b="1" dirty="0">
                <a:solidFill>
                  <a:srgbClr val="7F0055"/>
                </a:solidFill>
                <a:latin typeface="华文新魏" panose="02010800040101010101" pitchFamily="2" charset="-122"/>
                <a:ea typeface="华文新魏" panose="02010800040101010101" pitchFamily="2" charset="-122"/>
              </a:rPr>
              <a:t>		public void run() {  </a:t>
            </a:r>
            <a:r>
              <a:rPr lang="en-US" altLang="zh-CN" b="1" dirty="0" err="1">
                <a:solidFill>
                  <a:srgbClr val="FF0000"/>
                </a:solidFill>
                <a:latin typeface="华文新魏" panose="02010800040101010101" pitchFamily="2" charset="-122"/>
                <a:ea typeface="华文新魏" panose="02010800040101010101" pitchFamily="2" charset="-122"/>
              </a:rPr>
              <a:t>account.deposit</a:t>
            </a:r>
            <a:r>
              <a:rPr lang="en-US" altLang="zh-CN" b="1" dirty="0">
                <a:solidFill>
                  <a:srgbClr val="FF0000"/>
                </a:solidFill>
                <a:latin typeface="华文新魏" panose="02010800040101010101" pitchFamily="2" charset="-122"/>
                <a:ea typeface="华文新魏" panose="02010800040101010101" pitchFamily="2" charset="-122"/>
              </a:rPr>
              <a:t>(1);</a:t>
            </a:r>
            <a:r>
              <a:rPr lang="en-US" altLang="zh-CN" b="1" dirty="0">
                <a:solidFill>
                  <a:srgbClr val="7F0055"/>
                </a:solidFill>
                <a:latin typeface="华文新魏" panose="02010800040101010101" pitchFamily="2" charset="-122"/>
                <a:ea typeface="华文新魏" panose="02010800040101010101" pitchFamily="2" charset="-122"/>
              </a:rPr>
              <a:t> }</a:t>
            </a:r>
          </a:p>
          <a:p>
            <a:r>
              <a:rPr lang="en-US" altLang="zh-CN" b="1" dirty="0">
                <a:solidFill>
                  <a:srgbClr val="7F0055"/>
                </a:solidFill>
                <a:latin typeface="华文新魏" panose="02010800040101010101" pitchFamily="2" charset="-122"/>
                <a:ea typeface="华文新魏" panose="02010800040101010101" pitchFamily="2" charset="-122"/>
              </a:rPr>
              <a:t>		</a:t>
            </a:r>
          </a:p>
          <a:p>
            <a:r>
              <a:rPr lang="en-US" altLang="zh-CN" b="1" dirty="0">
                <a:solidFill>
                  <a:srgbClr val="7F0055"/>
                </a:solidFill>
                <a:latin typeface="华文新魏" panose="02010800040101010101" pitchFamily="2" charset="-122"/>
                <a:ea typeface="华文新魏" panose="02010800040101010101" pitchFamily="2" charset="-122"/>
              </a:rPr>
              <a:t>	}</a:t>
            </a:r>
          </a:p>
          <a:p>
            <a:endParaRPr lang="en-US" altLang="zh-CN" b="1" dirty="0">
              <a:solidFill>
                <a:srgbClr val="7F0055"/>
              </a:solidFill>
              <a:latin typeface="华文新魏" panose="02010800040101010101" pitchFamily="2" charset="-122"/>
              <a:ea typeface="华文新魏" panose="02010800040101010101" pitchFamily="2" charset="-122"/>
            </a:endParaRPr>
          </a:p>
          <a:p>
            <a:r>
              <a:rPr lang="en-US" altLang="zh-CN" b="1" dirty="0">
                <a:solidFill>
                  <a:srgbClr val="7F0055"/>
                </a:solidFill>
                <a:latin typeface="华文新魏" panose="02010800040101010101" pitchFamily="2" charset="-122"/>
                <a:ea typeface="华文新魏" panose="02010800040101010101" pitchFamily="2" charset="-122"/>
              </a:rPr>
              <a:t>	</a:t>
            </a:r>
            <a:r>
              <a:rPr lang="en-US" altLang="zh-CN" b="1" dirty="0">
                <a:solidFill>
                  <a:srgbClr val="FF0000"/>
                </a:solidFill>
                <a:latin typeface="华文新魏" panose="02010800040101010101" pitchFamily="2" charset="-122"/>
                <a:ea typeface="华文新魏" panose="02010800040101010101" pitchFamily="2" charset="-122"/>
              </a:rPr>
              <a:t> private static Account </a:t>
            </a:r>
            <a:r>
              <a:rPr lang="en-US" altLang="zh-CN" b="1" dirty="0" err="1">
                <a:solidFill>
                  <a:srgbClr val="FF0000"/>
                </a:solidFill>
                <a:latin typeface="华文新魏" panose="02010800040101010101" pitchFamily="2" charset="-122"/>
                <a:ea typeface="华文新魏" panose="02010800040101010101" pitchFamily="2" charset="-122"/>
              </a:rPr>
              <a:t>account</a:t>
            </a:r>
            <a:r>
              <a:rPr lang="en-US" altLang="zh-CN" b="1" dirty="0">
                <a:solidFill>
                  <a:srgbClr val="FF0000"/>
                </a:solidFill>
                <a:latin typeface="华文新魏" panose="02010800040101010101" pitchFamily="2" charset="-122"/>
                <a:ea typeface="华文新魏" panose="02010800040101010101" pitchFamily="2" charset="-122"/>
              </a:rPr>
              <a:t> = new Account();</a:t>
            </a:r>
            <a:endParaRPr lang="en-US" altLang="zh-CN" b="1" dirty="0">
              <a:solidFill>
                <a:srgbClr val="7F0055"/>
              </a:solidFill>
              <a:latin typeface="华文新魏" panose="02010800040101010101" pitchFamily="2" charset="-122"/>
              <a:ea typeface="华文新魏" panose="02010800040101010101" pitchFamily="2" charset="-122"/>
            </a:endParaRPr>
          </a:p>
          <a:p>
            <a:r>
              <a:rPr lang="en-US" altLang="zh-CN" b="1" dirty="0">
                <a:solidFill>
                  <a:srgbClr val="7F0055"/>
                </a:solidFill>
                <a:latin typeface="华文新魏" panose="02010800040101010101" pitchFamily="2" charset="-122"/>
                <a:ea typeface="华文新魏" panose="02010800040101010101" pitchFamily="2" charset="-122"/>
              </a:rPr>
              <a:t>}</a:t>
            </a:r>
          </a:p>
        </p:txBody>
      </p:sp>
      <p:sp>
        <p:nvSpPr>
          <p:cNvPr id="5" name="圆角矩形标注 14">
            <a:extLst>
              <a:ext uri="{FF2B5EF4-FFF2-40B4-BE49-F238E27FC236}">
                <a16:creationId xmlns:a16="http://schemas.microsoft.com/office/drawing/2014/main" id="{A6488D1E-89EA-48D3-8FA5-1E8E90F5EA28}"/>
              </a:ext>
            </a:extLst>
          </p:cNvPr>
          <p:cNvSpPr/>
          <p:nvPr/>
        </p:nvSpPr>
        <p:spPr>
          <a:xfrm>
            <a:off x="7348841" y="1337615"/>
            <a:ext cx="4449148" cy="668060"/>
          </a:xfrm>
          <a:prstGeom prst="wedgeRoundRectCallout">
            <a:avLst>
              <a:gd name="adj1" fmla="val -65278"/>
              <a:gd name="adj2" fmla="val -15513"/>
              <a:gd name="adj3" fmla="val 16667"/>
            </a:avLst>
          </a:prstGeom>
          <a:solidFill>
            <a:schemeClr val="accent4">
              <a:lumMod val="40000"/>
              <a:lumOff val="60000"/>
              <a:alpha val="41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90000"/>
              </a:lnSpc>
              <a:spcBef>
                <a:spcPct val="0"/>
              </a:spcBef>
              <a:defRPr/>
            </a:pPr>
            <a:r>
              <a:rPr lang="zh-CN" altLang="en-US"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内部静态类</a:t>
            </a:r>
            <a:r>
              <a:rPr lang="en-US" altLang="zh-CN"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Account</a:t>
            </a:r>
            <a:endParaRPr lang="en-US" altLang="en-US"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endParaRPr>
          </a:p>
        </p:txBody>
      </p:sp>
      <p:sp>
        <p:nvSpPr>
          <p:cNvPr id="6" name="圆角矩形标注 14">
            <a:extLst>
              <a:ext uri="{FF2B5EF4-FFF2-40B4-BE49-F238E27FC236}">
                <a16:creationId xmlns:a16="http://schemas.microsoft.com/office/drawing/2014/main" id="{854FECE1-BFAA-4CE7-9354-0B4033F48119}"/>
              </a:ext>
            </a:extLst>
          </p:cNvPr>
          <p:cNvSpPr/>
          <p:nvPr/>
        </p:nvSpPr>
        <p:spPr>
          <a:xfrm>
            <a:off x="7445485" y="4852326"/>
            <a:ext cx="4449148" cy="963253"/>
          </a:xfrm>
          <a:prstGeom prst="wedgeRoundRectCallout">
            <a:avLst>
              <a:gd name="adj1" fmla="val -65278"/>
              <a:gd name="adj2" fmla="val -15513"/>
              <a:gd name="adj3" fmla="val 16667"/>
            </a:avLst>
          </a:prstGeom>
          <a:solidFill>
            <a:schemeClr val="accent4">
              <a:lumMod val="40000"/>
              <a:lumOff val="60000"/>
              <a:alpha val="41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90000"/>
              </a:lnSpc>
              <a:spcBef>
                <a:spcPct val="0"/>
              </a:spcBef>
              <a:defRPr/>
            </a:pPr>
            <a:r>
              <a:rPr lang="zh-CN" altLang="en-US"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内部静态类</a:t>
            </a:r>
            <a:r>
              <a:rPr lang="en-US" altLang="zh-CN" dirty="0" err="1">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AddPennyTask</a:t>
            </a:r>
            <a:r>
              <a:rPr lang="zh-CN" altLang="en-US"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是线程任务类，实现</a:t>
            </a:r>
            <a:r>
              <a:rPr lang="en-US" altLang="zh-CN"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Runnable</a:t>
            </a:r>
            <a:r>
              <a:rPr lang="zh-CN" altLang="en-US"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接口</a:t>
            </a:r>
            <a:endParaRPr lang="en-US" altLang="zh-CN"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endParaRPr>
          </a:p>
          <a:p>
            <a:pPr lvl="0">
              <a:lnSpc>
                <a:spcPct val="90000"/>
              </a:lnSpc>
              <a:spcBef>
                <a:spcPct val="0"/>
              </a:spcBef>
              <a:defRPr/>
            </a:pPr>
            <a:r>
              <a:rPr lang="zh-CN" altLang="en-US"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调用</a:t>
            </a:r>
            <a:r>
              <a:rPr lang="en-US" altLang="zh-CN"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account</a:t>
            </a:r>
            <a:r>
              <a:rPr lang="zh-CN" altLang="en-US"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对象的</a:t>
            </a:r>
            <a:r>
              <a:rPr lang="en-US" altLang="zh-CN"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deposit</a:t>
            </a:r>
            <a:r>
              <a:rPr lang="zh-CN" altLang="en-US"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方法</a:t>
            </a:r>
            <a:endParaRPr lang="en-US" altLang="en-US"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endParaRPr>
          </a:p>
        </p:txBody>
      </p:sp>
      <p:sp>
        <p:nvSpPr>
          <p:cNvPr id="7" name="圆角矩形标注 14">
            <a:extLst>
              <a:ext uri="{FF2B5EF4-FFF2-40B4-BE49-F238E27FC236}">
                <a16:creationId xmlns:a16="http://schemas.microsoft.com/office/drawing/2014/main" id="{CB2DA552-F73A-4827-8255-261CE1D32FCB}"/>
              </a:ext>
            </a:extLst>
          </p:cNvPr>
          <p:cNvSpPr/>
          <p:nvPr/>
        </p:nvSpPr>
        <p:spPr>
          <a:xfrm>
            <a:off x="363437" y="3318319"/>
            <a:ext cx="2244925" cy="668059"/>
          </a:xfrm>
          <a:prstGeom prst="wedgeRoundRectCallout">
            <a:avLst>
              <a:gd name="adj1" fmla="val 63671"/>
              <a:gd name="adj2" fmla="val -6075"/>
              <a:gd name="adj3" fmla="val 16667"/>
            </a:avLst>
          </a:prstGeom>
          <a:solidFill>
            <a:schemeClr val="accent4">
              <a:lumMod val="40000"/>
              <a:lumOff val="60000"/>
              <a:alpha val="41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90000"/>
              </a:lnSpc>
              <a:spcBef>
                <a:spcPct val="0"/>
              </a:spcBef>
              <a:defRPr/>
            </a:pPr>
            <a:r>
              <a:rPr lang="zh-CN" altLang="en-US"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休眠是为了放大数据不一致的可能性</a:t>
            </a:r>
            <a:endParaRPr lang="en-US" altLang="en-US"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endParaRPr>
          </a:p>
        </p:txBody>
      </p:sp>
      <p:sp>
        <p:nvSpPr>
          <p:cNvPr id="8" name="圆角矩形标注 14">
            <a:extLst>
              <a:ext uri="{FF2B5EF4-FFF2-40B4-BE49-F238E27FC236}">
                <a16:creationId xmlns:a16="http://schemas.microsoft.com/office/drawing/2014/main" id="{CC97CDB6-DFF4-48A0-B050-A537512BD8F2}"/>
              </a:ext>
            </a:extLst>
          </p:cNvPr>
          <p:cNvSpPr/>
          <p:nvPr/>
        </p:nvSpPr>
        <p:spPr>
          <a:xfrm>
            <a:off x="6635163" y="6030153"/>
            <a:ext cx="4449148" cy="668060"/>
          </a:xfrm>
          <a:prstGeom prst="wedgeRoundRectCallout">
            <a:avLst>
              <a:gd name="adj1" fmla="val -62521"/>
              <a:gd name="adj2" fmla="val -7167"/>
              <a:gd name="adj3" fmla="val 16667"/>
            </a:avLst>
          </a:prstGeom>
          <a:solidFill>
            <a:schemeClr val="accent4">
              <a:lumMod val="40000"/>
              <a:lumOff val="60000"/>
              <a:alpha val="41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90000"/>
              </a:lnSpc>
              <a:spcBef>
                <a:spcPct val="0"/>
              </a:spcBef>
              <a:defRPr/>
            </a:pPr>
            <a:r>
              <a:rPr lang="en-US" altLang="zh-CN"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account</a:t>
            </a:r>
            <a:r>
              <a:rPr lang="zh-CN" altLang="en-US"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对象被</a:t>
            </a:r>
            <a:r>
              <a:rPr lang="en-US" altLang="zh-CN"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100</a:t>
            </a:r>
            <a:r>
              <a:rPr lang="zh-CN" altLang="en-US"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个线程访问：每个线程的</a:t>
            </a:r>
            <a:r>
              <a:rPr lang="en-US" altLang="zh-CN"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run</a:t>
            </a:r>
            <a:r>
              <a:rPr lang="zh-CN" altLang="en-US"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方法都调用</a:t>
            </a:r>
            <a:r>
              <a:rPr lang="en-US" altLang="zh-CN" dirty="0" err="1">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accoun.deposit</a:t>
            </a:r>
            <a:r>
              <a:rPr lang="zh-CN" altLang="en-US"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方法</a:t>
            </a:r>
            <a:endParaRPr lang="en-US" altLang="en-US"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endParaRPr>
          </a:p>
        </p:txBody>
      </p:sp>
    </p:spTree>
    <p:extLst>
      <p:ext uri="{BB962C8B-B14F-4D97-AF65-F5344CB8AC3E}">
        <p14:creationId xmlns:p14="http://schemas.microsoft.com/office/powerpoint/2010/main" val="35339325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文本占位符 1"/>
          <p:cNvSpPr>
            <a:spLocks noGrp="1"/>
          </p:cNvSpPr>
          <p:nvPr>
            <p:ph type="body" sz="quarter" idx="10"/>
          </p:nvPr>
        </p:nvSpPr>
        <p:spPr bwMode="auto">
          <a:xfrm>
            <a:off x="237439" y="175846"/>
            <a:ext cx="1248461" cy="835269"/>
          </a:xfrm>
          <a:noFill/>
        </p:spPr>
        <p:txBody>
          <a:bodyPr vert="horz" wrap="square" lIns="91440" tIns="45720" rIns="91440" bIns="45720" numCol="1" anchor="t" anchorCtr="0" compatLnSpc="1">
            <a:normAutofit fontScale="87500"/>
          </a:bodyPr>
          <a:lstStyle/>
          <a:p>
            <a:pPr eaLnBrk="1" hangingPunct="1"/>
            <a:r>
              <a:rPr lang="en-US" altLang="zh-CN" dirty="0"/>
              <a:t>30.4</a:t>
            </a:r>
          </a:p>
        </p:txBody>
      </p:sp>
      <p:sp>
        <p:nvSpPr>
          <p:cNvPr id="11267" name="文本占位符 2"/>
          <p:cNvSpPr>
            <a:spLocks noGrp="1"/>
          </p:cNvSpPr>
          <p:nvPr>
            <p:ph type="body" sz="quarter" idx="12"/>
          </p:nvPr>
        </p:nvSpPr>
        <p:spPr bwMode="auto">
          <a:xfrm>
            <a:off x="1649291" y="224570"/>
            <a:ext cx="8891247" cy="496887"/>
          </a:xfrm>
          <a:noFill/>
        </p:spPr>
        <p:txBody>
          <a:bodyPr vert="horz" wrap="square" lIns="91440" tIns="45720" rIns="91440" bIns="45720" numCol="1" anchor="t" anchorCtr="0" compatLnSpc="1">
            <a:noAutofit/>
          </a:bodyPr>
          <a:lstStyle/>
          <a:p>
            <a:r>
              <a:rPr lang="zh-CN" altLang="en-US" b="1" dirty="0">
                <a:latin typeface="华文细黑" panose="02010600040101010101" pitchFamily="2" charset="-122"/>
                <a:ea typeface="华文细黑" panose="02010600040101010101" pitchFamily="2" charset="-122"/>
              </a:rPr>
              <a:t>线程同步</a:t>
            </a:r>
            <a:r>
              <a:rPr lang="en-US" altLang="zh-CN" b="1" dirty="0">
                <a:latin typeface="华文细黑" panose="02010600040101010101" pitchFamily="2" charset="-122"/>
                <a:ea typeface="华文细黑" panose="02010600040101010101" pitchFamily="2" charset="-122"/>
              </a:rPr>
              <a:t>-</a:t>
            </a:r>
            <a:r>
              <a:rPr lang="zh-CN" altLang="en-US" b="1" dirty="0">
                <a:latin typeface="华文细黑" panose="02010600040101010101" pitchFamily="2" charset="-122"/>
                <a:ea typeface="华文细黑" panose="02010600040101010101" pitchFamily="2" charset="-122"/>
              </a:rPr>
              <a:t>程序清单</a:t>
            </a:r>
            <a:r>
              <a:rPr lang="en-US" altLang="zh-CN" b="1" dirty="0">
                <a:latin typeface="华文细黑" panose="02010600040101010101" pitchFamily="2" charset="-122"/>
                <a:ea typeface="华文细黑" panose="02010600040101010101" pitchFamily="2" charset="-122"/>
              </a:rPr>
              <a:t>30-4</a:t>
            </a:r>
          </a:p>
        </p:txBody>
      </p:sp>
      <p:sp>
        <p:nvSpPr>
          <p:cNvPr id="121857" name="Rectangle 1"/>
          <p:cNvSpPr>
            <a:spLocks noChangeArrowheads="1"/>
          </p:cNvSpPr>
          <p:nvPr/>
        </p:nvSpPr>
        <p:spPr bwMode="auto">
          <a:xfrm>
            <a:off x="0" y="1207998"/>
            <a:ext cx="10807816" cy="5650002"/>
          </a:xfrm>
          <a:prstGeom prst="rect">
            <a:avLst/>
          </a:prstGeom>
          <a:solidFill>
            <a:schemeClr val="accent4">
              <a:lumMod val="20000"/>
              <a:lumOff val="80000"/>
            </a:schemeClr>
          </a:solidFill>
          <a:ln w="22225">
            <a:solidFill>
              <a:schemeClr val="accent4">
                <a:lumMod val="50000"/>
              </a:schemeClr>
            </a:solidFill>
          </a:ln>
        </p:spPr>
        <p:txBody>
          <a:bodyPr wrap="square">
            <a:noAutofit/>
          </a:bodyPr>
          <a:lstStyle/>
          <a:p>
            <a:pPr>
              <a:lnSpc>
                <a:spcPct val="120000"/>
              </a:lnSpc>
            </a:pPr>
            <a:r>
              <a:rPr lang="en-US" altLang="zh-CN" b="1" dirty="0">
                <a:solidFill>
                  <a:srgbClr val="7F0055"/>
                </a:solidFill>
                <a:latin typeface="华文新魏" panose="02010800040101010101" pitchFamily="2" charset="-122"/>
                <a:ea typeface="华文新魏" panose="02010800040101010101" pitchFamily="2" charset="-122"/>
              </a:rPr>
              <a:t>package ch30;</a:t>
            </a:r>
          </a:p>
          <a:p>
            <a:pPr>
              <a:lnSpc>
                <a:spcPct val="120000"/>
              </a:lnSpc>
            </a:pPr>
            <a:r>
              <a:rPr lang="en-US" altLang="zh-CN" b="1" dirty="0">
                <a:solidFill>
                  <a:srgbClr val="7F0055"/>
                </a:solidFill>
                <a:latin typeface="华文新魏" panose="02010800040101010101" pitchFamily="2" charset="-122"/>
                <a:ea typeface="华文新魏" panose="02010800040101010101" pitchFamily="2" charset="-122"/>
              </a:rPr>
              <a:t>import </a:t>
            </a:r>
            <a:r>
              <a:rPr lang="en-US" altLang="zh-CN" b="1" dirty="0" err="1">
                <a:solidFill>
                  <a:srgbClr val="7F0055"/>
                </a:solidFill>
                <a:latin typeface="华文新魏" panose="02010800040101010101" pitchFamily="2" charset="-122"/>
                <a:ea typeface="华文新魏" panose="02010800040101010101" pitchFamily="2" charset="-122"/>
              </a:rPr>
              <a:t>java.util.concurrent.ExecutorService</a:t>
            </a:r>
            <a:r>
              <a:rPr lang="en-US" altLang="zh-CN" b="1" dirty="0">
                <a:solidFill>
                  <a:srgbClr val="7F0055"/>
                </a:solidFill>
                <a:latin typeface="华文新魏" panose="02010800040101010101" pitchFamily="2" charset="-122"/>
                <a:ea typeface="华文新魏" panose="02010800040101010101" pitchFamily="2" charset="-122"/>
              </a:rPr>
              <a:t>;</a:t>
            </a:r>
          </a:p>
          <a:p>
            <a:pPr>
              <a:lnSpc>
                <a:spcPct val="120000"/>
              </a:lnSpc>
            </a:pPr>
            <a:r>
              <a:rPr lang="en-US" altLang="zh-CN" b="1" dirty="0">
                <a:solidFill>
                  <a:srgbClr val="7F0055"/>
                </a:solidFill>
                <a:latin typeface="华文新魏" panose="02010800040101010101" pitchFamily="2" charset="-122"/>
                <a:ea typeface="华文新魏" panose="02010800040101010101" pitchFamily="2" charset="-122"/>
              </a:rPr>
              <a:t>import </a:t>
            </a:r>
            <a:r>
              <a:rPr lang="en-US" altLang="zh-CN" b="1" dirty="0" err="1">
                <a:solidFill>
                  <a:srgbClr val="7F0055"/>
                </a:solidFill>
                <a:latin typeface="华文新魏" panose="02010800040101010101" pitchFamily="2" charset="-122"/>
                <a:ea typeface="华文新魏" panose="02010800040101010101" pitchFamily="2" charset="-122"/>
              </a:rPr>
              <a:t>java.util.concurrent.Executors</a:t>
            </a:r>
            <a:r>
              <a:rPr lang="en-US" altLang="zh-CN" b="1" dirty="0">
                <a:solidFill>
                  <a:srgbClr val="7F0055"/>
                </a:solidFill>
                <a:latin typeface="华文新魏" panose="02010800040101010101" pitchFamily="2" charset="-122"/>
                <a:ea typeface="华文新魏" panose="02010800040101010101" pitchFamily="2" charset="-122"/>
              </a:rPr>
              <a:t>;</a:t>
            </a:r>
          </a:p>
          <a:p>
            <a:pPr>
              <a:lnSpc>
                <a:spcPct val="120000"/>
              </a:lnSpc>
            </a:pPr>
            <a:r>
              <a:rPr lang="en-US" altLang="zh-CN" b="1" dirty="0">
                <a:solidFill>
                  <a:srgbClr val="7F0055"/>
                </a:solidFill>
                <a:latin typeface="华文新魏" panose="02010800040101010101" pitchFamily="2" charset="-122"/>
                <a:ea typeface="华文新魏" panose="02010800040101010101" pitchFamily="2" charset="-122"/>
              </a:rPr>
              <a:t>public class AccountWithoutSync {</a:t>
            </a:r>
          </a:p>
          <a:p>
            <a:pPr>
              <a:lnSpc>
                <a:spcPct val="120000"/>
              </a:lnSpc>
            </a:pPr>
            <a:r>
              <a:rPr lang="en-US" altLang="zh-CN" b="1" dirty="0">
                <a:solidFill>
                  <a:srgbClr val="7F0055"/>
                </a:solidFill>
                <a:latin typeface="华文新魏" panose="02010800040101010101" pitchFamily="2" charset="-122"/>
                <a:ea typeface="华文新魏" panose="02010800040101010101" pitchFamily="2" charset="-122"/>
              </a:rPr>
              <a:t>    </a:t>
            </a:r>
            <a:endParaRPr lang="en-US" altLang="zh-CN" b="1" dirty="0">
              <a:solidFill>
                <a:srgbClr val="FF0000"/>
              </a:solidFill>
              <a:latin typeface="华文新魏" panose="02010800040101010101" pitchFamily="2" charset="-122"/>
              <a:ea typeface="华文新魏" panose="02010800040101010101" pitchFamily="2" charset="-122"/>
            </a:endParaRPr>
          </a:p>
          <a:p>
            <a:pPr>
              <a:lnSpc>
                <a:spcPct val="120000"/>
              </a:lnSpc>
            </a:pPr>
            <a:r>
              <a:rPr lang="en-US" altLang="zh-CN" b="1" dirty="0">
                <a:solidFill>
                  <a:srgbClr val="7F0055"/>
                </a:solidFill>
                <a:latin typeface="华文新魏" panose="02010800040101010101" pitchFamily="2" charset="-122"/>
                <a:ea typeface="华文新魏" panose="02010800040101010101" pitchFamily="2" charset="-122"/>
              </a:rPr>
              <a:t>	</a:t>
            </a:r>
          </a:p>
          <a:p>
            <a:pPr>
              <a:lnSpc>
                <a:spcPct val="120000"/>
              </a:lnSpc>
            </a:pPr>
            <a:r>
              <a:rPr lang="en-US" altLang="zh-CN" b="1" dirty="0">
                <a:solidFill>
                  <a:srgbClr val="7F0055"/>
                </a:solidFill>
                <a:latin typeface="华文新魏" panose="02010800040101010101" pitchFamily="2" charset="-122"/>
                <a:ea typeface="华文新魏" panose="02010800040101010101" pitchFamily="2" charset="-122"/>
              </a:rPr>
              <a:t>    public static void main(String[] args){</a:t>
            </a:r>
          </a:p>
          <a:p>
            <a:pPr>
              <a:lnSpc>
                <a:spcPct val="120000"/>
              </a:lnSpc>
            </a:pPr>
            <a:r>
              <a:rPr lang="en-US" altLang="zh-CN" b="1" dirty="0">
                <a:solidFill>
                  <a:srgbClr val="7F0055"/>
                </a:solidFill>
                <a:latin typeface="华文新魏" panose="02010800040101010101" pitchFamily="2" charset="-122"/>
                <a:ea typeface="华文新魏" panose="02010800040101010101" pitchFamily="2" charset="-122"/>
              </a:rPr>
              <a:t>        </a:t>
            </a:r>
            <a:r>
              <a:rPr lang="en-US" altLang="zh-CN" b="1" dirty="0" err="1">
                <a:solidFill>
                  <a:srgbClr val="7F0055"/>
                </a:solidFill>
                <a:latin typeface="华文新魏" panose="02010800040101010101" pitchFamily="2" charset="-122"/>
                <a:ea typeface="华文新魏" panose="02010800040101010101" pitchFamily="2" charset="-122"/>
              </a:rPr>
              <a:t>ExecutorService</a:t>
            </a:r>
            <a:r>
              <a:rPr lang="en-US" altLang="zh-CN" b="1" dirty="0">
                <a:solidFill>
                  <a:srgbClr val="7F0055"/>
                </a:solidFill>
                <a:latin typeface="华文新魏" panose="02010800040101010101" pitchFamily="2" charset="-122"/>
                <a:ea typeface="华文新魏" panose="02010800040101010101" pitchFamily="2" charset="-122"/>
              </a:rPr>
              <a:t> executor = </a:t>
            </a:r>
            <a:r>
              <a:rPr lang="en-US" altLang="zh-CN" b="1" dirty="0" err="1">
                <a:solidFill>
                  <a:srgbClr val="7F0055"/>
                </a:solidFill>
                <a:latin typeface="华文新魏" panose="02010800040101010101" pitchFamily="2" charset="-122"/>
                <a:ea typeface="华文新魏" panose="02010800040101010101" pitchFamily="2" charset="-122"/>
              </a:rPr>
              <a:t>Executors.newCachedThreadPool</a:t>
            </a:r>
            <a:r>
              <a:rPr lang="en-US" altLang="zh-CN" b="1" dirty="0">
                <a:solidFill>
                  <a:srgbClr val="7F0055"/>
                </a:solidFill>
                <a:latin typeface="华文新魏" panose="02010800040101010101" pitchFamily="2" charset="-122"/>
                <a:ea typeface="华文新魏" panose="02010800040101010101" pitchFamily="2" charset="-122"/>
              </a:rPr>
              <a:t>();</a:t>
            </a:r>
          </a:p>
          <a:p>
            <a:pPr>
              <a:lnSpc>
                <a:spcPct val="120000"/>
              </a:lnSpc>
            </a:pPr>
            <a:r>
              <a:rPr lang="en-US" altLang="zh-CN" b="1" dirty="0">
                <a:solidFill>
                  <a:srgbClr val="7F0055"/>
                </a:solidFill>
                <a:latin typeface="华文新魏" panose="02010800040101010101" pitchFamily="2" charset="-122"/>
                <a:ea typeface="华文新魏" panose="02010800040101010101" pitchFamily="2" charset="-122"/>
              </a:rPr>
              <a:t>        for(int i = 0; i &lt; 100; i++){</a:t>
            </a:r>
          </a:p>
          <a:p>
            <a:pPr>
              <a:lnSpc>
                <a:spcPct val="120000"/>
              </a:lnSpc>
            </a:pPr>
            <a:r>
              <a:rPr lang="en-US" altLang="zh-CN" b="1" dirty="0">
                <a:solidFill>
                  <a:srgbClr val="7F0055"/>
                </a:solidFill>
                <a:latin typeface="华文新魏" panose="02010800040101010101" pitchFamily="2" charset="-122"/>
                <a:ea typeface="华文新魏" panose="02010800040101010101" pitchFamily="2" charset="-122"/>
              </a:rPr>
              <a:t>            </a:t>
            </a:r>
            <a:r>
              <a:rPr lang="en-US" altLang="zh-CN" b="1" dirty="0" err="1">
                <a:solidFill>
                  <a:srgbClr val="7F0055"/>
                </a:solidFill>
                <a:latin typeface="华文新魏" panose="02010800040101010101" pitchFamily="2" charset="-122"/>
                <a:ea typeface="华文新魏" panose="02010800040101010101" pitchFamily="2" charset="-122"/>
              </a:rPr>
              <a:t>executor.execute</a:t>
            </a:r>
            <a:r>
              <a:rPr lang="en-US" altLang="zh-CN" b="1" dirty="0">
                <a:solidFill>
                  <a:srgbClr val="7F0055"/>
                </a:solidFill>
                <a:latin typeface="华文新魏" panose="02010800040101010101" pitchFamily="2" charset="-122"/>
                <a:ea typeface="华文新魏" panose="02010800040101010101" pitchFamily="2" charset="-122"/>
              </a:rPr>
              <a:t>(new </a:t>
            </a:r>
            <a:r>
              <a:rPr lang="en-US" altLang="zh-CN" b="1" dirty="0" err="1">
                <a:solidFill>
                  <a:srgbClr val="7F0055"/>
                </a:solidFill>
                <a:latin typeface="华文新魏" panose="02010800040101010101" pitchFamily="2" charset="-122"/>
                <a:ea typeface="华文新魏" panose="02010800040101010101" pitchFamily="2" charset="-122"/>
              </a:rPr>
              <a:t>AddPennyTask</a:t>
            </a:r>
            <a:r>
              <a:rPr lang="en-US" altLang="zh-CN" b="1" dirty="0">
                <a:solidFill>
                  <a:srgbClr val="7F0055"/>
                </a:solidFill>
                <a:latin typeface="华文新魏" panose="02010800040101010101" pitchFamily="2" charset="-122"/>
                <a:ea typeface="华文新魏" panose="02010800040101010101" pitchFamily="2" charset="-122"/>
              </a:rPr>
              <a:t>());</a:t>
            </a:r>
          </a:p>
          <a:p>
            <a:pPr>
              <a:lnSpc>
                <a:spcPct val="120000"/>
              </a:lnSpc>
            </a:pPr>
            <a:r>
              <a:rPr lang="en-US" altLang="zh-CN" b="1" dirty="0">
                <a:solidFill>
                  <a:srgbClr val="7F0055"/>
                </a:solidFill>
                <a:latin typeface="华文新魏" panose="02010800040101010101" pitchFamily="2" charset="-122"/>
                <a:ea typeface="华文新魏" panose="02010800040101010101" pitchFamily="2" charset="-122"/>
              </a:rPr>
              <a:t>        }</a:t>
            </a:r>
          </a:p>
          <a:p>
            <a:pPr>
              <a:lnSpc>
                <a:spcPct val="120000"/>
              </a:lnSpc>
            </a:pPr>
            <a:r>
              <a:rPr lang="en-US" altLang="zh-CN" b="1" dirty="0">
                <a:solidFill>
                  <a:srgbClr val="7F0055"/>
                </a:solidFill>
                <a:latin typeface="华文新魏" panose="02010800040101010101" pitchFamily="2" charset="-122"/>
                <a:ea typeface="华文新魏" panose="02010800040101010101" pitchFamily="2" charset="-122"/>
              </a:rPr>
              <a:t>        </a:t>
            </a:r>
            <a:r>
              <a:rPr lang="en-US" altLang="zh-CN" b="1" dirty="0" err="1">
                <a:solidFill>
                  <a:srgbClr val="7F0055"/>
                </a:solidFill>
                <a:latin typeface="华文新魏" panose="02010800040101010101" pitchFamily="2" charset="-122"/>
                <a:ea typeface="华文新魏" panose="02010800040101010101" pitchFamily="2" charset="-122"/>
              </a:rPr>
              <a:t>executor.shutdown</a:t>
            </a:r>
            <a:r>
              <a:rPr lang="en-US" altLang="zh-CN" b="1" dirty="0">
                <a:solidFill>
                  <a:srgbClr val="7F0055"/>
                </a:solidFill>
                <a:latin typeface="华文新魏" panose="02010800040101010101" pitchFamily="2" charset="-122"/>
                <a:ea typeface="华文新魏" panose="02010800040101010101" pitchFamily="2" charset="-122"/>
              </a:rPr>
              <a:t>();</a:t>
            </a:r>
          </a:p>
          <a:p>
            <a:pPr>
              <a:lnSpc>
                <a:spcPct val="120000"/>
              </a:lnSpc>
            </a:pPr>
            <a:r>
              <a:rPr lang="en-US" altLang="zh-CN" b="1" dirty="0">
                <a:solidFill>
                  <a:srgbClr val="7F0055"/>
                </a:solidFill>
                <a:latin typeface="华文新魏" panose="02010800040101010101" pitchFamily="2" charset="-122"/>
                <a:ea typeface="华文新魏" panose="02010800040101010101" pitchFamily="2" charset="-122"/>
              </a:rPr>
              <a:t>        while(!</a:t>
            </a:r>
            <a:r>
              <a:rPr lang="en-US" altLang="zh-CN" b="1" dirty="0" err="1">
                <a:solidFill>
                  <a:srgbClr val="7F0055"/>
                </a:solidFill>
                <a:latin typeface="华文新魏" panose="02010800040101010101" pitchFamily="2" charset="-122"/>
                <a:ea typeface="华文新魏" panose="02010800040101010101" pitchFamily="2" charset="-122"/>
              </a:rPr>
              <a:t>executor.isTerminated</a:t>
            </a:r>
            <a:r>
              <a:rPr lang="en-US" altLang="zh-CN" b="1" dirty="0">
                <a:solidFill>
                  <a:srgbClr val="7F0055"/>
                </a:solidFill>
                <a:latin typeface="华文新魏" panose="02010800040101010101" pitchFamily="2" charset="-122"/>
                <a:ea typeface="华文新魏" panose="02010800040101010101" pitchFamily="2" charset="-122"/>
              </a:rPr>
              <a:t>()){  }</a:t>
            </a:r>
          </a:p>
          <a:p>
            <a:pPr>
              <a:lnSpc>
                <a:spcPct val="120000"/>
              </a:lnSpc>
            </a:pPr>
            <a:r>
              <a:rPr lang="en-US" altLang="zh-CN" b="1" dirty="0">
                <a:solidFill>
                  <a:srgbClr val="7F0055"/>
                </a:solidFill>
                <a:latin typeface="华文新魏" panose="02010800040101010101" pitchFamily="2" charset="-122"/>
                <a:ea typeface="华文新魏" panose="02010800040101010101" pitchFamily="2" charset="-122"/>
              </a:rPr>
              <a:t>        System.out.println("What is balance?" + account.getBalance());</a:t>
            </a:r>
          </a:p>
          <a:p>
            <a:pPr>
              <a:lnSpc>
                <a:spcPct val="120000"/>
              </a:lnSpc>
            </a:pPr>
            <a:r>
              <a:rPr lang="en-US" altLang="zh-CN" b="1" dirty="0">
                <a:solidFill>
                  <a:srgbClr val="7F0055"/>
                </a:solidFill>
                <a:latin typeface="华文新魏" panose="02010800040101010101" pitchFamily="2" charset="-122"/>
                <a:ea typeface="华文新魏" panose="02010800040101010101" pitchFamily="2" charset="-122"/>
              </a:rPr>
              <a:t>        	</a:t>
            </a:r>
          </a:p>
          <a:p>
            <a:pPr>
              <a:lnSpc>
                <a:spcPct val="120000"/>
              </a:lnSpc>
            </a:pPr>
            <a:r>
              <a:rPr lang="en-US" altLang="zh-CN" b="1" dirty="0">
                <a:solidFill>
                  <a:srgbClr val="7F0055"/>
                </a:solidFill>
                <a:latin typeface="华文新魏" panose="02010800040101010101" pitchFamily="2" charset="-122"/>
                <a:ea typeface="华文新魏" panose="02010800040101010101" pitchFamily="2" charset="-122"/>
              </a:rPr>
              <a:t>    }</a:t>
            </a:r>
          </a:p>
          <a:p>
            <a:pPr>
              <a:lnSpc>
                <a:spcPct val="120000"/>
              </a:lnSpc>
            </a:pPr>
            <a:r>
              <a:rPr lang="en-US" altLang="zh-CN" b="1" dirty="0">
                <a:solidFill>
                  <a:srgbClr val="7F0055"/>
                </a:solidFill>
                <a:latin typeface="华文新魏" panose="02010800040101010101" pitchFamily="2" charset="-122"/>
                <a:ea typeface="华文新魏" panose="02010800040101010101" pitchFamily="2" charset="-122"/>
              </a:rPr>
              <a:t>}</a:t>
            </a:r>
          </a:p>
        </p:txBody>
      </p:sp>
      <p:pic>
        <p:nvPicPr>
          <p:cNvPr id="121858" name="Picture 2"/>
          <p:cNvPicPr>
            <a:picLocks noChangeAspect="1" noChangeArrowheads="1"/>
          </p:cNvPicPr>
          <p:nvPr/>
        </p:nvPicPr>
        <p:blipFill>
          <a:blip r:embed="rId2"/>
          <a:srcRect/>
          <a:stretch>
            <a:fillRect/>
          </a:stretch>
        </p:blipFill>
        <p:spPr bwMode="auto">
          <a:xfrm>
            <a:off x="7868934" y="6170"/>
            <a:ext cx="4315640" cy="1229138"/>
          </a:xfrm>
          <a:prstGeom prst="rect">
            <a:avLst/>
          </a:prstGeom>
          <a:noFill/>
          <a:ln w="9525">
            <a:noFill/>
            <a:miter lim="800000"/>
            <a:headEnd/>
            <a:tailEnd/>
          </a:ln>
          <a:effectLst/>
        </p:spPr>
      </p:pic>
      <p:sp>
        <p:nvSpPr>
          <p:cNvPr id="7" name="TextBox 6"/>
          <p:cNvSpPr txBox="1"/>
          <p:nvPr/>
        </p:nvSpPr>
        <p:spPr>
          <a:xfrm>
            <a:off x="7868934" y="1457228"/>
            <a:ext cx="4339650" cy="369332"/>
          </a:xfrm>
          <a:prstGeom prst="rect">
            <a:avLst/>
          </a:prstGeom>
          <a:noFill/>
        </p:spPr>
        <p:txBody>
          <a:bodyPr wrap="none" rtlCol="0">
            <a:spAutoFit/>
          </a:bodyPr>
          <a:lstStyle/>
          <a:p>
            <a:r>
              <a:rPr lang="zh-CN" altLang="en-US" b="1" dirty="0">
                <a:solidFill>
                  <a:srgbClr val="C00000"/>
                </a:solidFill>
                <a:latin typeface="微软雅黑" pitchFamily="34" charset="-122"/>
                <a:ea typeface="微软雅黑" pitchFamily="34" charset="-122"/>
              </a:rPr>
              <a:t>原因：多个线程访问一个对象，没有同步</a:t>
            </a:r>
          </a:p>
        </p:txBody>
      </p:sp>
      <p:sp>
        <p:nvSpPr>
          <p:cNvPr id="9" name="圆角矩形标注 14">
            <a:extLst>
              <a:ext uri="{FF2B5EF4-FFF2-40B4-BE49-F238E27FC236}">
                <a16:creationId xmlns:a16="http://schemas.microsoft.com/office/drawing/2014/main" id="{58272E49-375F-4C4D-BA77-DBD2E2B4DEB6}"/>
              </a:ext>
            </a:extLst>
          </p:cNvPr>
          <p:cNvSpPr/>
          <p:nvPr/>
        </p:nvSpPr>
        <p:spPr>
          <a:xfrm>
            <a:off x="5553307" y="3981552"/>
            <a:ext cx="5118409" cy="523541"/>
          </a:xfrm>
          <a:prstGeom prst="wedgeRoundRectCallout">
            <a:avLst>
              <a:gd name="adj1" fmla="val -63001"/>
              <a:gd name="adj2" fmla="val 25478"/>
              <a:gd name="adj3" fmla="val 16667"/>
            </a:avLst>
          </a:prstGeom>
          <a:solidFill>
            <a:schemeClr val="accent4">
              <a:lumMod val="40000"/>
              <a:lumOff val="60000"/>
              <a:alpha val="41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90000"/>
              </a:lnSpc>
              <a:spcBef>
                <a:spcPct val="0"/>
              </a:spcBef>
              <a:defRPr/>
            </a:pPr>
            <a:r>
              <a:rPr lang="zh-CN" altLang="en-US"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通过线程池启动</a:t>
            </a:r>
            <a:r>
              <a:rPr lang="en-US" altLang="zh-CN"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100</a:t>
            </a:r>
            <a:r>
              <a:rPr lang="zh-CN" altLang="en-US"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个线程，执行</a:t>
            </a:r>
            <a:r>
              <a:rPr lang="en-US" altLang="zh-CN" dirty="0" err="1">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AddPennyTask</a:t>
            </a:r>
            <a:r>
              <a:rPr lang="zh-CN" altLang="en-US"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类型的任务</a:t>
            </a:r>
            <a:endParaRPr lang="en-US" altLang="en-US"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endParaRPr>
          </a:p>
        </p:txBody>
      </p:sp>
      <p:sp>
        <p:nvSpPr>
          <p:cNvPr id="10" name="圆角矩形标注 14">
            <a:extLst>
              <a:ext uri="{FF2B5EF4-FFF2-40B4-BE49-F238E27FC236}">
                <a16:creationId xmlns:a16="http://schemas.microsoft.com/office/drawing/2014/main" id="{E0501CD5-DD93-464B-84E6-6A22BB89321E}"/>
              </a:ext>
            </a:extLst>
          </p:cNvPr>
          <p:cNvSpPr/>
          <p:nvPr/>
        </p:nvSpPr>
        <p:spPr>
          <a:xfrm>
            <a:off x="3145417" y="4683512"/>
            <a:ext cx="1738818" cy="402396"/>
          </a:xfrm>
          <a:prstGeom prst="wedgeRoundRectCallout">
            <a:avLst>
              <a:gd name="adj1" fmla="val -74545"/>
              <a:gd name="adj2" fmla="val 28249"/>
              <a:gd name="adj3" fmla="val 16667"/>
            </a:avLst>
          </a:prstGeom>
          <a:solidFill>
            <a:schemeClr val="accent4">
              <a:lumMod val="40000"/>
              <a:lumOff val="60000"/>
              <a:alpha val="41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90000"/>
              </a:lnSpc>
              <a:spcBef>
                <a:spcPct val="0"/>
              </a:spcBef>
              <a:defRPr/>
            </a:pPr>
            <a:r>
              <a:rPr lang="zh-CN" altLang="en-US"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关闭线程池</a:t>
            </a:r>
            <a:endParaRPr lang="en-US" altLang="en-US"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endParaRPr>
          </a:p>
        </p:txBody>
      </p:sp>
      <p:sp>
        <p:nvSpPr>
          <p:cNvPr id="11" name="圆角矩形标注 14">
            <a:extLst>
              <a:ext uri="{FF2B5EF4-FFF2-40B4-BE49-F238E27FC236}">
                <a16:creationId xmlns:a16="http://schemas.microsoft.com/office/drawing/2014/main" id="{AA98DC06-861A-4166-9658-FA04B4038245}"/>
              </a:ext>
            </a:extLst>
          </p:cNvPr>
          <p:cNvSpPr/>
          <p:nvPr/>
        </p:nvSpPr>
        <p:spPr>
          <a:xfrm>
            <a:off x="4977449" y="4990651"/>
            <a:ext cx="4660636" cy="523541"/>
          </a:xfrm>
          <a:prstGeom prst="wedgeRoundRectCallout">
            <a:avLst>
              <a:gd name="adj1" fmla="val -68232"/>
              <a:gd name="adj2" fmla="val 28249"/>
              <a:gd name="adj3" fmla="val 16667"/>
            </a:avLst>
          </a:prstGeom>
          <a:solidFill>
            <a:schemeClr val="accent4">
              <a:lumMod val="40000"/>
              <a:lumOff val="60000"/>
              <a:alpha val="41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90000"/>
              </a:lnSpc>
              <a:spcBef>
                <a:spcPct val="0"/>
              </a:spcBef>
              <a:defRPr/>
            </a:pPr>
            <a:r>
              <a:rPr lang="zh-CN" altLang="en-US"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等待线程池里线程全部结束</a:t>
            </a:r>
            <a:endParaRPr lang="en-US" altLang="en-US"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endParaRPr>
          </a:p>
        </p:txBody>
      </p:sp>
    </p:spTree>
    <p:extLst>
      <p:ext uri="{BB962C8B-B14F-4D97-AF65-F5344CB8AC3E}">
        <p14:creationId xmlns:p14="http://schemas.microsoft.com/office/powerpoint/2010/main" val="8366239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文本占位符 1"/>
          <p:cNvSpPr>
            <a:spLocks noGrp="1"/>
          </p:cNvSpPr>
          <p:nvPr>
            <p:ph type="body" sz="quarter" idx="10"/>
          </p:nvPr>
        </p:nvSpPr>
        <p:spPr bwMode="auto">
          <a:xfrm>
            <a:off x="237439" y="175846"/>
            <a:ext cx="1248461" cy="835269"/>
          </a:xfrm>
          <a:noFill/>
        </p:spPr>
        <p:txBody>
          <a:bodyPr vert="horz" wrap="square" lIns="91440" tIns="45720" rIns="91440" bIns="45720" numCol="1" anchor="t" anchorCtr="0" compatLnSpc="1">
            <a:normAutofit fontScale="87500"/>
          </a:bodyPr>
          <a:lstStyle/>
          <a:p>
            <a:pPr eaLnBrk="1" hangingPunct="1"/>
            <a:r>
              <a:rPr lang="en-US" altLang="zh-CN" dirty="0"/>
              <a:t>30.4</a:t>
            </a:r>
          </a:p>
        </p:txBody>
      </p:sp>
      <p:sp>
        <p:nvSpPr>
          <p:cNvPr id="11267" name="文本占位符 2"/>
          <p:cNvSpPr>
            <a:spLocks noGrp="1"/>
          </p:cNvSpPr>
          <p:nvPr>
            <p:ph type="body" sz="quarter" idx="12"/>
          </p:nvPr>
        </p:nvSpPr>
        <p:spPr bwMode="auto">
          <a:xfrm>
            <a:off x="1649291" y="224570"/>
            <a:ext cx="8891247" cy="496887"/>
          </a:xfrm>
          <a:noFill/>
        </p:spPr>
        <p:txBody>
          <a:bodyPr vert="horz" wrap="square" lIns="91440" tIns="45720" rIns="91440" bIns="45720" numCol="1" anchor="t" anchorCtr="0" compatLnSpc="1">
            <a:noAutofit/>
          </a:bodyPr>
          <a:lstStyle/>
          <a:p>
            <a:r>
              <a:rPr lang="zh-CN" altLang="en-US" b="1" dirty="0">
                <a:latin typeface="华文细黑" panose="02010600040101010101" pitchFamily="2" charset="-122"/>
                <a:ea typeface="华文细黑" panose="02010600040101010101" pitchFamily="2" charset="-122"/>
              </a:rPr>
              <a:t>线程同步</a:t>
            </a:r>
            <a:r>
              <a:rPr lang="en-US" altLang="zh-CN" b="1" dirty="0">
                <a:latin typeface="华文细黑" panose="02010600040101010101" pitchFamily="2" charset="-122"/>
                <a:ea typeface="华文细黑" panose="02010600040101010101" pitchFamily="2" charset="-122"/>
              </a:rPr>
              <a:t>-</a:t>
            </a:r>
            <a:r>
              <a:rPr lang="zh-CN" altLang="en-US" b="1" dirty="0">
                <a:latin typeface="华文细黑" panose="02010600040101010101" pitchFamily="2" charset="-122"/>
                <a:ea typeface="华文细黑" panose="02010600040101010101" pitchFamily="2" charset="-122"/>
              </a:rPr>
              <a:t>程序清单</a:t>
            </a:r>
            <a:r>
              <a:rPr lang="en-US" altLang="zh-CN" b="1" dirty="0">
                <a:latin typeface="华文细黑" panose="02010600040101010101" pitchFamily="2" charset="-122"/>
                <a:ea typeface="华文细黑" panose="02010600040101010101" pitchFamily="2" charset="-122"/>
              </a:rPr>
              <a:t>30-4</a:t>
            </a:r>
          </a:p>
        </p:txBody>
      </p:sp>
      <p:sp>
        <p:nvSpPr>
          <p:cNvPr id="7" name="TextBox 6"/>
          <p:cNvSpPr txBox="1"/>
          <p:nvPr/>
        </p:nvSpPr>
        <p:spPr>
          <a:xfrm>
            <a:off x="161658" y="1171066"/>
            <a:ext cx="10840599" cy="1477328"/>
          </a:xfrm>
          <a:prstGeom prst="rect">
            <a:avLst/>
          </a:prstGeom>
          <a:noFill/>
        </p:spPr>
        <p:txBody>
          <a:bodyPr wrap="square" rtlCol="0">
            <a:spAutoFit/>
          </a:bodyPr>
          <a:lstStyle/>
          <a:p>
            <a:r>
              <a:rPr lang="zh-CN" altLang="en-US" b="1" dirty="0">
                <a:solidFill>
                  <a:srgbClr val="C00000"/>
                </a:solidFill>
                <a:latin typeface="华文新魏" panose="02010800040101010101" pitchFamily="2" charset="-122"/>
                <a:ea typeface="华文新魏" panose="02010800040101010101" pitchFamily="2" charset="-122"/>
              </a:rPr>
              <a:t>原因：多个线程访问一个对象，没有同步</a:t>
            </a:r>
            <a:endParaRPr lang="en-US" altLang="zh-CN" b="1" dirty="0">
              <a:solidFill>
                <a:srgbClr val="C00000"/>
              </a:solidFill>
              <a:latin typeface="华文新魏" panose="02010800040101010101" pitchFamily="2" charset="-122"/>
              <a:ea typeface="华文新魏" panose="02010800040101010101" pitchFamily="2" charset="-122"/>
            </a:endParaRPr>
          </a:p>
          <a:p>
            <a:r>
              <a:rPr lang="zh-CN" altLang="en-US" b="1" dirty="0">
                <a:latin typeface="华文新魏" panose="02010800040101010101" pitchFamily="2" charset="-122"/>
                <a:ea typeface="华文新魏" panose="02010800040101010101" pitchFamily="2" charset="-122"/>
              </a:rPr>
              <a:t>多个线程同时访问公共资源，会导致竞争状态（同时去修改公共资源）。</a:t>
            </a:r>
            <a:r>
              <a:rPr lang="zh-CN" altLang="en-US" b="1" dirty="0">
                <a:solidFill>
                  <a:srgbClr val="C00000"/>
                </a:solidFill>
                <a:latin typeface="华文新魏" panose="02010800040101010101" pitchFamily="2" charset="-122"/>
                <a:ea typeface="华文新魏" panose="02010800040101010101" pitchFamily="2" charset="-122"/>
              </a:rPr>
              <a:t>为了避免竞争状态，应该防止多个线程同时进入程序的某一特定部分，这样的部分叫临界区。</a:t>
            </a:r>
            <a:r>
              <a:rPr lang="en-US" altLang="zh-CN" b="1" dirty="0">
                <a:solidFill>
                  <a:srgbClr val="C00000"/>
                </a:solidFill>
                <a:latin typeface="华文新魏" panose="02010800040101010101" pitchFamily="2" charset="-122"/>
                <a:ea typeface="华文新魏" panose="02010800040101010101" pitchFamily="2" charset="-122"/>
              </a:rPr>
              <a:t>Account</a:t>
            </a:r>
            <a:r>
              <a:rPr lang="zh-CN" altLang="en-US" b="1" dirty="0">
                <a:solidFill>
                  <a:srgbClr val="C00000"/>
                </a:solidFill>
                <a:latin typeface="华文新魏" panose="02010800040101010101" pitchFamily="2" charset="-122"/>
                <a:ea typeface="华文新魏" panose="02010800040101010101" pitchFamily="2" charset="-122"/>
              </a:rPr>
              <a:t>类的</a:t>
            </a:r>
            <a:r>
              <a:rPr lang="en-US" altLang="zh-CN" b="1" dirty="0">
                <a:solidFill>
                  <a:srgbClr val="C00000"/>
                </a:solidFill>
                <a:latin typeface="华文新魏" panose="02010800040101010101" pitchFamily="2" charset="-122"/>
                <a:ea typeface="华文新魏" panose="02010800040101010101" pitchFamily="2" charset="-122"/>
              </a:rPr>
              <a:t>deposit</a:t>
            </a:r>
            <a:r>
              <a:rPr lang="zh-CN" altLang="en-US" b="1" dirty="0">
                <a:solidFill>
                  <a:srgbClr val="C00000"/>
                </a:solidFill>
                <a:latin typeface="华文新魏" panose="02010800040101010101" pitchFamily="2" charset="-122"/>
                <a:ea typeface="华文新魏" panose="02010800040101010101" pitchFamily="2" charset="-122"/>
              </a:rPr>
              <a:t>方法就是临界区。可用</a:t>
            </a:r>
            <a:r>
              <a:rPr lang="en-US" altLang="zh-CN" b="1" dirty="0">
                <a:solidFill>
                  <a:srgbClr val="C00000"/>
                </a:solidFill>
                <a:latin typeface="华文新魏" panose="02010800040101010101" pitchFamily="2" charset="-122"/>
                <a:ea typeface="华文新魏" panose="02010800040101010101" pitchFamily="2" charset="-122"/>
              </a:rPr>
              <a:t>synchronized</a:t>
            </a:r>
            <a:r>
              <a:rPr lang="zh-CN" altLang="en-US" b="1" dirty="0">
                <a:solidFill>
                  <a:srgbClr val="C00000"/>
                </a:solidFill>
                <a:latin typeface="华文新魏" panose="02010800040101010101" pitchFamily="2" charset="-122"/>
                <a:ea typeface="华文新魏" panose="02010800040101010101" pitchFamily="2" charset="-122"/>
              </a:rPr>
              <a:t>关键字来同步，保证一次只有一个线程可以访问这个方法。当一个方法被</a:t>
            </a:r>
            <a:r>
              <a:rPr lang="en-US" altLang="zh-CN" b="1" dirty="0">
                <a:solidFill>
                  <a:srgbClr val="C00000"/>
                </a:solidFill>
                <a:latin typeface="华文新魏" panose="02010800040101010101" pitchFamily="2" charset="-122"/>
                <a:ea typeface="华文新魏" panose="02010800040101010101" pitchFamily="2" charset="-122"/>
              </a:rPr>
              <a:t>synchronized</a:t>
            </a:r>
            <a:r>
              <a:rPr lang="zh-CN" altLang="en-US" b="1" dirty="0">
                <a:solidFill>
                  <a:srgbClr val="C00000"/>
                </a:solidFill>
                <a:latin typeface="华文新魏" panose="02010800040101010101" pitchFamily="2" charset="-122"/>
                <a:ea typeface="华文新魏" panose="02010800040101010101" pitchFamily="2" charset="-122"/>
              </a:rPr>
              <a:t>修饰，这个方法就是原子的（一个线程开始执行这个方法，就不可中断）</a:t>
            </a:r>
          </a:p>
        </p:txBody>
      </p:sp>
      <p:pic>
        <p:nvPicPr>
          <p:cNvPr id="122882" name="Picture 2"/>
          <p:cNvPicPr>
            <a:picLocks noChangeAspect="1" noChangeArrowheads="1"/>
          </p:cNvPicPr>
          <p:nvPr/>
        </p:nvPicPr>
        <p:blipFill>
          <a:blip r:embed="rId2"/>
          <a:srcRect/>
          <a:stretch>
            <a:fillRect/>
          </a:stretch>
        </p:blipFill>
        <p:spPr bwMode="auto">
          <a:xfrm>
            <a:off x="116955" y="2974248"/>
            <a:ext cx="12075045" cy="3569771"/>
          </a:xfrm>
          <a:prstGeom prst="rect">
            <a:avLst/>
          </a:prstGeom>
          <a:noFill/>
          <a:ln w="9525">
            <a:noFill/>
            <a:miter lim="800000"/>
            <a:headEnd/>
            <a:tailEnd/>
          </a:ln>
          <a:effectLst/>
        </p:spPr>
      </p:pic>
      <p:sp>
        <p:nvSpPr>
          <p:cNvPr id="6" name="圆角矩形标注 14">
            <a:extLst>
              <a:ext uri="{FF2B5EF4-FFF2-40B4-BE49-F238E27FC236}">
                <a16:creationId xmlns:a16="http://schemas.microsoft.com/office/drawing/2014/main" id="{347D4AA2-1C82-403E-9D3A-04B80870307E}"/>
              </a:ext>
            </a:extLst>
          </p:cNvPr>
          <p:cNvSpPr/>
          <p:nvPr/>
        </p:nvSpPr>
        <p:spPr>
          <a:xfrm>
            <a:off x="3756311" y="3529361"/>
            <a:ext cx="2733698" cy="402396"/>
          </a:xfrm>
          <a:prstGeom prst="wedgeRoundRectCallout">
            <a:avLst>
              <a:gd name="adj1" fmla="val 9467"/>
              <a:gd name="adj2" fmla="val 108614"/>
              <a:gd name="adj3" fmla="val 16667"/>
            </a:avLst>
          </a:prstGeom>
          <a:solidFill>
            <a:schemeClr val="accent4">
              <a:lumMod val="40000"/>
              <a:lumOff val="60000"/>
              <a:alpha val="41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90000"/>
              </a:lnSpc>
              <a:spcBef>
                <a:spcPct val="0"/>
              </a:spcBef>
              <a:defRPr/>
            </a:pPr>
            <a:r>
              <a:rPr lang="en-US" altLang="zh-CN" sz="14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task1</a:t>
            </a:r>
            <a:r>
              <a:rPr lang="zh-CN" altLang="en-US" sz="14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读取</a:t>
            </a:r>
            <a:r>
              <a:rPr lang="en-US" altLang="zh-CN" sz="14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balance</a:t>
            </a:r>
            <a:r>
              <a:rPr lang="zh-CN" altLang="en-US" sz="14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，值为</a:t>
            </a:r>
            <a:r>
              <a:rPr lang="en-US" altLang="zh-CN" sz="14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0</a:t>
            </a:r>
            <a:r>
              <a:rPr lang="zh-CN" altLang="en-US" sz="14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，因此</a:t>
            </a:r>
            <a:r>
              <a:rPr lang="en-US" altLang="zh-CN" sz="1400" dirty="0" err="1">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newBalance</a:t>
            </a:r>
            <a:r>
              <a:rPr lang="en-US" altLang="zh-CN" sz="14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=1</a:t>
            </a:r>
            <a:endParaRPr lang="en-US" altLang="en-US" sz="14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endParaRPr>
          </a:p>
        </p:txBody>
      </p:sp>
      <p:sp>
        <p:nvSpPr>
          <p:cNvPr id="8" name="圆角矩形标注 14">
            <a:extLst>
              <a:ext uri="{FF2B5EF4-FFF2-40B4-BE49-F238E27FC236}">
                <a16:creationId xmlns:a16="http://schemas.microsoft.com/office/drawing/2014/main" id="{B8BBF7C5-48EA-4D05-B295-617DC17B323C}"/>
              </a:ext>
            </a:extLst>
          </p:cNvPr>
          <p:cNvSpPr/>
          <p:nvPr/>
        </p:nvSpPr>
        <p:spPr>
          <a:xfrm>
            <a:off x="7889696" y="3730559"/>
            <a:ext cx="2733698" cy="402396"/>
          </a:xfrm>
          <a:prstGeom prst="wedgeRoundRectCallout">
            <a:avLst>
              <a:gd name="adj1" fmla="val 9467"/>
              <a:gd name="adj2" fmla="val 108614"/>
              <a:gd name="adj3" fmla="val 16667"/>
            </a:avLst>
          </a:prstGeom>
          <a:solidFill>
            <a:schemeClr val="accent4">
              <a:lumMod val="40000"/>
              <a:lumOff val="60000"/>
              <a:alpha val="41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90000"/>
              </a:lnSpc>
              <a:spcBef>
                <a:spcPct val="0"/>
              </a:spcBef>
              <a:defRPr/>
            </a:pPr>
            <a:r>
              <a:rPr lang="en-US" altLang="zh-CN" sz="14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task2</a:t>
            </a:r>
            <a:r>
              <a:rPr lang="zh-CN" altLang="en-US" sz="14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读取</a:t>
            </a:r>
            <a:r>
              <a:rPr lang="en-US" altLang="zh-CN" sz="14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balance</a:t>
            </a:r>
            <a:r>
              <a:rPr lang="zh-CN" altLang="en-US" sz="14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，值为</a:t>
            </a:r>
            <a:r>
              <a:rPr lang="en-US" altLang="zh-CN" sz="14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0</a:t>
            </a:r>
            <a:r>
              <a:rPr lang="zh-CN" altLang="en-US" sz="14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，因此</a:t>
            </a:r>
            <a:r>
              <a:rPr lang="en-US" altLang="zh-CN" sz="1400" dirty="0" err="1">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newBalance</a:t>
            </a:r>
            <a:r>
              <a:rPr lang="en-US" altLang="zh-CN" sz="14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=1</a:t>
            </a:r>
            <a:endParaRPr lang="en-US" altLang="en-US" sz="14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endParaRPr>
          </a:p>
        </p:txBody>
      </p:sp>
      <p:sp>
        <p:nvSpPr>
          <p:cNvPr id="9" name="圆角矩形标注 14">
            <a:extLst>
              <a:ext uri="{FF2B5EF4-FFF2-40B4-BE49-F238E27FC236}">
                <a16:creationId xmlns:a16="http://schemas.microsoft.com/office/drawing/2014/main" id="{6610C79F-9A9B-4DE0-9CAF-EDE5FF102D32}"/>
              </a:ext>
            </a:extLst>
          </p:cNvPr>
          <p:cNvSpPr/>
          <p:nvPr/>
        </p:nvSpPr>
        <p:spPr>
          <a:xfrm>
            <a:off x="2848260" y="5395356"/>
            <a:ext cx="2733698" cy="499534"/>
          </a:xfrm>
          <a:prstGeom prst="wedgeRoundRectCallout">
            <a:avLst>
              <a:gd name="adj1" fmla="val -25614"/>
              <a:gd name="adj2" fmla="val -90913"/>
              <a:gd name="adj3" fmla="val 16667"/>
            </a:avLst>
          </a:prstGeom>
          <a:solidFill>
            <a:schemeClr val="accent4">
              <a:lumMod val="40000"/>
              <a:lumOff val="60000"/>
              <a:alpha val="41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90000"/>
              </a:lnSpc>
              <a:spcBef>
                <a:spcPct val="0"/>
              </a:spcBef>
              <a:defRPr/>
            </a:pPr>
            <a:r>
              <a:rPr lang="en-US" altLang="zh-CN" sz="14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task1</a:t>
            </a:r>
            <a:r>
              <a:rPr lang="zh-CN" altLang="en-US" sz="14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保存</a:t>
            </a:r>
            <a:r>
              <a:rPr lang="en-US" altLang="zh-CN" sz="1400" dirty="0" err="1">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newBalance</a:t>
            </a:r>
            <a:r>
              <a:rPr lang="zh-CN" altLang="en-US" sz="14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到</a:t>
            </a:r>
            <a:r>
              <a:rPr lang="en-US" altLang="zh-CN" sz="14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balance</a:t>
            </a:r>
            <a:r>
              <a:rPr lang="zh-CN" altLang="en-US" sz="14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a:t>
            </a:r>
            <a:endParaRPr lang="en-US" altLang="zh-CN" sz="14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endParaRPr>
          </a:p>
          <a:p>
            <a:pPr lvl="0">
              <a:lnSpc>
                <a:spcPct val="90000"/>
              </a:lnSpc>
              <a:spcBef>
                <a:spcPct val="0"/>
              </a:spcBef>
              <a:defRPr/>
            </a:pPr>
            <a:r>
              <a:rPr lang="en-US" altLang="zh-CN" sz="14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balance=1</a:t>
            </a:r>
            <a:endParaRPr lang="en-US" altLang="en-US" sz="14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endParaRPr>
          </a:p>
        </p:txBody>
      </p:sp>
      <p:sp>
        <p:nvSpPr>
          <p:cNvPr id="10" name="圆角矩形标注 14">
            <a:extLst>
              <a:ext uri="{FF2B5EF4-FFF2-40B4-BE49-F238E27FC236}">
                <a16:creationId xmlns:a16="http://schemas.microsoft.com/office/drawing/2014/main" id="{4B6C2E87-B829-4CDA-900B-605CA967F945}"/>
              </a:ext>
            </a:extLst>
          </p:cNvPr>
          <p:cNvSpPr/>
          <p:nvPr/>
        </p:nvSpPr>
        <p:spPr>
          <a:xfrm>
            <a:off x="9341347" y="5894890"/>
            <a:ext cx="2733698" cy="499534"/>
          </a:xfrm>
          <a:prstGeom prst="wedgeRoundRectCallout">
            <a:avLst>
              <a:gd name="adj1" fmla="val -29286"/>
              <a:gd name="adj2" fmla="val -97610"/>
              <a:gd name="adj3" fmla="val 16667"/>
            </a:avLst>
          </a:prstGeom>
          <a:solidFill>
            <a:schemeClr val="accent4">
              <a:lumMod val="40000"/>
              <a:lumOff val="60000"/>
              <a:alpha val="41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90000"/>
              </a:lnSpc>
              <a:spcBef>
                <a:spcPct val="0"/>
              </a:spcBef>
              <a:defRPr/>
            </a:pPr>
            <a:r>
              <a:rPr lang="en-US" altLang="zh-CN" sz="14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task2</a:t>
            </a:r>
            <a:r>
              <a:rPr lang="zh-CN" altLang="en-US" sz="14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保存</a:t>
            </a:r>
            <a:r>
              <a:rPr lang="en-US" altLang="zh-CN" sz="1400" dirty="0" err="1">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newBalance</a:t>
            </a:r>
            <a:r>
              <a:rPr lang="zh-CN" altLang="en-US" sz="14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到</a:t>
            </a:r>
            <a:r>
              <a:rPr lang="en-US" altLang="zh-CN" sz="14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balance</a:t>
            </a:r>
            <a:r>
              <a:rPr lang="zh-CN" altLang="en-US" sz="14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a:t>
            </a:r>
            <a:endParaRPr lang="en-US" altLang="zh-CN" sz="14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endParaRPr>
          </a:p>
          <a:p>
            <a:pPr lvl="0">
              <a:lnSpc>
                <a:spcPct val="90000"/>
              </a:lnSpc>
              <a:spcBef>
                <a:spcPct val="0"/>
              </a:spcBef>
              <a:defRPr/>
            </a:pPr>
            <a:r>
              <a:rPr lang="en-US" altLang="zh-CN" sz="14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balance=1</a:t>
            </a:r>
            <a:endParaRPr lang="en-US" altLang="en-US" sz="14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endParaRPr>
          </a:p>
        </p:txBody>
      </p:sp>
      <p:sp>
        <p:nvSpPr>
          <p:cNvPr id="11" name="圆角矩形标注 14">
            <a:extLst>
              <a:ext uri="{FF2B5EF4-FFF2-40B4-BE49-F238E27FC236}">
                <a16:creationId xmlns:a16="http://schemas.microsoft.com/office/drawing/2014/main" id="{5E73C530-78F9-4F1E-AD83-DA6BD2B6176C}"/>
              </a:ext>
            </a:extLst>
          </p:cNvPr>
          <p:cNvSpPr/>
          <p:nvPr/>
        </p:nvSpPr>
        <p:spPr>
          <a:xfrm>
            <a:off x="3083520" y="2688283"/>
            <a:ext cx="4079279" cy="402396"/>
          </a:xfrm>
          <a:prstGeom prst="wedgeRoundRectCallout">
            <a:avLst>
              <a:gd name="adj1" fmla="val -11855"/>
              <a:gd name="adj2" fmla="val 78130"/>
              <a:gd name="adj3" fmla="val 16667"/>
            </a:avLst>
          </a:prstGeom>
          <a:solidFill>
            <a:schemeClr val="accent4">
              <a:lumMod val="40000"/>
              <a:lumOff val="60000"/>
              <a:alpha val="41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90000"/>
              </a:lnSpc>
              <a:spcBef>
                <a:spcPct val="0"/>
              </a:spcBef>
              <a:defRPr/>
            </a:pPr>
            <a:r>
              <a:rPr lang="en-US" altLang="zh-CN" sz="14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task1</a:t>
            </a:r>
            <a:r>
              <a:rPr lang="zh-CN" altLang="en-US" sz="14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和</a:t>
            </a:r>
            <a:r>
              <a:rPr lang="en-US" altLang="zh-CN" sz="14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task2</a:t>
            </a:r>
            <a:r>
              <a:rPr lang="zh-CN" altLang="en-US" sz="14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同时进入</a:t>
            </a:r>
            <a:r>
              <a:rPr lang="en-US" altLang="zh-CN" sz="14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account</a:t>
            </a:r>
            <a:r>
              <a:rPr lang="zh-CN" altLang="en-US" sz="14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对象的</a:t>
            </a:r>
            <a:r>
              <a:rPr lang="en-US" altLang="zh-CN" sz="14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deposit</a:t>
            </a:r>
            <a:r>
              <a:rPr lang="zh-CN" altLang="en-US" sz="14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方法</a:t>
            </a:r>
            <a:endParaRPr lang="en-US" altLang="en-US" sz="14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endParaRPr>
          </a:p>
        </p:txBody>
      </p:sp>
      <p:sp>
        <p:nvSpPr>
          <p:cNvPr id="12" name="圆角矩形标注 14">
            <a:extLst>
              <a:ext uri="{FF2B5EF4-FFF2-40B4-BE49-F238E27FC236}">
                <a16:creationId xmlns:a16="http://schemas.microsoft.com/office/drawing/2014/main" id="{B54C39FC-6EF7-4F2E-8779-B71AD1D82CA8}"/>
              </a:ext>
            </a:extLst>
          </p:cNvPr>
          <p:cNvSpPr/>
          <p:nvPr/>
        </p:nvSpPr>
        <p:spPr>
          <a:xfrm>
            <a:off x="8009553" y="2622270"/>
            <a:ext cx="4079279" cy="703955"/>
          </a:xfrm>
          <a:prstGeom prst="wedgeRoundRectCallout">
            <a:avLst>
              <a:gd name="adj1" fmla="val -38371"/>
              <a:gd name="adj2" fmla="val 71794"/>
              <a:gd name="adj3" fmla="val 16667"/>
            </a:avLst>
          </a:prstGeom>
          <a:solidFill>
            <a:schemeClr val="accent4">
              <a:lumMod val="40000"/>
              <a:lumOff val="60000"/>
              <a:alpha val="41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90000"/>
              </a:lnSpc>
              <a:spcBef>
                <a:spcPct val="0"/>
              </a:spcBef>
              <a:defRPr/>
            </a:pPr>
            <a:r>
              <a:rPr lang="zh-CN" altLang="en-US" sz="1400" b="1" dirty="0">
                <a:solidFill>
                  <a:srgbClr val="FF0000"/>
                </a:solidFill>
                <a:latin typeface="华文新魏" panose="02010800040101010101" pitchFamily="2" charset="-122"/>
                <a:ea typeface="华文新魏" panose="02010800040101010101" pitchFamily="2" charset="-122"/>
                <a:cs typeface="Times New Roman" panose="02020603050405020304" pitchFamily="18" charset="0"/>
              </a:rPr>
              <a:t>注意</a:t>
            </a:r>
            <a:r>
              <a:rPr lang="en-US" altLang="zh-CN" sz="1400" b="1" dirty="0">
                <a:solidFill>
                  <a:srgbClr val="FF0000"/>
                </a:solidFill>
                <a:latin typeface="华文新魏" panose="02010800040101010101" pitchFamily="2" charset="-122"/>
                <a:ea typeface="华文新魏" panose="02010800040101010101" pitchFamily="2" charset="-122"/>
                <a:cs typeface="Times New Roman" panose="02020603050405020304" pitchFamily="18" charset="0"/>
              </a:rPr>
              <a:t>deposit</a:t>
            </a:r>
            <a:r>
              <a:rPr lang="zh-CN" altLang="en-US" sz="1400" b="1" dirty="0">
                <a:solidFill>
                  <a:srgbClr val="FF0000"/>
                </a:solidFill>
                <a:latin typeface="华文新魏" panose="02010800040101010101" pitchFamily="2" charset="-122"/>
                <a:ea typeface="华文新魏" panose="02010800040101010101" pitchFamily="2" charset="-122"/>
                <a:cs typeface="Times New Roman" panose="02020603050405020304" pitchFamily="18" charset="0"/>
              </a:rPr>
              <a:t>里面每条语句都不是原子的（对应着一堆汇编指令），因此每条语句执行时，是随时可能被中断，切换到另外一个线程程的</a:t>
            </a:r>
            <a:endParaRPr lang="en-US" altLang="en-US" sz="1400" b="1" dirty="0">
              <a:solidFill>
                <a:srgbClr val="FF0000"/>
              </a:solidFill>
              <a:latin typeface="华文新魏" panose="02010800040101010101" pitchFamily="2" charset="-122"/>
              <a:ea typeface="华文新魏" panose="02010800040101010101" pitchFamily="2" charset="-122"/>
              <a:cs typeface="Times New Roman" panose="02020603050405020304" pitchFamily="18" charset="0"/>
            </a:endParaRPr>
          </a:p>
        </p:txBody>
      </p:sp>
    </p:spTree>
    <p:extLst>
      <p:ext uri="{BB962C8B-B14F-4D97-AF65-F5344CB8AC3E}">
        <p14:creationId xmlns:p14="http://schemas.microsoft.com/office/powerpoint/2010/main" val="8366239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文本占位符 1"/>
          <p:cNvSpPr>
            <a:spLocks noGrp="1"/>
          </p:cNvSpPr>
          <p:nvPr>
            <p:ph type="body" sz="quarter" idx="10"/>
          </p:nvPr>
        </p:nvSpPr>
        <p:spPr bwMode="auto">
          <a:xfrm>
            <a:off x="237439" y="175846"/>
            <a:ext cx="1248461" cy="835269"/>
          </a:xfrm>
          <a:noFill/>
        </p:spPr>
        <p:txBody>
          <a:bodyPr vert="horz" wrap="square" lIns="91440" tIns="45720" rIns="91440" bIns="45720" numCol="1" anchor="t" anchorCtr="0" compatLnSpc="1">
            <a:normAutofit fontScale="87500"/>
          </a:bodyPr>
          <a:lstStyle/>
          <a:p>
            <a:pPr eaLnBrk="1" hangingPunct="1"/>
            <a:r>
              <a:rPr lang="en-US" altLang="zh-CN" dirty="0"/>
              <a:t>30.4</a:t>
            </a:r>
          </a:p>
        </p:txBody>
      </p:sp>
      <p:sp>
        <p:nvSpPr>
          <p:cNvPr id="11267" name="文本占位符 2"/>
          <p:cNvSpPr>
            <a:spLocks noGrp="1"/>
          </p:cNvSpPr>
          <p:nvPr>
            <p:ph type="body" sz="quarter" idx="12"/>
          </p:nvPr>
        </p:nvSpPr>
        <p:spPr bwMode="auto">
          <a:xfrm>
            <a:off x="1649291" y="224570"/>
            <a:ext cx="8891247" cy="496887"/>
          </a:xfrm>
          <a:noFill/>
        </p:spPr>
        <p:txBody>
          <a:bodyPr vert="horz" wrap="square" lIns="91440" tIns="45720" rIns="91440" bIns="45720" numCol="1" anchor="t" anchorCtr="0" compatLnSpc="1">
            <a:noAutofit/>
          </a:bodyPr>
          <a:lstStyle/>
          <a:p>
            <a:r>
              <a:rPr lang="zh-CN" altLang="en-US" b="1" dirty="0">
                <a:latin typeface="华文细黑" panose="02010600040101010101" pitchFamily="2" charset="-122"/>
                <a:ea typeface="华文细黑" panose="02010600040101010101" pitchFamily="2" charset="-122"/>
              </a:rPr>
              <a:t>线程同步</a:t>
            </a:r>
            <a:endParaRPr lang="en-US" altLang="zh-CN" b="1" dirty="0">
              <a:latin typeface="华文细黑" panose="02010600040101010101" pitchFamily="2" charset="-122"/>
              <a:ea typeface="华文细黑" panose="02010600040101010101" pitchFamily="2" charset="-122"/>
            </a:endParaRPr>
          </a:p>
        </p:txBody>
      </p:sp>
      <p:sp>
        <p:nvSpPr>
          <p:cNvPr id="4" name="Text Box 3"/>
          <p:cNvSpPr txBox="1"/>
          <p:nvPr/>
        </p:nvSpPr>
        <p:spPr>
          <a:xfrm>
            <a:off x="89210" y="1319025"/>
            <a:ext cx="11753385" cy="4739759"/>
          </a:xfrm>
          <a:prstGeom prst="rect">
            <a:avLst/>
          </a:prstGeom>
          <a:noFill/>
          <a:ln w="12700">
            <a:noFill/>
          </a:ln>
        </p:spPr>
        <p:txBody>
          <a:bodyPr wrap="square">
            <a:spAutoFit/>
          </a:bodyPr>
          <a:lstStyle>
            <a:lvl1pPr marL="342900" indent="-342900" algn="l" rtl="0" eaLnBrk="0" fontAlgn="base" hangingPunct="0">
              <a:spcBef>
                <a:spcPct val="20000"/>
              </a:spcBef>
              <a:spcAft>
                <a:spcPct val="0"/>
              </a:spcAft>
              <a:buClr>
                <a:schemeClr val="tx2"/>
              </a:buClr>
              <a:buSzPct val="75000"/>
              <a:buFont typeface="Monotype Sorts" pitchFamily="2" charset="2"/>
              <a:buChar char="F"/>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2"/>
              </a:buClr>
              <a:buSzPct val="65000"/>
              <a:buFont typeface="Monotype Sorts" pitchFamily="2" charset="2"/>
              <a:buChar char="u"/>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1"/>
              </a:buClr>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Char char="•"/>
              <a:defRPr sz="2000" kern="1200">
                <a:solidFill>
                  <a:schemeClr val="tx1"/>
                </a:solidFill>
                <a:latin typeface="+mn-lt"/>
                <a:ea typeface="+mn-ea"/>
                <a:cs typeface="+mn-cs"/>
              </a:defRPr>
            </a:lvl5pPr>
          </a:lstStyle>
          <a:p>
            <a:pPr lvl="0">
              <a:spcBef>
                <a:spcPct val="50000"/>
              </a:spcBef>
              <a:buClrTx/>
              <a:buSzPct val="100000"/>
              <a:buFont typeface="Wingdings" pitchFamily="2" charset="2"/>
              <a:buChar char="n"/>
            </a:pPr>
            <a:r>
              <a:rPr lang="en-US" altLang="en-US" sz="2400" dirty="0" err="1">
                <a:latin typeface="华文新魏" panose="02010800040101010101" pitchFamily="2" charset="-122"/>
                <a:ea typeface="华文新魏" panose="02010800040101010101" pitchFamily="2" charset="-122"/>
              </a:rPr>
              <a:t>线程同步用于协调</a:t>
            </a:r>
            <a:r>
              <a:rPr lang="zh-CN" altLang="en-US" sz="2400" dirty="0">
                <a:latin typeface="华文新魏" panose="02010800040101010101" pitchFamily="2" charset="-122"/>
                <a:ea typeface="华文新魏" panose="02010800040101010101" pitchFamily="2" charset="-122"/>
              </a:rPr>
              <a:t>多个</a:t>
            </a:r>
            <a:r>
              <a:rPr lang="en-US" altLang="en-US" sz="2400" dirty="0">
                <a:latin typeface="华文新魏" panose="02010800040101010101" pitchFamily="2" charset="-122"/>
                <a:ea typeface="华文新魏" panose="02010800040101010101" pitchFamily="2" charset="-122"/>
              </a:rPr>
              <a:t>线</a:t>
            </a:r>
            <a:r>
              <a:rPr lang="zh-CN" altLang="en-US" sz="2400" dirty="0">
                <a:latin typeface="华文新魏" panose="02010800040101010101" pitchFamily="2" charset="-122"/>
                <a:ea typeface="华文新魏" panose="02010800040101010101" pitchFamily="2" charset="-122"/>
              </a:rPr>
              <a:t>程访问公共资源</a:t>
            </a:r>
            <a:endParaRPr lang="en-US" altLang="en-US" sz="2400" dirty="0">
              <a:latin typeface="华文新魏" panose="02010800040101010101" pitchFamily="2" charset="-122"/>
              <a:ea typeface="华文新魏" panose="02010800040101010101" pitchFamily="2" charset="-122"/>
            </a:endParaRPr>
          </a:p>
          <a:p>
            <a:pPr marL="457200" lvl="1" indent="0">
              <a:spcBef>
                <a:spcPct val="50000"/>
              </a:spcBef>
              <a:buClrTx/>
              <a:buSzPct val="100000"/>
              <a:buFont typeface="Wingdings" panose="05000000000000000000" charset="0"/>
              <a:buNone/>
            </a:pPr>
            <a:r>
              <a:rPr lang="zh-CN" altLang="en-US" sz="2000" dirty="0">
                <a:latin typeface="华文新魏" panose="02010800040101010101" pitchFamily="2" charset="-122"/>
                <a:ea typeface="华文新魏" panose="02010800040101010101" pitchFamily="2" charset="-122"/>
              </a:rPr>
              <a:t>公共</a:t>
            </a:r>
            <a:r>
              <a:rPr lang="en-US" altLang="en-US" sz="2000" dirty="0" err="1">
                <a:latin typeface="华文新魏" panose="02010800040101010101" pitchFamily="2" charset="-122"/>
                <a:ea typeface="华文新魏" panose="02010800040101010101" pitchFamily="2" charset="-122"/>
              </a:rPr>
              <a:t>资源被多个线程同时访问</a:t>
            </a:r>
            <a:r>
              <a:rPr lang="en-US" altLang="en-US" sz="2000" dirty="0">
                <a:latin typeface="华文新魏" panose="02010800040101010101" pitchFamily="2" charset="-122"/>
                <a:ea typeface="华文新魏" panose="02010800040101010101" pitchFamily="2" charset="-122"/>
              </a:rPr>
              <a:t>，</a:t>
            </a:r>
            <a:r>
              <a:rPr lang="zh-CN" altLang="en-US" sz="2000" dirty="0">
                <a:latin typeface="华文新魏" panose="02010800040101010101" pitchFamily="2" charset="-122"/>
                <a:ea typeface="华文新魏" panose="02010800040101010101" pitchFamily="2" charset="-122"/>
              </a:rPr>
              <a:t>可</a:t>
            </a:r>
            <a:r>
              <a:rPr lang="en-US" altLang="en-US" sz="2000" dirty="0">
                <a:latin typeface="华文新魏" panose="02010800040101010101" pitchFamily="2" charset="-122"/>
                <a:ea typeface="华文新魏" panose="02010800040101010101" pitchFamily="2" charset="-122"/>
              </a:rPr>
              <a:t>能会</a:t>
            </a:r>
            <a:r>
              <a:rPr lang="zh-CN" altLang="en-US" sz="2000" dirty="0">
                <a:latin typeface="华文新魏" panose="02010800040101010101" pitchFamily="2" charset="-122"/>
                <a:ea typeface="华文新魏" panose="02010800040101010101" pitchFamily="2" charset="-122"/>
              </a:rPr>
              <a:t>遭到</a:t>
            </a:r>
            <a:r>
              <a:rPr lang="en-US" altLang="en-US" sz="2000" dirty="0">
                <a:latin typeface="华文新魏" panose="02010800040101010101" pitchFamily="2" charset="-122"/>
                <a:ea typeface="华文新魏" panose="02010800040101010101" pitchFamily="2" charset="-122"/>
              </a:rPr>
              <a:t>破坏</a:t>
            </a:r>
          </a:p>
          <a:p>
            <a:pPr marL="457200" lvl="1" indent="0">
              <a:spcBef>
                <a:spcPct val="50000"/>
              </a:spcBef>
              <a:buClrTx/>
              <a:buSzPct val="100000"/>
              <a:buFont typeface="Wingdings" panose="05000000000000000000" charset="0"/>
              <a:buNone/>
            </a:pPr>
            <a:r>
              <a:rPr lang="zh-CN" altLang="en-US" sz="2000" dirty="0">
                <a:latin typeface="华文新魏" panose="02010800040101010101" pitchFamily="2" charset="-122"/>
                <a:ea typeface="华文新魏" panose="02010800040101010101" pitchFamily="2" charset="-122"/>
              </a:rPr>
              <a:t>（程序清单</a:t>
            </a:r>
            <a:r>
              <a:rPr lang="en-US" altLang="zh-CN" sz="2000" dirty="0">
                <a:latin typeface="华文新魏" panose="02010800040101010101" pitchFamily="2" charset="-122"/>
                <a:ea typeface="华文新魏" panose="02010800040101010101" pitchFamily="2" charset="-122"/>
              </a:rPr>
              <a:t>30-4</a:t>
            </a:r>
            <a:r>
              <a:rPr lang="zh-CN" altLang="en-US" sz="2000" dirty="0">
                <a:latin typeface="华文新魏" panose="02010800040101010101" pitchFamily="2" charset="-122"/>
                <a:ea typeface="华文新魏" panose="02010800040101010101" pitchFamily="2" charset="-122"/>
              </a:rPr>
              <a:t>：AccountWithoutSync.java）</a:t>
            </a:r>
            <a:endParaRPr lang="zh-CN" altLang="en-US" sz="2000" b="1" dirty="0">
              <a:solidFill>
                <a:srgbClr val="3F7F5F"/>
              </a:solidFill>
              <a:latin typeface="华文新魏" panose="02010800040101010101" pitchFamily="2" charset="-122"/>
              <a:ea typeface="华文新魏" panose="02010800040101010101" pitchFamily="2" charset="-122"/>
              <a:cs typeface="宋体" panose="02010600030101010101" pitchFamily="2" charset="-122"/>
              <a:sym typeface="+mn-ea"/>
            </a:endParaRPr>
          </a:p>
          <a:p>
            <a:pPr lvl="0">
              <a:spcBef>
                <a:spcPct val="50000"/>
              </a:spcBef>
              <a:buClrTx/>
              <a:buSzPct val="100000"/>
              <a:buFont typeface="Wingdings" pitchFamily="2" charset="2"/>
              <a:buChar char="n"/>
            </a:pPr>
            <a:r>
              <a:rPr lang="en-US" altLang="en-US" sz="2400" dirty="0">
                <a:latin typeface="华文新魏" panose="02010800040101010101" pitchFamily="2" charset="-122"/>
                <a:ea typeface="华文新魏" panose="02010800040101010101" pitchFamily="2" charset="-122"/>
                <a:sym typeface="+mn-ea"/>
              </a:rPr>
              <a:t>临界区(critical region)</a:t>
            </a:r>
            <a:r>
              <a:rPr lang="zh-CN" altLang="en-US" sz="2400" dirty="0">
                <a:latin typeface="华文新魏" panose="02010800040101010101" pitchFamily="2" charset="-122"/>
                <a:ea typeface="华文新魏" panose="02010800040101010101" pitchFamily="2" charset="-122"/>
                <a:sym typeface="+mn-ea"/>
              </a:rPr>
              <a:t>：可能被多个线程同时进入的程序的一部分区域</a:t>
            </a:r>
            <a:endParaRPr lang="en-US" altLang="zh-CN" sz="2400" dirty="0">
              <a:latin typeface="华文新魏" panose="02010800040101010101" pitchFamily="2" charset="-122"/>
              <a:ea typeface="华文新魏" panose="02010800040101010101" pitchFamily="2" charset="-122"/>
              <a:sym typeface="+mn-ea"/>
            </a:endParaRPr>
          </a:p>
          <a:p>
            <a:pPr lvl="1">
              <a:spcBef>
                <a:spcPct val="50000"/>
              </a:spcBef>
              <a:buClrTx/>
              <a:buSzPct val="100000"/>
              <a:buFont typeface="Wingdings" pitchFamily="2" charset="2"/>
              <a:buChar char="n"/>
            </a:pPr>
            <a:r>
              <a:rPr lang="zh-CN" altLang="en-US" sz="2000" dirty="0">
                <a:latin typeface="华文新魏" panose="02010800040101010101" pitchFamily="2" charset="-122"/>
                <a:ea typeface="华文新魏" panose="02010800040101010101" pitchFamily="2" charset="-122"/>
                <a:sym typeface="+mn-ea"/>
              </a:rPr>
              <a:t>所以需要对临界区同步，保证任何时候只能有</a:t>
            </a:r>
            <a:r>
              <a:rPr lang="en-US" altLang="zh-CN" sz="2000" dirty="0">
                <a:latin typeface="华文新魏" panose="02010800040101010101" pitchFamily="2" charset="-122"/>
                <a:ea typeface="华文新魏" panose="02010800040101010101" pitchFamily="2" charset="-122"/>
                <a:sym typeface="+mn-ea"/>
              </a:rPr>
              <a:t>1</a:t>
            </a:r>
            <a:r>
              <a:rPr lang="zh-CN" altLang="en-US" sz="2000" dirty="0">
                <a:latin typeface="华文新魏" panose="02010800040101010101" pitchFamily="2" charset="-122"/>
                <a:ea typeface="华文新魏" panose="02010800040101010101" pitchFamily="2" charset="-122"/>
                <a:sym typeface="+mn-ea"/>
              </a:rPr>
              <a:t>个线程进入临界区</a:t>
            </a:r>
            <a:endParaRPr lang="en-US" altLang="en-US" sz="2000" dirty="0">
              <a:latin typeface="华文新魏" panose="02010800040101010101" pitchFamily="2" charset="-122"/>
              <a:ea typeface="华文新魏" panose="02010800040101010101" pitchFamily="2" charset="-122"/>
              <a:sym typeface="+mn-ea"/>
            </a:endParaRPr>
          </a:p>
          <a:p>
            <a:pPr lvl="0" algn="l">
              <a:spcBef>
                <a:spcPct val="50000"/>
              </a:spcBef>
              <a:buClrTx/>
              <a:buSzPct val="100000"/>
              <a:buFont typeface="Wingdings" pitchFamily="2" charset="2"/>
              <a:buChar char="n"/>
            </a:pPr>
            <a:r>
              <a:rPr lang="zh-CN" altLang="en-US" sz="2400" dirty="0">
                <a:latin typeface="华文新魏" panose="02010800040101010101" pitchFamily="2" charset="-122"/>
                <a:ea typeface="华文新魏" panose="02010800040101010101" pitchFamily="2" charset="-122"/>
                <a:sym typeface="+mn-ea"/>
              </a:rPr>
              <a:t>可以用</a:t>
            </a:r>
            <a:r>
              <a:rPr lang="en-US" altLang="en-US" sz="2400" dirty="0" err="1">
                <a:latin typeface="华文新魏" panose="02010800040101010101" pitchFamily="2" charset="-122"/>
                <a:ea typeface="华文新魏" panose="02010800040101010101" pitchFamily="2" charset="-122"/>
                <a:sym typeface="+mn-ea"/>
              </a:rPr>
              <a:t>synchronized关键字</a:t>
            </a:r>
            <a:r>
              <a:rPr lang="zh-CN" altLang="en-US" sz="2400" dirty="0">
                <a:latin typeface="华文新魏" panose="02010800040101010101" pitchFamily="2" charset="-122"/>
                <a:ea typeface="华文新魏" panose="02010800040101010101" pitchFamily="2" charset="-122"/>
                <a:sym typeface="+mn-ea"/>
              </a:rPr>
              <a:t>来</a:t>
            </a:r>
            <a:r>
              <a:rPr lang="zh-CN" altLang="en-US" sz="2400" dirty="0">
                <a:solidFill>
                  <a:srgbClr val="FF0000"/>
                </a:solidFill>
                <a:latin typeface="华文新魏" panose="02010800040101010101" pitchFamily="2" charset="-122"/>
                <a:ea typeface="华文新魏" panose="02010800040101010101" pitchFamily="2" charset="-122"/>
                <a:sym typeface="+mn-ea"/>
              </a:rPr>
              <a:t>同步临界区</a:t>
            </a:r>
            <a:endParaRPr lang="en-US" altLang="zh-CN" sz="2400" dirty="0">
              <a:solidFill>
                <a:srgbClr val="FF0000"/>
              </a:solidFill>
              <a:latin typeface="华文新魏" panose="02010800040101010101" pitchFamily="2" charset="-122"/>
              <a:ea typeface="华文新魏" panose="02010800040101010101" pitchFamily="2" charset="-122"/>
              <a:sym typeface="+mn-ea"/>
            </a:endParaRPr>
          </a:p>
          <a:p>
            <a:pPr lvl="1">
              <a:spcBef>
                <a:spcPct val="50000"/>
              </a:spcBef>
              <a:buClrTx/>
              <a:buSzPct val="100000"/>
              <a:buFont typeface="Wingdings" pitchFamily="2" charset="2"/>
              <a:buChar char="n"/>
            </a:pPr>
            <a:r>
              <a:rPr lang="zh-CN" altLang="en-US" sz="2000" dirty="0">
                <a:latin typeface="华文新魏" panose="02010800040101010101" pitchFamily="2" charset="-122"/>
                <a:ea typeface="华文新魏" panose="02010800040101010101" pitchFamily="2" charset="-122"/>
                <a:sym typeface="+mn-ea"/>
              </a:rPr>
              <a:t>临界区可以是</a:t>
            </a:r>
            <a:r>
              <a:rPr lang="en-US" altLang="en-US" sz="2000" dirty="0" err="1">
                <a:latin typeface="华文新魏" panose="02010800040101010101" pitchFamily="2" charset="-122"/>
                <a:ea typeface="华文新魏" panose="02010800040101010101" pitchFamily="2" charset="-122"/>
                <a:sym typeface="+mn-ea"/>
              </a:rPr>
              <a:t>方法，包括</a:t>
            </a:r>
            <a:r>
              <a:rPr lang="zh-CN" altLang="en-US" sz="2000" dirty="0">
                <a:latin typeface="华文新魏" panose="02010800040101010101" pitchFamily="2" charset="-122"/>
                <a:ea typeface="华文新魏" panose="02010800040101010101" pitchFamily="2" charset="-122"/>
                <a:sym typeface="+mn-ea"/>
              </a:rPr>
              <a:t>静态</a:t>
            </a:r>
            <a:r>
              <a:rPr lang="en-US" altLang="en-US" sz="2000" dirty="0" err="1">
                <a:latin typeface="华文新魏" panose="02010800040101010101" pitchFamily="2" charset="-122"/>
                <a:ea typeface="华文新魏" panose="02010800040101010101" pitchFamily="2" charset="-122"/>
                <a:sym typeface="+mn-ea"/>
              </a:rPr>
              <a:t>方法和实例方法</a:t>
            </a:r>
            <a:r>
              <a:rPr lang="zh-CN" altLang="en-US" sz="2000" dirty="0">
                <a:latin typeface="华文新魏" panose="02010800040101010101" pitchFamily="2" charset="-122"/>
                <a:ea typeface="华文新魏" panose="02010800040101010101" pitchFamily="2" charset="-122"/>
                <a:sym typeface="+mn-ea"/>
              </a:rPr>
              <a:t>，那么被</a:t>
            </a:r>
            <a:r>
              <a:rPr lang="en-US" altLang="en-US" sz="2000" dirty="0" err="1">
                <a:latin typeface="华文新魏" panose="02010800040101010101" pitchFamily="2" charset="-122"/>
                <a:ea typeface="华文新魏" panose="02010800040101010101" pitchFamily="2" charset="-122"/>
                <a:sym typeface="+mn-ea"/>
              </a:rPr>
              <a:t>synchronized关键字</a:t>
            </a:r>
            <a:r>
              <a:rPr lang="zh-CN" altLang="en-US" sz="2000" dirty="0">
                <a:latin typeface="华文新魏" panose="02010800040101010101" pitchFamily="2" charset="-122"/>
                <a:ea typeface="华文新魏" panose="02010800040101010101" pitchFamily="2" charset="-122"/>
                <a:sym typeface="+mn-ea"/>
              </a:rPr>
              <a:t>修饰的方法叫同步方法</a:t>
            </a:r>
            <a:endParaRPr lang="en-US" altLang="en-US" sz="2000" dirty="0">
              <a:latin typeface="华文新魏" panose="02010800040101010101" pitchFamily="2" charset="-122"/>
              <a:ea typeface="华文新魏" panose="02010800040101010101" pitchFamily="2" charset="-122"/>
              <a:sym typeface="+mn-ea"/>
            </a:endParaRPr>
          </a:p>
          <a:p>
            <a:pPr lvl="1">
              <a:spcBef>
                <a:spcPct val="50000"/>
              </a:spcBef>
              <a:buClrTx/>
              <a:buSzPct val="100000"/>
              <a:buFont typeface="Wingdings" pitchFamily="2" charset="2"/>
              <a:buChar char="n"/>
            </a:pPr>
            <a:r>
              <a:rPr lang="zh-CN" altLang="en-US" sz="2000" dirty="0">
                <a:latin typeface="华文新魏" panose="02010800040101010101" pitchFamily="2" charset="-122"/>
                <a:ea typeface="华文新魏" panose="02010800040101010101" pitchFamily="2" charset="-122"/>
                <a:sym typeface="+mn-ea"/>
              </a:rPr>
              <a:t>临界区也可以是</a:t>
            </a:r>
            <a:r>
              <a:rPr lang="en-US" altLang="en-US" sz="2000" dirty="0" err="1">
                <a:latin typeface="华文新魏" panose="02010800040101010101" pitchFamily="2" charset="-122"/>
                <a:ea typeface="华文新魏" panose="02010800040101010101" pitchFamily="2" charset="-122"/>
                <a:sym typeface="+mn-ea"/>
              </a:rPr>
              <a:t>语句块</a:t>
            </a:r>
            <a:r>
              <a:rPr lang="zh-CN" altLang="en-US" sz="2000" dirty="0">
                <a:latin typeface="华文新魏" panose="02010800040101010101" pitchFamily="2" charset="-122"/>
                <a:ea typeface="华文新魏" panose="02010800040101010101" pitchFamily="2" charset="-122"/>
                <a:sym typeface="+mn-ea"/>
              </a:rPr>
              <a:t>，也可以用</a:t>
            </a:r>
            <a:r>
              <a:rPr lang="en-US" altLang="en-US" sz="2000" dirty="0">
                <a:latin typeface="华文新魏" panose="02010800040101010101" pitchFamily="2" charset="-122"/>
                <a:ea typeface="华文新魏" panose="02010800040101010101" pitchFamily="2" charset="-122"/>
                <a:sym typeface="+mn-ea"/>
              </a:rPr>
              <a:t>synchronized</a:t>
            </a:r>
            <a:r>
              <a:rPr lang="zh-CN" altLang="en-US" sz="2000" dirty="0">
                <a:latin typeface="华文新魏" panose="02010800040101010101" pitchFamily="2" charset="-122"/>
                <a:ea typeface="华文新魏" panose="02010800040101010101" pitchFamily="2" charset="-122"/>
                <a:sym typeface="+mn-ea"/>
              </a:rPr>
              <a:t>关键字来同步语句块：</a:t>
            </a:r>
            <a:r>
              <a:rPr lang="en-US" altLang="en-US" sz="2000" dirty="0">
                <a:latin typeface="华文新魏" panose="02010800040101010101" pitchFamily="2" charset="-122"/>
                <a:ea typeface="华文新魏" panose="02010800040101010101" pitchFamily="2" charset="-122"/>
                <a:sym typeface="+mn-ea"/>
              </a:rPr>
              <a:t> </a:t>
            </a:r>
            <a:r>
              <a:rPr lang="zh-CN" altLang="en-US" sz="2000" dirty="0">
                <a:latin typeface="华文新魏" panose="02010800040101010101" pitchFamily="2" charset="-122"/>
                <a:ea typeface="华文新魏" panose="02010800040101010101" pitchFamily="2" charset="-122"/>
                <a:sym typeface="+mn-ea"/>
              </a:rPr>
              <a:t>如</a:t>
            </a:r>
            <a:r>
              <a:rPr lang="en-US" altLang="en-US" sz="2000" dirty="0">
                <a:latin typeface="华文新魏" panose="02010800040101010101" pitchFamily="2" charset="-122"/>
                <a:ea typeface="华文新魏" panose="02010800040101010101" pitchFamily="2" charset="-122"/>
                <a:sym typeface="+mn-ea"/>
              </a:rPr>
              <a:t>synchronized(this)</a:t>
            </a:r>
            <a:r>
              <a:rPr lang="zh-CN" altLang="en-US" sz="2000" dirty="0">
                <a:latin typeface="华文新魏" panose="02010800040101010101" pitchFamily="2" charset="-122"/>
                <a:ea typeface="华文新魏" panose="02010800040101010101" pitchFamily="2" charset="-122"/>
                <a:sym typeface="+mn-ea"/>
              </a:rPr>
              <a:t> </a:t>
            </a:r>
            <a:r>
              <a:rPr lang="en-US" altLang="zh-CN" sz="2000" dirty="0">
                <a:solidFill>
                  <a:srgbClr val="FF0000"/>
                </a:solidFill>
                <a:latin typeface="华文新魏" panose="02010800040101010101" pitchFamily="2" charset="-122"/>
                <a:ea typeface="华文新魏" panose="02010800040101010101" pitchFamily="2" charset="-122"/>
                <a:sym typeface="+mn-ea"/>
              </a:rPr>
              <a:t>{ …}</a:t>
            </a:r>
            <a:endParaRPr lang="en-US" altLang="en-US" sz="2000" dirty="0">
              <a:solidFill>
                <a:srgbClr val="FF0000"/>
              </a:solidFill>
              <a:latin typeface="华文新魏" panose="02010800040101010101" pitchFamily="2" charset="-122"/>
              <a:ea typeface="华文新魏" panose="02010800040101010101" pitchFamily="2" charset="-122"/>
              <a:sym typeface="+mn-ea"/>
            </a:endParaRPr>
          </a:p>
          <a:p>
            <a:pPr lvl="0">
              <a:spcBef>
                <a:spcPct val="50000"/>
              </a:spcBef>
              <a:buClrTx/>
              <a:buSzPct val="100000"/>
              <a:buFont typeface="Wingdings" pitchFamily="2" charset="2"/>
              <a:buChar char="n"/>
            </a:pPr>
            <a:r>
              <a:rPr lang="zh-CN" altLang="en-US" sz="2400" dirty="0">
                <a:latin typeface="华文新魏" panose="02010800040101010101" pitchFamily="2" charset="-122"/>
                <a:ea typeface="华文新魏" panose="02010800040101010101" pitchFamily="2" charset="-122"/>
                <a:sym typeface="+mn-ea"/>
              </a:rPr>
              <a:t>除了用</a:t>
            </a:r>
            <a:r>
              <a:rPr lang="en-US" altLang="en-US" sz="2400" dirty="0" err="1">
                <a:latin typeface="华文新魏" panose="02010800040101010101" pitchFamily="2" charset="-122"/>
                <a:ea typeface="华文新魏" panose="02010800040101010101" pitchFamily="2" charset="-122"/>
                <a:sym typeface="+mn-ea"/>
              </a:rPr>
              <a:t>synchronized关键字</a:t>
            </a:r>
            <a:r>
              <a:rPr lang="en-US" altLang="en-US" sz="2400" dirty="0">
                <a:latin typeface="华文新魏" panose="02010800040101010101" pitchFamily="2" charset="-122"/>
                <a:ea typeface="华文新魏" panose="02010800040101010101" pitchFamily="2" charset="-122"/>
                <a:sym typeface="+mn-ea"/>
              </a:rPr>
              <a:t> </a:t>
            </a:r>
            <a:r>
              <a:rPr lang="zh-CN" altLang="en-US" sz="2400" dirty="0">
                <a:latin typeface="华文新魏" panose="02010800040101010101" pitchFamily="2" charset="-122"/>
                <a:ea typeface="华文新魏" panose="02010800040101010101" pitchFamily="2" charset="-122"/>
                <a:sym typeface="+mn-ea"/>
              </a:rPr>
              <a:t>，还可</a:t>
            </a:r>
            <a:r>
              <a:rPr lang="en-US" altLang="en-US" sz="2400" dirty="0" err="1">
                <a:latin typeface="华文新魏" panose="02010800040101010101" pitchFamily="2" charset="-122"/>
                <a:ea typeface="华文新魏" panose="02010800040101010101" pitchFamily="2" charset="-122"/>
                <a:sym typeface="+mn-ea"/>
              </a:rPr>
              <a:t>利用</a:t>
            </a:r>
            <a:r>
              <a:rPr lang="zh-CN" altLang="en-US" sz="2400" dirty="0">
                <a:latin typeface="华文新魏" panose="02010800040101010101" pitchFamily="2" charset="-122"/>
                <a:ea typeface="华文新魏" panose="02010800040101010101" pitchFamily="2" charset="-122"/>
                <a:sym typeface="+mn-ea"/>
              </a:rPr>
              <a:t>加</a:t>
            </a:r>
            <a:r>
              <a:rPr lang="en-US" altLang="en-US" sz="2400" dirty="0" err="1">
                <a:latin typeface="华文新魏" panose="02010800040101010101" pitchFamily="2" charset="-122"/>
                <a:ea typeface="华文新魏" panose="02010800040101010101" pitchFamily="2" charset="-122"/>
                <a:sym typeface="+mn-ea"/>
              </a:rPr>
              <a:t>锁同步</a:t>
            </a:r>
            <a:r>
              <a:rPr lang="zh-CN" altLang="en-US" sz="2400" dirty="0">
                <a:latin typeface="华文新魏" panose="02010800040101010101" pitchFamily="2" charset="-122"/>
                <a:ea typeface="华文新魏" panose="02010800040101010101" pitchFamily="2" charset="-122"/>
                <a:sym typeface="+mn-ea"/>
              </a:rPr>
              <a:t>临界区</a:t>
            </a:r>
            <a:endParaRPr lang="en-US" altLang="en-US" sz="2400" dirty="0">
              <a:latin typeface="华文新魏" panose="02010800040101010101" pitchFamily="2" charset="-122"/>
              <a:ea typeface="华文新魏" panose="02010800040101010101" pitchFamily="2" charset="-122"/>
              <a:sym typeface="+mn-ea"/>
            </a:endParaRPr>
          </a:p>
        </p:txBody>
      </p:sp>
    </p:spTree>
    <p:extLst>
      <p:ext uri="{BB962C8B-B14F-4D97-AF65-F5344CB8AC3E}">
        <p14:creationId xmlns:p14="http://schemas.microsoft.com/office/powerpoint/2010/main" val="8366239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文本占位符 1"/>
          <p:cNvSpPr>
            <a:spLocks noGrp="1"/>
          </p:cNvSpPr>
          <p:nvPr>
            <p:ph type="body" sz="quarter" idx="10"/>
          </p:nvPr>
        </p:nvSpPr>
        <p:spPr bwMode="auto">
          <a:xfrm>
            <a:off x="237439" y="175846"/>
            <a:ext cx="1248461" cy="835269"/>
          </a:xfrm>
          <a:noFill/>
        </p:spPr>
        <p:txBody>
          <a:bodyPr vert="horz" wrap="square" lIns="91440" tIns="45720" rIns="91440" bIns="45720" numCol="1" anchor="t" anchorCtr="0" compatLnSpc="1">
            <a:normAutofit fontScale="87500"/>
          </a:bodyPr>
          <a:lstStyle/>
          <a:p>
            <a:pPr eaLnBrk="1" hangingPunct="1"/>
            <a:r>
              <a:rPr lang="en-US" altLang="zh-CN" dirty="0"/>
              <a:t>30.4</a:t>
            </a:r>
          </a:p>
        </p:txBody>
      </p:sp>
      <p:sp>
        <p:nvSpPr>
          <p:cNvPr id="11267" name="文本占位符 2"/>
          <p:cNvSpPr>
            <a:spLocks noGrp="1"/>
          </p:cNvSpPr>
          <p:nvPr>
            <p:ph type="body" sz="quarter" idx="12"/>
          </p:nvPr>
        </p:nvSpPr>
        <p:spPr bwMode="auto">
          <a:xfrm>
            <a:off x="1649291" y="224570"/>
            <a:ext cx="8891247" cy="496887"/>
          </a:xfrm>
          <a:noFill/>
        </p:spPr>
        <p:txBody>
          <a:bodyPr vert="horz" wrap="square" lIns="91440" tIns="45720" rIns="91440" bIns="45720" numCol="1" anchor="t" anchorCtr="0" compatLnSpc="1">
            <a:noAutofit/>
          </a:bodyPr>
          <a:lstStyle/>
          <a:p>
            <a:r>
              <a:rPr lang="zh-CN" altLang="en-US" b="1" dirty="0">
                <a:latin typeface="华文细黑" panose="02010600040101010101" pitchFamily="2" charset="-122"/>
                <a:ea typeface="华文细黑" panose="02010600040101010101" pitchFamily="2" charset="-122"/>
              </a:rPr>
              <a:t>线程同步</a:t>
            </a:r>
            <a:r>
              <a:rPr lang="en-US" altLang="zh-CN" b="1" dirty="0">
                <a:latin typeface="华文细黑" panose="02010600040101010101" pitchFamily="2" charset="-122"/>
                <a:ea typeface="华文细黑" panose="02010600040101010101" pitchFamily="2" charset="-122"/>
              </a:rPr>
              <a:t>-</a:t>
            </a:r>
            <a:r>
              <a:rPr lang="en-US" altLang="en-US" dirty="0">
                <a:latin typeface="Courier New" panose="02070309020205020404" pitchFamily="49" charset="0"/>
              </a:rPr>
              <a:t>synchronized</a:t>
            </a:r>
            <a:endParaRPr lang="en-US" altLang="zh-CN" b="1" dirty="0">
              <a:latin typeface="华文细黑" panose="02010600040101010101" pitchFamily="2" charset="-122"/>
              <a:ea typeface="华文细黑" panose="02010600040101010101" pitchFamily="2" charset="-122"/>
            </a:endParaRPr>
          </a:p>
        </p:txBody>
      </p:sp>
      <p:sp>
        <p:nvSpPr>
          <p:cNvPr id="5" name="Rectangle 3"/>
          <p:cNvSpPr txBox="1">
            <a:spLocks/>
          </p:cNvSpPr>
          <p:nvPr/>
        </p:nvSpPr>
        <p:spPr>
          <a:xfrm>
            <a:off x="616293" y="1348309"/>
            <a:ext cx="11059033" cy="5063642"/>
          </a:xfrm>
          <a:prstGeom prst="rect">
            <a:avLst/>
          </a:prstGeom>
        </p:spPr>
        <p:txBody>
          <a:bodyPr vert="horz" wrap="square" lIns="92075" tIns="46038" rIns="92075" bIns="46038" anchor="t"/>
          <a:lstStyle/>
          <a:p>
            <a:pPr marL="228600" indent="-228600">
              <a:lnSpc>
                <a:spcPct val="110000"/>
              </a:lnSpc>
              <a:spcBef>
                <a:spcPts val="1000"/>
              </a:spcBef>
              <a:buFont typeface="Wingdings" pitchFamily="2" charset="2"/>
              <a:buChar char="n"/>
            </a:pPr>
            <a:r>
              <a:rPr lang="en-US" altLang="zh-CN" sz="2200" dirty="0">
                <a:latin typeface="华文新魏" panose="02010800040101010101" pitchFamily="2" charset="-122"/>
                <a:ea typeface="华文新魏" panose="02010800040101010101" pitchFamily="2" charset="-122"/>
                <a:sym typeface="+mn-ea"/>
              </a:rPr>
              <a:t>synchronized</a:t>
            </a:r>
            <a:r>
              <a:rPr lang="zh-CN" altLang="en-US" sz="2200" dirty="0">
                <a:latin typeface="华文新魏" panose="02010800040101010101" pitchFamily="2" charset="-122"/>
                <a:ea typeface="华文新魏" panose="02010800040101010101" pitchFamily="2" charset="-122"/>
                <a:sym typeface="+mn-ea"/>
              </a:rPr>
              <a:t>可用于</a:t>
            </a:r>
            <a:r>
              <a:rPr lang="zh-CN" altLang="en-US" sz="2200" dirty="0">
                <a:solidFill>
                  <a:srgbClr val="FF0000"/>
                </a:solidFill>
                <a:latin typeface="华文新魏" panose="02010800040101010101" pitchFamily="2" charset="-122"/>
                <a:ea typeface="华文新魏" panose="02010800040101010101" pitchFamily="2" charset="-122"/>
                <a:sym typeface="+mn-ea"/>
              </a:rPr>
              <a:t>同步方法</a:t>
            </a:r>
            <a:endParaRPr lang="en-US" altLang="zh-CN" sz="2200" dirty="0">
              <a:solidFill>
                <a:srgbClr val="FF0000"/>
              </a:solidFill>
              <a:latin typeface="华文新魏" panose="02010800040101010101" pitchFamily="2" charset="-122"/>
              <a:ea typeface="华文新魏" panose="02010800040101010101" pitchFamily="2" charset="-122"/>
              <a:sym typeface="+mn-ea"/>
            </a:endParaRPr>
          </a:p>
          <a:p>
            <a:pPr marL="228600" indent="-228600">
              <a:lnSpc>
                <a:spcPct val="110000"/>
              </a:lnSpc>
              <a:spcBef>
                <a:spcPts val="1000"/>
              </a:spcBef>
              <a:buFont typeface="Wingdings" pitchFamily="2" charset="2"/>
              <a:buChar char="n"/>
            </a:pPr>
            <a:r>
              <a:rPr lang="zh-CN" altLang="en-US" sz="2200" dirty="0">
                <a:latin typeface="华文新魏" panose="02010800040101010101" pitchFamily="2" charset="-122"/>
                <a:ea typeface="华文新魏" panose="02010800040101010101" pitchFamily="2" charset="-122"/>
                <a:sym typeface="+mn-ea"/>
              </a:rPr>
              <a:t>使用关键字</a:t>
            </a:r>
            <a:r>
              <a:rPr lang="en-US" altLang="zh-CN" sz="2200" dirty="0">
                <a:latin typeface="华文新魏" panose="02010800040101010101" pitchFamily="2" charset="-122"/>
                <a:ea typeface="华文新魏" panose="02010800040101010101" pitchFamily="2" charset="-122"/>
                <a:sym typeface="+mn-ea"/>
              </a:rPr>
              <a:t>synchronized </a:t>
            </a:r>
            <a:r>
              <a:rPr lang="zh-CN" altLang="en-US" sz="2200" dirty="0">
                <a:latin typeface="华文新魏" panose="02010800040101010101" pitchFamily="2" charset="-122"/>
                <a:ea typeface="华文新魏" panose="02010800040101010101" pitchFamily="2" charset="-122"/>
                <a:sym typeface="+mn-ea"/>
              </a:rPr>
              <a:t>来修饰方法：</a:t>
            </a:r>
            <a:br>
              <a:rPr lang="zh-CN" altLang="en-US" sz="2200" dirty="0">
                <a:latin typeface="华文新魏" panose="02010800040101010101" pitchFamily="2" charset="-122"/>
                <a:ea typeface="华文新魏" panose="02010800040101010101" pitchFamily="2" charset="-122"/>
                <a:sym typeface="+mn-ea"/>
              </a:rPr>
            </a:br>
            <a:r>
              <a:rPr lang="zh-CN" altLang="en-US" sz="2200" dirty="0">
                <a:latin typeface="华文新魏" panose="02010800040101010101" pitchFamily="2" charset="-122"/>
                <a:ea typeface="华文新魏" panose="02010800040101010101" pitchFamily="2" charset="-122"/>
                <a:sym typeface="+mn-ea"/>
              </a:rPr>
              <a:t>public </a:t>
            </a:r>
            <a:r>
              <a:rPr lang="zh-CN" altLang="en-US" sz="2200" dirty="0">
                <a:solidFill>
                  <a:srgbClr val="FF0000"/>
                </a:solidFill>
                <a:latin typeface="华文新魏" panose="02010800040101010101" pitchFamily="2" charset="-122"/>
                <a:ea typeface="华文新魏" panose="02010800040101010101" pitchFamily="2" charset="-122"/>
                <a:sym typeface="+mn-ea"/>
              </a:rPr>
              <a:t>synchronized</a:t>
            </a:r>
            <a:r>
              <a:rPr lang="zh-CN" altLang="en-US" sz="2200" dirty="0">
                <a:latin typeface="华文新魏" panose="02010800040101010101" pitchFamily="2" charset="-122"/>
                <a:ea typeface="华文新魏" panose="02010800040101010101" pitchFamily="2" charset="-122"/>
                <a:sym typeface="+mn-ea"/>
              </a:rPr>
              <a:t> void deposit(double amount)</a:t>
            </a:r>
          </a:p>
          <a:p>
            <a:pPr marL="228600" marR="0" lvl="0" indent="-228600" algn="l" defTabSz="914400" rtl="0" eaLnBrk="1" fontAlgn="auto" latinLnBrk="0" hangingPunct="1">
              <a:lnSpc>
                <a:spcPct val="110000"/>
              </a:lnSpc>
              <a:spcBef>
                <a:spcPts val="1000"/>
              </a:spcBef>
              <a:spcAft>
                <a:spcPts val="0"/>
              </a:spcAft>
              <a:buClrTx/>
              <a:buSzTx/>
              <a:buFont typeface="Wingdings" pitchFamily="2" charset="2"/>
              <a:buChar char="n"/>
              <a:tabLst/>
              <a:defRPr/>
            </a:pPr>
            <a:r>
              <a:rPr lang="zh-CN" altLang="en-US" sz="2200" dirty="0">
                <a:latin typeface="华文新魏" panose="02010800040101010101" pitchFamily="2" charset="-122"/>
                <a:ea typeface="华文新魏" panose="02010800040101010101" pitchFamily="2" charset="-122"/>
                <a:sym typeface="+mn-ea"/>
              </a:rPr>
              <a:t>一次只有一个线程可以进入这个同步方法</a:t>
            </a:r>
            <a:endParaRPr lang="zh-CN" altLang="en-US" sz="2200" dirty="0">
              <a:latin typeface="华文新魏" panose="02010800040101010101" pitchFamily="2" charset="-122"/>
              <a:ea typeface="华文新魏" panose="02010800040101010101" pitchFamily="2" charset="-122"/>
            </a:endParaRPr>
          </a:p>
          <a:p>
            <a:pPr marL="228600" indent="-228600">
              <a:lnSpc>
                <a:spcPct val="110000"/>
              </a:lnSpc>
              <a:spcBef>
                <a:spcPts val="1000"/>
              </a:spcBef>
              <a:buFont typeface="Wingdings" pitchFamily="2" charset="2"/>
              <a:buChar char="n"/>
              <a:defRPr/>
            </a:pPr>
            <a:r>
              <a:rPr lang="en-US" altLang="zh-CN" sz="2200" dirty="0">
                <a:latin typeface="华文新魏" panose="02010800040101010101" pitchFamily="2" charset="-122"/>
                <a:ea typeface="华文新魏" panose="02010800040101010101" pitchFamily="2" charset="-122"/>
                <a:sym typeface="+mn-ea"/>
              </a:rPr>
              <a:t>synchronized</a:t>
            </a:r>
            <a:r>
              <a:rPr lang="zh-CN" altLang="en-US" sz="2200" dirty="0">
                <a:latin typeface="华文新魏" panose="02010800040101010101" pitchFamily="2" charset="-122"/>
                <a:ea typeface="华文新魏" panose="02010800040101010101" pitchFamily="2" charset="-122"/>
                <a:sym typeface="+mn-ea"/>
              </a:rPr>
              <a:t>关键字是如何做到方法同步的？</a:t>
            </a:r>
            <a:r>
              <a:rPr lang="zh-CN" altLang="en-US" sz="2200" dirty="0">
                <a:latin typeface="华文新魏" panose="02010800040101010101" pitchFamily="2" charset="-122"/>
                <a:ea typeface="华文新魏" panose="02010800040101010101" pitchFamily="2" charset="-122"/>
              </a:rPr>
              <a:t>通过</a:t>
            </a:r>
            <a:r>
              <a:rPr lang="zh-CN" altLang="en-US" sz="2200" dirty="0">
                <a:solidFill>
                  <a:srgbClr val="FF0000"/>
                </a:solidFill>
                <a:latin typeface="华文新魏" panose="02010800040101010101" pitchFamily="2" charset="-122"/>
                <a:ea typeface="华文新魏" panose="02010800040101010101" pitchFamily="2" charset="-122"/>
              </a:rPr>
              <a:t>加锁</a:t>
            </a:r>
            <a:r>
              <a:rPr lang="zh-CN" altLang="en-US" sz="2200" dirty="0">
                <a:latin typeface="华文新魏" panose="02010800040101010101" pitchFamily="2" charset="-122"/>
                <a:ea typeface="华文新魏" panose="02010800040101010101" pitchFamily="2" charset="-122"/>
              </a:rPr>
              <a:t>：一个线程要进入同步方法，首先拿到锁，进入方法后立刻上锁，</a:t>
            </a:r>
            <a:r>
              <a:rPr lang="zh-CN" altLang="en-US" sz="2200" dirty="0">
                <a:solidFill>
                  <a:srgbClr val="FF0000"/>
                </a:solidFill>
                <a:latin typeface="华文新魏" panose="02010800040101010101" pitchFamily="2" charset="-122"/>
                <a:ea typeface="华文新魏" panose="02010800040101010101" pitchFamily="2" charset="-122"/>
              </a:rPr>
              <a:t>导致其他要进入这个方法的线程被阻塞（等待锁）</a:t>
            </a:r>
          </a:p>
          <a:p>
            <a:pPr marL="685800" marR="0" lvl="1" indent="-228600" algn="l" defTabSz="914400" rtl="0" eaLnBrk="1" fontAlgn="auto" latinLnBrk="0" hangingPunct="1">
              <a:lnSpc>
                <a:spcPct val="110000"/>
              </a:lnSpc>
              <a:spcBef>
                <a:spcPts val="500"/>
              </a:spcBef>
              <a:spcAft>
                <a:spcPts val="0"/>
              </a:spcAft>
              <a:buClrTx/>
              <a:buSzTx/>
              <a:buFont typeface="Wingdings" pitchFamily="2" charset="2"/>
              <a:buChar char="u"/>
              <a:tabLst/>
              <a:defRPr/>
            </a:pPr>
            <a:r>
              <a:rPr kumimoji="0" lang="zh-CN" altLang="en-US" sz="20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rPr>
              <a:t>锁是一种实现资源排他使用的机制</a:t>
            </a:r>
          </a:p>
          <a:p>
            <a:pPr marL="685800" lvl="1" indent="-228600">
              <a:lnSpc>
                <a:spcPct val="110000"/>
              </a:lnSpc>
              <a:spcBef>
                <a:spcPts val="500"/>
              </a:spcBef>
              <a:buFont typeface="Wingdings" pitchFamily="2" charset="2"/>
              <a:buChar char="u"/>
              <a:defRPr/>
            </a:pPr>
            <a:r>
              <a:rPr kumimoji="0" lang="zh-CN" altLang="en-US" sz="20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rPr>
              <a:t>对于</a:t>
            </a:r>
            <a:r>
              <a:rPr lang="zh-CN" altLang="en-US" sz="2000" dirty="0">
                <a:solidFill>
                  <a:srgbClr val="FF0000"/>
                </a:solidFill>
                <a:latin typeface="华文新魏" panose="02010800040101010101" pitchFamily="2" charset="-122"/>
                <a:ea typeface="华文新魏" panose="02010800040101010101" pitchFamily="2" charset="-122"/>
                <a:sym typeface="+mn-ea"/>
              </a:rPr>
              <a:t>synchronized</a:t>
            </a:r>
            <a:r>
              <a:rPr kumimoji="0" lang="zh-CN" altLang="en-US" sz="20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rPr>
              <a:t>实例方法，是</a:t>
            </a:r>
            <a:r>
              <a:rPr kumimoji="0" lang="zh-CN" altLang="en-US" sz="2000" b="0" i="0" u="none" strike="noStrike" kern="1200" cap="none" spc="0" normalizeH="0" baseline="0" noProof="0" dirty="0">
                <a:ln>
                  <a:noFill/>
                </a:ln>
                <a:solidFill>
                  <a:srgbClr val="FF0000"/>
                </a:solidFill>
                <a:effectLst/>
                <a:uLnTx/>
                <a:uFillTx/>
                <a:latin typeface="华文新魏" panose="02010800040101010101" pitchFamily="2" charset="-122"/>
                <a:ea typeface="华文新魏" panose="02010800040101010101" pitchFamily="2" charset="-122"/>
              </a:rPr>
              <a:t>对</a:t>
            </a:r>
            <a:r>
              <a:rPr kumimoji="0" lang="zh-CN" altLang="en-US" sz="20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rPr>
              <a:t>调用该方法的</a:t>
            </a:r>
            <a:r>
              <a:rPr kumimoji="0" lang="zh-CN" altLang="en-US" sz="2000" b="0" i="0" u="none" strike="noStrike" kern="1200" cap="none" spc="0" normalizeH="0" baseline="0" noProof="0" dirty="0">
                <a:ln>
                  <a:noFill/>
                </a:ln>
                <a:solidFill>
                  <a:srgbClr val="FF0000"/>
                </a:solidFill>
                <a:effectLst/>
                <a:uLnTx/>
                <a:uFillTx/>
                <a:latin typeface="华文新魏" panose="02010800040101010101" pitchFamily="2" charset="-122"/>
                <a:ea typeface="华文新魏" panose="02010800040101010101" pitchFamily="2" charset="-122"/>
              </a:rPr>
              <a:t>对象（</a:t>
            </a:r>
            <a:r>
              <a:rPr kumimoji="0" lang="en-US" altLang="zh-CN" sz="2000" b="0" i="0" u="none" strike="noStrike" kern="1200" cap="none" spc="0" normalizeH="0" baseline="0" noProof="0" dirty="0">
                <a:ln>
                  <a:noFill/>
                </a:ln>
                <a:solidFill>
                  <a:srgbClr val="FF0000"/>
                </a:solidFill>
                <a:effectLst/>
                <a:uLnTx/>
                <a:uFillTx/>
                <a:latin typeface="华文新魏" panose="02010800040101010101" pitchFamily="2" charset="-122"/>
                <a:ea typeface="华文新魏" panose="02010800040101010101" pitchFamily="2" charset="-122"/>
              </a:rPr>
              <a:t>this</a:t>
            </a:r>
            <a:r>
              <a:rPr kumimoji="0" lang="zh-CN" altLang="en-US" sz="2000" b="0" i="0" u="none" strike="noStrike" kern="1200" cap="none" spc="0" normalizeH="0" baseline="0" noProof="0" dirty="0">
                <a:ln>
                  <a:noFill/>
                </a:ln>
                <a:solidFill>
                  <a:srgbClr val="FF0000"/>
                </a:solidFill>
                <a:effectLst/>
                <a:uLnTx/>
                <a:uFillTx/>
                <a:latin typeface="华文新魏" panose="02010800040101010101" pitchFamily="2" charset="-122"/>
                <a:ea typeface="华文新魏" panose="02010800040101010101" pitchFamily="2" charset="-122"/>
              </a:rPr>
              <a:t>对象）加锁</a:t>
            </a:r>
          </a:p>
          <a:p>
            <a:pPr marL="685800" lvl="1" indent="-228600">
              <a:lnSpc>
                <a:spcPct val="110000"/>
              </a:lnSpc>
              <a:spcBef>
                <a:spcPts val="500"/>
              </a:spcBef>
              <a:buFont typeface="Wingdings" pitchFamily="2" charset="2"/>
              <a:buChar char="u"/>
              <a:defRPr/>
            </a:pPr>
            <a:r>
              <a:rPr kumimoji="0" lang="zh-CN" altLang="en-US" sz="20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rPr>
              <a:t>对于</a:t>
            </a:r>
            <a:r>
              <a:rPr lang="zh-CN" altLang="en-US" sz="2000" dirty="0">
                <a:solidFill>
                  <a:srgbClr val="FF0000"/>
                </a:solidFill>
                <a:latin typeface="华文新魏" panose="02010800040101010101" pitchFamily="2" charset="-122"/>
                <a:ea typeface="华文新魏" panose="02010800040101010101" pitchFamily="2" charset="-122"/>
                <a:sym typeface="+mn-ea"/>
              </a:rPr>
              <a:t>synchronized</a:t>
            </a:r>
            <a:r>
              <a:rPr kumimoji="0" lang="zh-CN" altLang="en-US" sz="20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rPr>
              <a:t>静态方法，是</a:t>
            </a:r>
            <a:r>
              <a:rPr kumimoji="0" lang="zh-CN" altLang="en-US" sz="2000" b="0" i="0" u="none" strike="noStrike" kern="1200" cap="none" spc="0" normalizeH="0" baseline="0" noProof="0" dirty="0">
                <a:ln>
                  <a:noFill/>
                </a:ln>
                <a:solidFill>
                  <a:srgbClr val="FF0000"/>
                </a:solidFill>
                <a:effectLst/>
                <a:uLnTx/>
                <a:uFillTx/>
                <a:latin typeface="华文新魏" panose="02010800040101010101" pitchFamily="2" charset="-122"/>
                <a:ea typeface="华文新魏" panose="02010800040101010101" pitchFamily="2" charset="-122"/>
              </a:rPr>
              <a:t>对</a:t>
            </a:r>
            <a:r>
              <a:rPr kumimoji="0" lang="zh-CN" altLang="en-US" sz="20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rPr>
              <a:t>拥有这个静态方法的</a:t>
            </a:r>
            <a:r>
              <a:rPr kumimoji="0" lang="zh-CN" altLang="en-US" sz="2000" b="0" i="0" u="none" strike="noStrike" kern="1200" cap="none" spc="0" normalizeH="0" baseline="0" noProof="0" dirty="0">
                <a:ln>
                  <a:noFill/>
                </a:ln>
                <a:solidFill>
                  <a:srgbClr val="FF0000"/>
                </a:solidFill>
                <a:effectLst/>
                <a:uLnTx/>
                <a:uFillTx/>
                <a:latin typeface="华文新魏" panose="02010800040101010101" pitchFamily="2" charset="-122"/>
                <a:ea typeface="华文新魏" panose="02010800040101010101" pitchFamily="2" charset="-122"/>
              </a:rPr>
              <a:t>类加锁</a:t>
            </a:r>
          </a:p>
          <a:p>
            <a:pPr marL="228600" indent="-228600">
              <a:lnSpc>
                <a:spcPct val="110000"/>
              </a:lnSpc>
              <a:spcBef>
                <a:spcPts val="1000"/>
              </a:spcBef>
              <a:buFont typeface="Wingdings" pitchFamily="2" charset="2"/>
              <a:buChar char="n"/>
            </a:pPr>
            <a:r>
              <a:rPr lang="zh-CN" altLang="en-US" sz="2400" dirty="0">
                <a:latin typeface="华文新魏" panose="02010800040101010101" pitchFamily="2" charset="-122"/>
                <a:ea typeface="华文新魏" panose="02010800040101010101" pitchFamily="2" charset="-122"/>
                <a:sym typeface="+mn-ea"/>
              </a:rPr>
              <a:t>当进入方法的线程执行完方法后，锁被释放，会唤醒等待这把锁的其他线程</a:t>
            </a:r>
            <a:endParaRPr lang="en-US" altLang="en-US" sz="2400" dirty="0">
              <a:latin typeface="华文新魏" panose="02010800040101010101" pitchFamily="2" charset="-122"/>
              <a:ea typeface="华文新魏" panose="02010800040101010101" pitchFamily="2" charset="-122"/>
              <a:sym typeface="+mn-ea"/>
            </a:endParaRPr>
          </a:p>
        </p:txBody>
      </p:sp>
    </p:spTree>
    <p:extLst>
      <p:ext uri="{BB962C8B-B14F-4D97-AF65-F5344CB8AC3E}">
        <p14:creationId xmlns:p14="http://schemas.microsoft.com/office/powerpoint/2010/main" val="8366239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文本占位符 1"/>
          <p:cNvSpPr>
            <a:spLocks noGrp="1"/>
          </p:cNvSpPr>
          <p:nvPr>
            <p:ph type="body" sz="quarter" idx="10"/>
          </p:nvPr>
        </p:nvSpPr>
        <p:spPr bwMode="auto">
          <a:xfrm>
            <a:off x="237439" y="175846"/>
            <a:ext cx="1248461" cy="835269"/>
          </a:xfrm>
          <a:noFill/>
        </p:spPr>
        <p:txBody>
          <a:bodyPr vert="horz" wrap="square" lIns="91440" tIns="45720" rIns="91440" bIns="45720" numCol="1" anchor="t" anchorCtr="0" compatLnSpc="1">
            <a:normAutofit fontScale="87500"/>
          </a:bodyPr>
          <a:lstStyle/>
          <a:p>
            <a:pPr eaLnBrk="1" hangingPunct="1"/>
            <a:r>
              <a:rPr lang="en-US" altLang="zh-CN" dirty="0"/>
              <a:t>30.1</a:t>
            </a:r>
          </a:p>
        </p:txBody>
      </p:sp>
      <p:sp>
        <p:nvSpPr>
          <p:cNvPr id="11267" name="文本占位符 2"/>
          <p:cNvSpPr>
            <a:spLocks noGrp="1"/>
          </p:cNvSpPr>
          <p:nvPr>
            <p:ph type="body" sz="quarter" idx="12"/>
          </p:nvPr>
        </p:nvSpPr>
        <p:spPr bwMode="auto">
          <a:xfrm>
            <a:off x="1649291" y="224570"/>
            <a:ext cx="7394575" cy="496887"/>
          </a:xfrm>
          <a:noFill/>
        </p:spPr>
        <p:txBody>
          <a:bodyPr vert="horz" wrap="square" lIns="91440" tIns="45720" rIns="91440" bIns="45720" numCol="1" anchor="t" anchorCtr="0" compatLnSpc="1">
            <a:noAutofit/>
          </a:bodyPr>
          <a:lstStyle/>
          <a:p>
            <a:r>
              <a:rPr lang="zh-CN" altLang="en-US" dirty="0"/>
              <a:t>线程的概念</a:t>
            </a:r>
            <a:endParaRPr lang="en-US" altLang="zh-CN" b="1" dirty="0">
              <a:latin typeface="华文细黑" panose="02010600040101010101" pitchFamily="2" charset="-122"/>
              <a:ea typeface="华文细黑" panose="02010600040101010101" pitchFamily="2" charset="-122"/>
            </a:endParaRPr>
          </a:p>
        </p:txBody>
      </p:sp>
      <p:sp>
        <p:nvSpPr>
          <p:cNvPr id="5" name="矩形 4"/>
          <p:cNvSpPr/>
          <p:nvPr/>
        </p:nvSpPr>
        <p:spPr>
          <a:xfrm>
            <a:off x="558728" y="1228245"/>
            <a:ext cx="9895326" cy="523220"/>
          </a:xfrm>
          <a:prstGeom prst="rect">
            <a:avLst/>
          </a:prstGeom>
          <a:solidFill>
            <a:schemeClr val="accent1">
              <a:lumMod val="50000"/>
            </a:schemeClr>
          </a:solidFill>
        </p:spPr>
        <p:txBody>
          <a:bodyPr wrap="square">
            <a:spAutoFit/>
          </a:bodyPr>
          <a:lstStyle/>
          <a:p>
            <a:r>
              <a:rPr lang="zh-CN" altLang="en-US" sz="2800" b="1" dirty="0">
                <a:solidFill>
                  <a:schemeClr val="bg1"/>
                </a:solidFill>
                <a:latin typeface="华文细黑" panose="02010600040101010101" pitchFamily="2" charset="-122"/>
                <a:ea typeface="华文细黑" panose="02010600040101010101" pitchFamily="2" charset="-122"/>
              </a:rPr>
              <a:t>程序、进程和线程</a:t>
            </a:r>
          </a:p>
        </p:txBody>
      </p:sp>
      <p:grpSp>
        <p:nvGrpSpPr>
          <p:cNvPr id="6" name="Group 26"/>
          <p:cNvGrpSpPr>
            <a:grpSpLocks/>
          </p:cNvGrpSpPr>
          <p:nvPr/>
        </p:nvGrpSpPr>
        <p:grpSpPr bwMode="auto">
          <a:xfrm>
            <a:off x="1763713" y="1920553"/>
            <a:ext cx="3887787" cy="2305050"/>
            <a:chOff x="1338" y="1434"/>
            <a:chExt cx="2721" cy="1905"/>
          </a:xfrm>
        </p:grpSpPr>
        <p:sp>
          <p:nvSpPr>
            <p:cNvPr id="8" name="Rectangle 25"/>
            <p:cNvSpPr>
              <a:spLocks noChangeArrowheads="1"/>
            </p:cNvSpPr>
            <p:nvPr/>
          </p:nvSpPr>
          <p:spPr bwMode="auto">
            <a:xfrm>
              <a:off x="1338" y="1434"/>
              <a:ext cx="2721" cy="1905"/>
            </a:xfrm>
            <a:prstGeom prst="rect">
              <a:avLst/>
            </a:prstGeom>
            <a:solidFill>
              <a:srgbClr val="3366FF"/>
            </a:solidFill>
            <a:ln w="12700">
              <a:solidFill>
                <a:schemeClr val="tx1"/>
              </a:solidFill>
              <a:miter lim="800000"/>
              <a:headEnd/>
              <a:tailEnd/>
            </a:ln>
          </p:spPr>
          <p:txBody>
            <a:bodyPr wrap="none" anchor="ctr"/>
            <a:lstStyle/>
            <a:p>
              <a:endParaRPr lang="zh-CN" altLang="en-US"/>
            </a:p>
          </p:txBody>
        </p:sp>
        <p:grpSp>
          <p:nvGrpSpPr>
            <p:cNvPr id="9" name="Group 15"/>
            <p:cNvGrpSpPr>
              <a:grpSpLocks/>
            </p:cNvGrpSpPr>
            <p:nvPr/>
          </p:nvGrpSpPr>
          <p:grpSpPr bwMode="auto">
            <a:xfrm>
              <a:off x="1610" y="1650"/>
              <a:ext cx="907" cy="1644"/>
              <a:chOff x="1610" y="1650"/>
              <a:chExt cx="1179" cy="1815"/>
            </a:xfrm>
          </p:grpSpPr>
          <p:sp>
            <p:nvSpPr>
              <p:cNvPr id="19" name="Oval 14"/>
              <p:cNvSpPr>
                <a:spLocks noChangeArrowheads="1"/>
              </p:cNvSpPr>
              <p:nvPr/>
            </p:nvSpPr>
            <p:spPr bwMode="auto">
              <a:xfrm>
                <a:off x="1610" y="1650"/>
                <a:ext cx="1179" cy="1815"/>
              </a:xfrm>
              <a:prstGeom prst="ellipse">
                <a:avLst/>
              </a:prstGeom>
              <a:solidFill>
                <a:srgbClr val="FFFF00"/>
              </a:solidFill>
              <a:ln w="12700">
                <a:solidFill>
                  <a:schemeClr val="tx1"/>
                </a:solidFill>
                <a:round/>
                <a:headEnd/>
                <a:tailEnd/>
              </a:ln>
            </p:spPr>
            <p:txBody>
              <a:bodyPr wrap="none" anchor="ctr"/>
              <a:lstStyle/>
              <a:p>
                <a:endParaRPr lang="zh-CN" altLang="en-US"/>
              </a:p>
            </p:txBody>
          </p:sp>
          <p:grpSp>
            <p:nvGrpSpPr>
              <p:cNvPr id="20" name="Group 13"/>
              <p:cNvGrpSpPr>
                <a:grpSpLocks/>
              </p:cNvGrpSpPr>
              <p:nvPr/>
            </p:nvGrpSpPr>
            <p:grpSpPr bwMode="auto">
              <a:xfrm>
                <a:off x="1791" y="1888"/>
                <a:ext cx="825" cy="1230"/>
                <a:chOff x="1375" y="1616"/>
                <a:chExt cx="825" cy="1230"/>
              </a:xfrm>
            </p:grpSpPr>
            <p:sp>
              <p:nvSpPr>
                <p:cNvPr id="21" name="Rectangle 6"/>
                <p:cNvSpPr>
                  <a:spLocks noChangeArrowheads="1"/>
                </p:cNvSpPr>
                <p:nvPr/>
              </p:nvSpPr>
              <p:spPr bwMode="auto">
                <a:xfrm>
                  <a:off x="1383" y="1842"/>
                  <a:ext cx="817" cy="182"/>
                </a:xfrm>
                <a:prstGeom prst="rect">
                  <a:avLst/>
                </a:prstGeom>
                <a:solidFill>
                  <a:schemeClr val="accent1"/>
                </a:solidFill>
                <a:ln w="12700">
                  <a:solidFill>
                    <a:schemeClr val="tx1"/>
                  </a:solidFill>
                  <a:miter lim="800000"/>
                  <a:headEnd/>
                  <a:tailEnd/>
                </a:ln>
              </p:spPr>
              <p:txBody>
                <a:bodyPr wrap="none" anchor="ctr"/>
                <a:lstStyle/>
                <a:p>
                  <a:endParaRPr lang="zh-CN" altLang="en-US"/>
                </a:p>
              </p:txBody>
            </p:sp>
            <p:sp>
              <p:nvSpPr>
                <p:cNvPr id="22" name="Rectangle 7"/>
                <p:cNvSpPr>
                  <a:spLocks noChangeArrowheads="1"/>
                </p:cNvSpPr>
                <p:nvPr/>
              </p:nvSpPr>
              <p:spPr bwMode="auto">
                <a:xfrm>
                  <a:off x="1383" y="2247"/>
                  <a:ext cx="817" cy="182"/>
                </a:xfrm>
                <a:prstGeom prst="rect">
                  <a:avLst/>
                </a:prstGeom>
                <a:solidFill>
                  <a:schemeClr val="accent1"/>
                </a:solidFill>
                <a:ln w="12700">
                  <a:solidFill>
                    <a:schemeClr val="tx1"/>
                  </a:solidFill>
                  <a:miter lim="800000"/>
                  <a:headEnd/>
                  <a:tailEnd/>
                </a:ln>
              </p:spPr>
              <p:txBody>
                <a:bodyPr wrap="none" anchor="ctr"/>
                <a:lstStyle/>
                <a:p>
                  <a:endParaRPr lang="zh-CN" altLang="en-US"/>
                </a:p>
              </p:txBody>
            </p:sp>
            <p:sp>
              <p:nvSpPr>
                <p:cNvPr id="23" name="Rectangle 9"/>
                <p:cNvSpPr>
                  <a:spLocks noChangeArrowheads="1"/>
                </p:cNvSpPr>
                <p:nvPr/>
              </p:nvSpPr>
              <p:spPr bwMode="auto">
                <a:xfrm>
                  <a:off x="1375" y="2664"/>
                  <a:ext cx="817" cy="182"/>
                </a:xfrm>
                <a:prstGeom prst="rect">
                  <a:avLst/>
                </a:prstGeom>
                <a:solidFill>
                  <a:schemeClr val="accent1"/>
                </a:solidFill>
                <a:ln w="12700">
                  <a:solidFill>
                    <a:schemeClr val="tx1"/>
                  </a:solidFill>
                  <a:miter lim="800000"/>
                  <a:headEnd/>
                  <a:tailEnd/>
                </a:ln>
              </p:spPr>
              <p:txBody>
                <a:bodyPr wrap="none" anchor="ctr"/>
                <a:lstStyle/>
                <a:p>
                  <a:endParaRPr lang="zh-CN" altLang="en-US"/>
                </a:p>
              </p:txBody>
            </p:sp>
            <p:sp>
              <p:nvSpPr>
                <p:cNvPr id="24" name="Line 10"/>
                <p:cNvSpPr>
                  <a:spLocks noChangeShapeType="1"/>
                </p:cNvSpPr>
                <p:nvPr/>
              </p:nvSpPr>
              <p:spPr bwMode="auto">
                <a:xfrm>
                  <a:off x="1786" y="1616"/>
                  <a:ext cx="0" cy="226"/>
                </a:xfrm>
                <a:prstGeom prst="line">
                  <a:avLst/>
                </a:prstGeom>
                <a:noFill/>
                <a:ln w="38100">
                  <a:solidFill>
                    <a:schemeClr val="tx1"/>
                  </a:solidFill>
                  <a:round/>
                  <a:headEnd/>
                  <a:tailEnd type="triangle" w="med" len="med"/>
                </a:ln>
              </p:spPr>
              <p:txBody>
                <a:bodyPr/>
                <a:lstStyle/>
                <a:p>
                  <a:endParaRPr lang="zh-CN" altLang="en-US"/>
                </a:p>
              </p:txBody>
            </p:sp>
            <p:sp>
              <p:nvSpPr>
                <p:cNvPr id="25" name="Line 11"/>
                <p:cNvSpPr>
                  <a:spLocks noChangeShapeType="1"/>
                </p:cNvSpPr>
                <p:nvPr/>
              </p:nvSpPr>
              <p:spPr bwMode="auto">
                <a:xfrm>
                  <a:off x="1783" y="2025"/>
                  <a:ext cx="0" cy="226"/>
                </a:xfrm>
                <a:prstGeom prst="line">
                  <a:avLst/>
                </a:prstGeom>
                <a:noFill/>
                <a:ln w="38100">
                  <a:solidFill>
                    <a:schemeClr val="tx1"/>
                  </a:solidFill>
                  <a:round/>
                  <a:headEnd/>
                  <a:tailEnd type="triangle" w="med" len="med"/>
                </a:ln>
              </p:spPr>
              <p:txBody>
                <a:bodyPr/>
                <a:lstStyle/>
                <a:p>
                  <a:endParaRPr lang="zh-CN" altLang="en-US"/>
                </a:p>
              </p:txBody>
            </p:sp>
            <p:sp>
              <p:nvSpPr>
                <p:cNvPr id="26" name="Line 12"/>
                <p:cNvSpPr>
                  <a:spLocks noChangeShapeType="1"/>
                </p:cNvSpPr>
                <p:nvPr/>
              </p:nvSpPr>
              <p:spPr bwMode="auto">
                <a:xfrm>
                  <a:off x="1786" y="2433"/>
                  <a:ext cx="0" cy="226"/>
                </a:xfrm>
                <a:prstGeom prst="line">
                  <a:avLst/>
                </a:prstGeom>
                <a:noFill/>
                <a:ln w="38100">
                  <a:solidFill>
                    <a:schemeClr val="tx1"/>
                  </a:solidFill>
                  <a:round/>
                  <a:headEnd/>
                  <a:tailEnd type="triangle" w="med" len="med"/>
                </a:ln>
              </p:spPr>
              <p:txBody>
                <a:bodyPr/>
                <a:lstStyle/>
                <a:p>
                  <a:endParaRPr lang="zh-CN" altLang="en-US"/>
                </a:p>
              </p:txBody>
            </p:sp>
          </p:grpSp>
        </p:grpSp>
        <p:grpSp>
          <p:nvGrpSpPr>
            <p:cNvPr id="10" name="Group 16"/>
            <p:cNvGrpSpPr>
              <a:grpSpLocks/>
            </p:cNvGrpSpPr>
            <p:nvPr/>
          </p:nvGrpSpPr>
          <p:grpSpPr bwMode="auto">
            <a:xfrm>
              <a:off x="2835" y="1661"/>
              <a:ext cx="907" cy="1644"/>
              <a:chOff x="1610" y="1650"/>
              <a:chExt cx="1179" cy="1815"/>
            </a:xfrm>
          </p:grpSpPr>
          <p:sp>
            <p:nvSpPr>
              <p:cNvPr id="11" name="Oval 17"/>
              <p:cNvSpPr>
                <a:spLocks noChangeArrowheads="1"/>
              </p:cNvSpPr>
              <p:nvPr/>
            </p:nvSpPr>
            <p:spPr bwMode="auto">
              <a:xfrm>
                <a:off x="1610" y="1650"/>
                <a:ext cx="1179" cy="1815"/>
              </a:xfrm>
              <a:prstGeom prst="ellipse">
                <a:avLst/>
              </a:prstGeom>
              <a:solidFill>
                <a:srgbClr val="FFFF00"/>
              </a:solidFill>
              <a:ln w="12700">
                <a:solidFill>
                  <a:schemeClr val="tx1"/>
                </a:solidFill>
                <a:round/>
                <a:headEnd/>
                <a:tailEnd/>
              </a:ln>
            </p:spPr>
            <p:txBody>
              <a:bodyPr wrap="none" anchor="ctr"/>
              <a:lstStyle/>
              <a:p>
                <a:endParaRPr lang="zh-CN" altLang="en-US"/>
              </a:p>
            </p:txBody>
          </p:sp>
          <p:grpSp>
            <p:nvGrpSpPr>
              <p:cNvPr id="12" name="Group 18"/>
              <p:cNvGrpSpPr>
                <a:grpSpLocks/>
              </p:cNvGrpSpPr>
              <p:nvPr/>
            </p:nvGrpSpPr>
            <p:grpSpPr bwMode="auto">
              <a:xfrm>
                <a:off x="1791" y="1888"/>
                <a:ext cx="825" cy="1230"/>
                <a:chOff x="1375" y="1616"/>
                <a:chExt cx="825" cy="1230"/>
              </a:xfrm>
            </p:grpSpPr>
            <p:sp>
              <p:nvSpPr>
                <p:cNvPr id="13" name="Rectangle 19"/>
                <p:cNvSpPr>
                  <a:spLocks noChangeArrowheads="1"/>
                </p:cNvSpPr>
                <p:nvPr/>
              </p:nvSpPr>
              <p:spPr bwMode="auto">
                <a:xfrm>
                  <a:off x="1383" y="1842"/>
                  <a:ext cx="817" cy="182"/>
                </a:xfrm>
                <a:prstGeom prst="rect">
                  <a:avLst/>
                </a:prstGeom>
                <a:solidFill>
                  <a:schemeClr val="accent1"/>
                </a:solidFill>
                <a:ln w="12700">
                  <a:solidFill>
                    <a:schemeClr val="tx1"/>
                  </a:solidFill>
                  <a:miter lim="800000"/>
                  <a:headEnd/>
                  <a:tailEnd/>
                </a:ln>
              </p:spPr>
              <p:txBody>
                <a:bodyPr wrap="none" anchor="ctr"/>
                <a:lstStyle/>
                <a:p>
                  <a:endParaRPr lang="zh-CN" altLang="en-US"/>
                </a:p>
              </p:txBody>
            </p:sp>
            <p:sp>
              <p:nvSpPr>
                <p:cNvPr id="14" name="Rectangle 20"/>
                <p:cNvSpPr>
                  <a:spLocks noChangeArrowheads="1"/>
                </p:cNvSpPr>
                <p:nvPr/>
              </p:nvSpPr>
              <p:spPr bwMode="auto">
                <a:xfrm>
                  <a:off x="1383" y="2247"/>
                  <a:ext cx="817" cy="182"/>
                </a:xfrm>
                <a:prstGeom prst="rect">
                  <a:avLst/>
                </a:prstGeom>
                <a:solidFill>
                  <a:schemeClr val="accent1"/>
                </a:solidFill>
                <a:ln w="12700">
                  <a:solidFill>
                    <a:schemeClr val="tx1"/>
                  </a:solidFill>
                  <a:miter lim="800000"/>
                  <a:headEnd/>
                  <a:tailEnd/>
                </a:ln>
              </p:spPr>
              <p:txBody>
                <a:bodyPr wrap="none" anchor="ctr"/>
                <a:lstStyle/>
                <a:p>
                  <a:endParaRPr lang="zh-CN" altLang="en-US"/>
                </a:p>
              </p:txBody>
            </p:sp>
            <p:sp>
              <p:nvSpPr>
                <p:cNvPr id="15" name="Rectangle 21"/>
                <p:cNvSpPr>
                  <a:spLocks noChangeArrowheads="1"/>
                </p:cNvSpPr>
                <p:nvPr/>
              </p:nvSpPr>
              <p:spPr bwMode="auto">
                <a:xfrm>
                  <a:off x="1375" y="2664"/>
                  <a:ext cx="817" cy="182"/>
                </a:xfrm>
                <a:prstGeom prst="rect">
                  <a:avLst/>
                </a:prstGeom>
                <a:solidFill>
                  <a:schemeClr val="accent1"/>
                </a:solidFill>
                <a:ln w="12700">
                  <a:solidFill>
                    <a:schemeClr val="tx1"/>
                  </a:solidFill>
                  <a:miter lim="800000"/>
                  <a:headEnd/>
                  <a:tailEnd/>
                </a:ln>
              </p:spPr>
              <p:txBody>
                <a:bodyPr wrap="none" anchor="ctr"/>
                <a:lstStyle/>
                <a:p>
                  <a:endParaRPr lang="zh-CN" altLang="en-US"/>
                </a:p>
              </p:txBody>
            </p:sp>
            <p:sp>
              <p:nvSpPr>
                <p:cNvPr id="16" name="Line 22"/>
                <p:cNvSpPr>
                  <a:spLocks noChangeShapeType="1"/>
                </p:cNvSpPr>
                <p:nvPr/>
              </p:nvSpPr>
              <p:spPr bwMode="auto">
                <a:xfrm>
                  <a:off x="1786" y="1616"/>
                  <a:ext cx="0" cy="226"/>
                </a:xfrm>
                <a:prstGeom prst="line">
                  <a:avLst/>
                </a:prstGeom>
                <a:noFill/>
                <a:ln w="38100">
                  <a:solidFill>
                    <a:schemeClr val="tx1"/>
                  </a:solidFill>
                  <a:round/>
                  <a:headEnd/>
                  <a:tailEnd type="triangle" w="med" len="med"/>
                </a:ln>
              </p:spPr>
              <p:txBody>
                <a:bodyPr/>
                <a:lstStyle/>
                <a:p>
                  <a:endParaRPr lang="zh-CN" altLang="en-US"/>
                </a:p>
              </p:txBody>
            </p:sp>
            <p:sp>
              <p:nvSpPr>
                <p:cNvPr id="17" name="Line 23"/>
                <p:cNvSpPr>
                  <a:spLocks noChangeShapeType="1"/>
                </p:cNvSpPr>
                <p:nvPr/>
              </p:nvSpPr>
              <p:spPr bwMode="auto">
                <a:xfrm>
                  <a:off x="1783" y="2025"/>
                  <a:ext cx="0" cy="226"/>
                </a:xfrm>
                <a:prstGeom prst="line">
                  <a:avLst/>
                </a:prstGeom>
                <a:noFill/>
                <a:ln w="38100">
                  <a:solidFill>
                    <a:schemeClr val="tx1"/>
                  </a:solidFill>
                  <a:round/>
                  <a:headEnd/>
                  <a:tailEnd type="triangle" w="med" len="med"/>
                </a:ln>
              </p:spPr>
              <p:txBody>
                <a:bodyPr/>
                <a:lstStyle/>
                <a:p>
                  <a:endParaRPr lang="zh-CN" altLang="en-US"/>
                </a:p>
              </p:txBody>
            </p:sp>
            <p:sp>
              <p:nvSpPr>
                <p:cNvPr id="18" name="Line 24"/>
                <p:cNvSpPr>
                  <a:spLocks noChangeShapeType="1"/>
                </p:cNvSpPr>
                <p:nvPr/>
              </p:nvSpPr>
              <p:spPr bwMode="auto">
                <a:xfrm>
                  <a:off x="1786" y="2433"/>
                  <a:ext cx="0" cy="226"/>
                </a:xfrm>
                <a:prstGeom prst="line">
                  <a:avLst/>
                </a:prstGeom>
                <a:noFill/>
                <a:ln w="38100">
                  <a:solidFill>
                    <a:schemeClr val="tx1"/>
                  </a:solidFill>
                  <a:round/>
                  <a:headEnd/>
                  <a:tailEnd type="triangle" w="med" len="med"/>
                </a:ln>
              </p:spPr>
              <p:txBody>
                <a:bodyPr/>
                <a:lstStyle/>
                <a:p>
                  <a:endParaRPr lang="zh-CN" altLang="en-US"/>
                </a:p>
              </p:txBody>
            </p:sp>
          </p:grpSp>
        </p:grpSp>
      </p:grpSp>
      <p:grpSp>
        <p:nvGrpSpPr>
          <p:cNvPr id="27" name="Group 27"/>
          <p:cNvGrpSpPr>
            <a:grpSpLocks/>
          </p:cNvGrpSpPr>
          <p:nvPr/>
        </p:nvGrpSpPr>
        <p:grpSpPr bwMode="auto">
          <a:xfrm>
            <a:off x="1763713" y="4368478"/>
            <a:ext cx="3887787" cy="2305050"/>
            <a:chOff x="1338" y="1434"/>
            <a:chExt cx="2721" cy="1905"/>
          </a:xfrm>
        </p:grpSpPr>
        <p:sp>
          <p:nvSpPr>
            <p:cNvPr id="28" name="Rectangle 28"/>
            <p:cNvSpPr>
              <a:spLocks noChangeArrowheads="1"/>
            </p:cNvSpPr>
            <p:nvPr/>
          </p:nvSpPr>
          <p:spPr bwMode="auto">
            <a:xfrm>
              <a:off x="1338" y="1434"/>
              <a:ext cx="2721" cy="1905"/>
            </a:xfrm>
            <a:prstGeom prst="rect">
              <a:avLst/>
            </a:prstGeom>
            <a:solidFill>
              <a:srgbClr val="3366FF"/>
            </a:solidFill>
            <a:ln w="12700">
              <a:solidFill>
                <a:schemeClr val="tx1"/>
              </a:solidFill>
              <a:miter lim="800000"/>
              <a:headEnd/>
              <a:tailEnd/>
            </a:ln>
          </p:spPr>
          <p:txBody>
            <a:bodyPr wrap="none" anchor="ctr"/>
            <a:lstStyle/>
            <a:p>
              <a:endParaRPr lang="zh-CN" altLang="en-US"/>
            </a:p>
          </p:txBody>
        </p:sp>
        <p:grpSp>
          <p:nvGrpSpPr>
            <p:cNvPr id="29" name="Group 29"/>
            <p:cNvGrpSpPr>
              <a:grpSpLocks/>
            </p:cNvGrpSpPr>
            <p:nvPr/>
          </p:nvGrpSpPr>
          <p:grpSpPr bwMode="auto">
            <a:xfrm>
              <a:off x="1610" y="1650"/>
              <a:ext cx="907" cy="1644"/>
              <a:chOff x="1610" y="1650"/>
              <a:chExt cx="1179" cy="1815"/>
            </a:xfrm>
          </p:grpSpPr>
          <p:sp>
            <p:nvSpPr>
              <p:cNvPr id="39" name="Oval 30"/>
              <p:cNvSpPr>
                <a:spLocks noChangeArrowheads="1"/>
              </p:cNvSpPr>
              <p:nvPr/>
            </p:nvSpPr>
            <p:spPr bwMode="auto">
              <a:xfrm>
                <a:off x="1610" y="1650"/>
                <a:ext cx="1179" cy="1815"/>
              </a:xfrm>
              <a:prstGeom prst="ellipse">
                <a:avLst/>
              </a:prstGeom>
              <a:solidFill>
                <a:srgbClr val="FFFF00"/>
              </a:solidFill>
              <a:ln w="12700">
                <a:solidFill>
                  <a:schemeClr val="tx1"/>
                </a:solidFill>
                <a:round/>
                <a:headEnd/>
                <a:tailEnd/>
              </a:ln>
            </p:spPr>
            <p:txBody>
              <a:bodyPr wrap="none" anchor="ctr"/>
              <a:lstStyle/>
              <a:p>
                <a:endParaRPr lang="zh-CN" altLang="en-US"/>
              </a:p>
            </p:txBody>
          </p:sp>
          <p:grpSp>
            <p:nvGrpSpPr>
              <p:cNvPr id="40" name="Group 31"/>
              <p:cNvGrpSpPr>
                <a:grpSpLocks/>
              </p:cNvGrpSpPr>
              <p:nvPr/>
            </p:nvGrpSpPr>
            <p:grpSpPr bwMode="auto">
              <a:xfrm>
                <a:off x="1791" y="1888"/>
                <a:ext cx="825" cy="1230"/>
                <a:chOff x="1375" y="1616"/>
                <a:chExt cx="825" cy="1230"/>
              </a:xfrm>
            </p:grpSpPr>
            <p:sp>
              <p:nvSpPr>
                <p:cNvPr id="41" name="Rectangle 32"/>
                <p:cNvSpPr>
                  <a:spLocks noChangeArrowheads="1"/>
                </p:cNvSpPr>
                <p:nvPr/>
              </p:nvSpPr>
              <p:spPr bwMode="auto">
                <a:xfrm>
                  <a:off x="1383" y="1842"/>
                  <a:ext cx="817" cy="182"/>
                </a:xfrm>
                <a:prstGeom prst="rect">
                  <a:avLst/>
                </a:prstGeom>
                <a:solidFill>
                  <a:schemeClr val="accent1"/>
                </a:solidFill>
                <a:ln w="12700">
                  <a:solidFill>
                    <a:schemeClr val="tx1"/>
                  </a:solidFill>
                  <a:miter lim="800000"/>
                  <a:headEnd/>
                  <a:tailEnd/>
                </a:ln>
              </p:spPr>
              <p:txBody>
                <a:bodyPr wrap="none" anchor="ctr"/>
                <a:lstStyle/>
                <a:p>
                  <a:endParaRPr lang="zh-CN" altLang="en-US"/>
                </a:p>
              </p:txBody>
            </p:sp>
            <p:sp>
              <p:nvSpPr>
                <p:cNvPr id="42" name="Rectangle 33"/>
                <p:cNvSpPr>
                  <a:spLocks noChangeArrowheads="1"/>
                </p:cNvSpPr>
                <p:nvPr/>
              </p:nvSpPr>
              <p:spPr bwMode="auto">
                <a:xfrm>
                  <a:off x="1383" y="2247"/>
                  <a:ext cx="817" cy="182"/>
                </a:xfrm>
                <a:prstGeom prst="rect">
                  <a:avLst/>
                </a:prstGeom>
                <a:solidFill>
                  <a:schemeClr val="accent1"/>
                </a:solidFill>
                <a:ln w="12700">
                  <a:solidFill>
                    <a:schemeClr val="tx1"/>
                  </a:solidFill>
                  <a:miter lim="800000"/>
                  <a:headEnd/>
                  <a:tailEnd/>
                </a:ln>
              </p:spPr>
              <p:txBody>
                <a:bodyPr wrap="none" anchor="ctr"/>
                <a:lstStyle/>
                <a:p>
                  <a:endParaRPr lang="zh-CN" altLang="en-US"/>
                </a:p>
              </p:txBody>
            </p:sp>
            <p:sp>
              <p:nvSpPr>
                <p:cNvPr id="43" name="Rectangle 34"/>
                <p:cNvSpPr>
                  <a:spLocks noChangeArrowheads="1"/>
                </p:cNvSpPr>
                <p:nvPr/>
              </p:nvSpPr>
              <p:spPr bwMode="auto">
                <a:xfrm>
                  <a:off x="1375" y="2664"/>
                  <a:ext cx="817" cy="182"/>
                </a:xfrm>
                <a:prstGeom prst="rect">
                  <a:avLst/>
                </a:prstGeom>
                <a:solidFill>
                  <a:schemeClr val="accent1"/>
                </a:solidFill>
                <a:ln w="12700">
                  <a:solidFill>
                    <a:schemeClr val="tx1"/>
                  </a:solidFill>
                  <a:miter lim="800000"/>
                  <a:headEnd/>
                  <a:tailEnd/>
                </a:ln>
              </p:spPr>
              <p:txBody>
                <a:bodyPr wrap="none" anchor="ctr"/>
                <a:lstStyle/>
                <a:p>
                  <a:endParaRPr lang="zh-CN" altLang="en-US"/>
                </a:p>
              </p:txBody>
            </p:sp>
            <p:sp>
              <p:nvSpPr>
                <p:cNvPr id="44" name="Line 35"/>
                <p:cNvSpPr>
                  <a:spLocks noChangeShapeType="1"/>
                </p:cNvSpPr>
                <p:nvPr/>
              </p:nvSpPr>
              <p:spPr bwMode="auto">
                <a:xfrm>
                  <a:off x="1786" y="1616"/>
                  <a:ext cx="0" cy="226"/>
                </a:xfrm>
                <a:prstGeom prst="line">
                  <a:avLst/>
                </a:prstGeom>
                <a:noFill/>
                <a:ln w="38100">
                  <a:solidFill>
                    <a:schemeClr val="tx1"/>
                  </a:solidFill>
                  <a:round/>
                  <a:headEnd/>
                  <a:tailEnd type="triangle" w="med" len="med"/>
                </a:ln>
              </p:spPr>
              <p:txBody>
                <a:bodyPr/>
                <a:lstStyle/>
                <a:p>
                  <a:endParaRPr lang="zh-CN" altLang="en-US"/>
                </a:p>
              </p:txBody>
            </p:sp>
            <p:sp>
              <p:nvSpPr>
                <p:cNvPr id="45" name="Line 36"/>
                <p:cNvSpPr>
                  <a:spLocks noChangeShapeType="1"/>
                </p:cNvSpPr>
                <p:nvPr/>
              </p:nvSpPr>
              <p:spPr bwMode="auto">
                <a:xfrm>
                  <a:off x="1783" y="2025"/>
                  <a:ext cx="0" cy="226"/>
                </a:xfrm>
                <a:prstGeom prst="line">
                  <a:avLst/>
                </a:prstGeom>
                <a:noFill/>
                <a:ln w="38100">
                  <a:solidFill>
                    <a:schemeClr val="tx1"/>
                  </a:solidFill>
                  <a:round/>
                  <a:headEnd/>
                  <a:tailEnd type="triangle" w="med" len="med"/>
                </a:ln>
              </p:spPr>
              <p:txBody>
                <a:bodyPr/>
                <a:lstStyle/>
                <a:p>
                  <a:endParaRPr lang="zh-CN" altLang="en-US"/>
                </a:p>
              </p:txBody>
            </p:sp>
            <p:sp>
              <p:nvSpPr>
                <p:cNvPr id="46" name="Line 37"/>
                <p:cNvSpPr>
                  <a:spLocks noChangeShapeType="1"/>
                </p:cNvSpPr>
                <p:nvPr/>
              </p:nvSpPr>
              <p:spPr bwMode="auto">
                <a:xfrm>
                  <a:off x="1786" y="2433"/>
                  <a:ext cx="0" cy="226"/>
                </a:xfrm>
                <a:prstGeom prst="line">
                  <a:avLst/>
                </a:prstGeom>
                <a:noFill/>
                <a:ln w="38100">
                  <a:solidFill>
                    <a:schemeClr val="tx1"/>
                  </a:solidFill>
                  <a:round/>
                  <a:headEnd/>
                  <a:tailEnd type="triangle" w="med" len="med"/>
                </a:ln>
              </p:spPr>
              <p:txBody>
                <a:bodyPr/>
                <a:lstStyle/>
                <a:p>
                  <a:endParaRPr lang="zh-CN" altLang="en-US"/>
                </a:p>
              </p:txBody>
            </p:sp>
          </p:grpSp>
        </p:grpSp>
        <p:grpSp>
          <p:nvGrpSpPr>
            <p:cNvPr id="30" name="Group 38"/>
            <p:cNvGrpSpPr>
              <a:grpSpLocks/>
            </p:cNvGrpSpPr>
            <p:nvPr/>
          </p:nvGrpSpPr>
          <p:grpSpPr bwMode="auto">
            <a:xfrm>
              <a:off x="2835" y="1661"/>
              <a:ext cx="907" cy="1644"/>
              <a:chOff x="1610" y="1650"/>
              <a:chExt cx="1179" cy="1815"/>
            </a:xfrm>
          </p:grpSpPr>
          <p:sp>
            <p:nvSpPr>
              <p:cNvPr id="31" name="Oval 39"/>
              <p:cNvSpPr>
                <a:spLocks noChangeArrowheads="1"/>
              </p:cNvSpPr>
              <p:nvPr/>
            </p:nvSpPr>
            <p:spPr bwMode="auto">
              <a:xfrm>
                <a:off x="1610" y="1650"/>
                <a:ext cx="1179" cy="1815"/>
              </a:xfrm>
              <a:prstGeom prst="ellipse">
                <a:avLst/>
              </a:prstGeom>
              <a:solidFill>
                <a:srgbClr val="FFFF00"/>
              </a:solidFill>
              <a:ln w="12700">
                <a:solidFill>
                  <a:schemeClr val="tx1"/>
                </a:solidFill>
                <a:round/>
                <a:headEnd/>
                <a:tailEnd/>
              </a:ln>
            </p:spPr>
            <p:txBody>
              <a:bodyPr wrap="none" anchor="ctr"/>
              <a:lstStyle/>
              <a:p>
                <a:endParaRPr lang="zh-CN" altLang="en-US"/>
              </a:p>
            </p:txBody>
          </p:sp>
          <p:grpSp>
            <p:nvGrpSpPr>
              <p:cNvPr id="32" name="Group 40"/>
              <p:cNvGrpSpPr>
                <a:grpSpLocks/>
              </p:cNvGrpSpPr>
              <p:nvPr/>
            </p:nvGrpSpPr>
            <p:grpSpPr bwMode="auto">
              <a:xfrm>
                <a:off x="1791" y="1888"/>
                <a:ext cx="825" cy="1230"/>
                <a:chOff x="1375" y="1616"/>
                <a:chExt cx="825" cy="1230"/>
              </a:xfrm>
            </p:grpSpPr>
            <p:sp>
              <p:nvSpPr>
                <p:cNvPr id="33" name="Rectangle 41"/>
                <p:cNvSpPr>
                  <a:spLocks noChangeArrowheads="1"/>
                </p:cNvSpPr>
                <p:nvPr/>
              </p:nvSpPr>
              <p:spPr bwMode="auto">
                <a:xfrm>
                  <a:off x="1383" y="1842"/>
                  <a:ext cx="817" cy="182"/>
                </a:xfrm>
                <a:prstGeom prst="rect">
                  <a:avLst/>
                </a:prstGeom>
                <a:solidFill>
                  <a:schemeClr val="accent1"/>
                </a:solidFill>
                <a:ln w="12700">
                  <a:solidFill>
                    <a:schemeClr val="tx1"/>
                  </a:solidFill>
                  <a:miter lim="800000"/>
                  <a:headEnd/>
                  <a:tailEnd/>
                </a:ln>
              </p:spPr>
              <p:txBody>
                <a:bodyPr wrap="none" anchor="ctr"/>
                <a:lstStyle/>
                <a:p>
                  <a:endParaRPr lang="zh-CN" altLang="en-US"/>
                </a:p>
              </p:txBody>
            </p:sp>
            <p:sp>
              <p:nvSpPr>
                <p:cNvPr id="34" name="Rectangle 42"/>
                <p:cNvSpPr>
                  <a:spLocks noChangeArrowheads="1"/>
                </p:cNvSpPr>
                <p:nvPr/>
              </p:nvSpPr>
              <p:spPr bwMode="auto">
                <a:xfrm>
                  <a:off x="1383" y="2247"/>
                  <a:ext cx="817" cy="182"/>
                </a:xfrm>
                <a:prstGeom prst="rect">
                  <a:avLst/>
                </a:prstGeom>
                <a:solidFill>
                  <a:schemeClr val="accent1"/>
                </a:solidFill>
                <a:ln w="12700">
                  <a:solidFill>
                    <a:schemeClr val="tx1"/>
                  </a:solidFill>
                  <a:miter lim="800000"/>
                  <a:headEnd/>
                  <a:tailEnd/>
                </a:ln>
              </p:spPr>
              <p:txBody>
                <a:bodyPr wrap="none" anchor="ctr"/>
                <a:lstStyle/>
                <a:p>
                  <a:endParaRPr lang="zh-CN" altLang="en-US"/>
                </a:p>
              </p:txBody>
            </p:sp>
            <p:sp>
              <p:nvSpPr>
                <p:cNvPr id="35" name="Rectangle 43"/>
                <p:cNvSpPr>
                  <a:spLocks noChangeArrowheads="1"/>
                </p:cNvSpPr>
                <p:nvPr/>
              </p:nvSpPr>
              <p:spPr bwMode="auto">
                <a:xfrm>
                  <a:off x="1375" y="2664"/>
                  <a:ext cx="817" cy="182"/>
                </a:xfrm>
                <a:prstGeom prst="rect">
                  <a:avLst/>
                </a:prstGeom>
                <a:solidFill>
                  <a:schemeClr val="accent1"/>
                </a:solidFill>
                <a:ln w="12700">
                  <a:solidFill>
                    <a:schemeClr val="tx1"/>
                  </a:solidFill>
                  <a:miter lim="800000"/>
                  <a:headEnd/>
                  <a:tailEnd/>
                </a:ln>
              </p:spPr>
              <p:txBody>
                <a:bodyPr wrap="none" anchor="ctr"/>
                <a:lstStyle/>
                <a:p>
                  <a:endParaRPr lang="zh-CN" altLang="en-US"/>
                </a:p>
              </p:txBody>
            </p:sp>
            <p:sp>
              <p:nvSpPr>
                <p:cNvPr id="36" name="Line 44"/>
                <p:cNvSpPr>
                  <a:spLocks noChangeShapeType="1"/>
                </p:cNvSpPr>
                <p:nvPr/>
              </p:nvSpPr>
              <p:spPr bwMode="auto">
                <a:xfrm>
                  <a:off x="1786" y="1616"/>
                  <a:ext cx="0" cy="226"/>
                </a:xfrm>
                <a:prstGeom prst="line">
                  <a:avLst/>
                </a:prstGeom>
                <a:noFill/>
                <a:ln w="38100">
                  <a:solidFill>
                    <a:schemeClr val="tx1"/>
                  </a:solidFill>
                  <a:round/>
                  <a:headEnd/>
                  <a:tailEnd type="triangle" w="med" len="med"/>
                </a:ln>
              </p:spPr>
              <p:txBody>
                <a:bodyPr/>
                <a:lstStyle/>
                <a:p>
                  <a:endParaRPr lang="zh-CN" altLang="en-US"/>
                </a:p>
              </p:txBody>
            </p:sp>
            <p:sp>
              <p:nvSpPr>
                <p:cNvPr id="37" name="Line 45"/>
                <p:cNvSpPr>
                  <a:spLocks noChangeShapeType="1"/>
                </p:cNvSpPr>
                <p:nvPr/>
              </p:nvSpPr>
              <p:spPr bwMode="auto">
                <a:xfrm>
                  <a:off x="1783" y="2025"/>
                  <a:ext cx="0" cy="226"/>
                </a:xfrm>
                <a:prstGeom prst="line">
                  <a:avLst/>
                </a:prstGeom>
                <a:noFill/>
                <a:ln w="38100">
                  <a:solidFill>
                    <a:schemeClr val="tx1"/>
                  </a:solidFill>
                  <a:round/>
                  <a:headEnd/>
                  <a:tailEnd type="triangle" w="med" len="med"/>
                </a:ln>
              </p:spPr>
              <p:txBody>
                <a:bodyPr/>
                <a:lstStyle/>
                <a:p>
                  <a:endParaRPr lang="zh-CN" altLang="en-US"/>
                </a:p>
              </p:txBody>
            </p:sp>
            <p:sp>
              <p:nvSpPr>
                <p:cNvPr id="38" name="Line 46"/>
                <p:cNvSpPr>
                  <a:spLocks noChangeShapeType="1"/>
                </p:cNvSpPr>
                <p:nvPr/>
              </p:nvSpPr>
              <p:spPr bwMode="auto">
                <a:xfrm>
                  <a:off x="1786" y="2433"/>
                  <a:ext cx="0" cy="226"/>
                </a:xfrm>
                <a:prstGeom prst="line">
                  <a:avLst/>
                </a:prstGeom>
                <a:noFill/>
                <a:ln w="38100">
                  <a:solidFill>
                    <a:schemeClr val="tx1"/>
                  </a:solidFill>
                  <a:round/>
                  <a:headEnd/>
                  <a:tailEnd type="triangle" w="med" len="med"/>
                </a:ln>
              </p:spPr>
              <p:txBody>
                <a:bodyPr/>
                <a:lstStyle/>
                <a:p>
                  <a:endParaRPr lang="zh-CN" altLang="en-US"/>
                </a:p>
              </p:txBody>
            </p:sp>
          </p:grpSp>
        </p:grpSp>
      </p:grpSp>
      <p:sp>
        <p:nvSpPr>
          <p:cNvPr id="47" name="AutoShape 47"/>
          <p:cNvSpPr>
            <a:spLocks noChangeArrowheads="1"/>
          </p:cNvSpPr>
          <p:nvPr/>
        </p:nvSpPr>
        <p:spPr bwMode="auto">
          <a:xfrm>
            <a:off x="107950" y="3506465"/>
            <a:ext cx="792163" cy="935038"/>
          </a:xfrm>
          <a:prstGeom prst="foldedCorner">
            <a:avLst>
              <a:gd name="adj" fmla="val 12500"/>
            </a:avLst>
          </a:prstGeom>
          <a:solidFill>
            <a:srgbClr val="993366"/>
          </a:solidFill>
          <a:ln w="12700">
            <a:solidFill>
              <a:schemeClr val="tx1"/>
            </a:solidFill>
            <a:round/>
            <a:headEnd/>
            <a:tailEnd/>
          </a:ln>
        </p:spPr>
        <p:txBody>
          <a:bodyPr wrap="none" anchor="ctr"/>
          <a:lstStyle/>
          <a:p>
            <a:r>
              <a:rPr lang="zh-CN" altLang="en-US"/>
              <a:t>程序</a:t>
            </a:r>
          </a:p>
        </p:txBody>
      </p:sp>
      <p:sp>
        <p:nvSpPr>
          <p:cNvPr id="48" name="Line 49"/>
          <p:cNvSpPr>
            <a:spLocks noChangeShapeType="1"/>
          </p:cNvSpPr>
          <p:nvPr/>
        </p:nvSpPr>
        <p:spPr bwMode="auto">
          <a:xfrm flipV="1">
            <a:off x="971550" y="3288978"/>
            <a:ext cx="1008063" cy="576262"/>
          </a:xfrm>
          <a:prstGeom prst="line">
            <a:avLst/>
          </a:prstGeom>
          <a:noFill/>
          <a:ln w="12700">
            <a:solidFill>
              <a:schemeClr val="tx1"/>
            </a:solidFill>
            <a:round/>
            <a:headEnd/>
            <a:tailEnd type="triangle" w="med" len="med"/>
          </a:ln>
        </p:spPr>
        <p:txBody>
          <a:bodyPr/>
          <a:lstStyle/>
          <a:p>
            <a:endParaRPr lang="zh-CN" altLang="en-US"/>
          </a:p>
        </p:txBody>
      </p:sp>
      <p:sp>
        <p:nvSpPr>
          <p:cNvPr id="49" name="Line 50"/>
          <p:cNvSpPr>
            <a:spLocks noChangeShapeType="1"/>
          </p:cNvSpPr>
          <p:nvPr/>
        </p:nvSpPr>
        <p:spPr bwMode="auto">
          <a:xfrm>
            <a:off x="971550" y="4009703"/>
            <a:ext cx="1008063" cy="792162"/>
          </a:xfrm>
          <a:prstGeom prst="line">
            <a:avLst/>
          </a:prstGeom>
          <a:noFill/>
          <a:ln w="12700">
            <a:solidFill>
              <a:schemeClr val="tx1"/>
            </a:solidFill>
            <a:round/>
            <a:headEnd/>
            <a:tailEnd type="triangle" w="med" len="med"/>
          </a:ln>
        </p:spPr>
        <p:txBody>
          <a:bodyPr/>
          <a:lstStyle/>
          <a:p>
            <a:endParaRPr lang="zh-CN" altLang="en-US"/>
          </a:p>
        </p:txBody>
      </p:sp>
      <p:sp>
        <p:nvSpPr>
          <p:cNvPr id="50" name="Text Box 51"/>
          <p:cNvSpPr txBox="1">
            <a:spLocks noChangeArrowheads="1"/>
          </p:cNvSpPr>
          <p:nvPr/>
        </p:nvSpPr>
        <p:spPr bwMode="auto">
          <a:xfrm>
            <a:off x="1771650" y="2011040"/>
            <a:ext cx="819150" cy="396875"/>
          </a:xfrm>
          <a:prstGeom prst="rect">
            <a:avLst/>
          </a:prstGeom>
          <a:noFill/>
          <a:ln w="12700">
            <a:noFill/>
            <a:miter lim="800000"/>
            <a:headEnd/>
            <a:tailEnd/>
          </a:ln>
        </p:spPr>
        <p:txBody>
          <a:bodyPr wrap="none">
            <a:spAutoFit/>
          </a:bodyPr>
          <a:lstStyle/>
          <a:p>
            <a:r>
              <a:rPr lang="zh-CN" altLang="en-US" sz="2000"/>
              <a:t>进程</a:t>
            </a:r>
            <a:r>
              <a:rPr lang="en-US" altLang="zh-CN" sz="2000"/>
              <a:t>1</a:t>
            </a:r>
          </a:p>
        </p:txBody>
      </p:sp>
      <p:sp>
        <p:nvSpPr>
          <p:cNvPr id="51" name="Text Box 52"/>
          <p:cNvSpPr txBox="1">
            <a:spLocks noChangeArrowheads="1"/>
          </p:cNvSpPr>
          <p:nvPr/>
        </p:nvSpPr>
        <p:spPr bwMode="auto">
          <a:xfrm>
            <a:off x="1763713" y="4404990"/>
            <a:ext cx="819150" cy="396875"/>
          </a:xfrm>
          <a:prstGeom prst="rect">
            <a:avLst/>
          </a:prstGeom>
          <a:noFill/>
          <a:ln w="12700">
            <a:noFill/>
            <a:miter lim="800000"/>
            <a:headEnd/>
            <a:tailEnd/>
          </a:ln>
        </p:spPr>
        <p:txBody>
          <a:bodyPr wrap="none">
            <a:spAutoFit/>
          </a:bodyPr>
          <a:lstStyle/>
          <a:p>
            <a:r>
              <a:rPr lang="zh-CN" altLang="en-US" sz="2000"/>
              <a:t>进程</a:t>
            </a:r>
            <a:r>
              <a:rPr lang="en-US" altLang="zh-CN" sz="2000"/>
              <a:t>2</a:t>
            </a:r>
          </a:p>
        </p:txBody>
      </p:sp>
      <p:sp>
        <p:nvSpPr>
          <p:cNvPr id="52" name="Text Box 53"/>
          <p:cNvSpPr txBox="1">
            <a:spLocks noChangeArrowheads="1"/>
          </p:cNvSpPr>
          <p:nvPr/>
        </p:nvSpPr>
        <p:spPr bwMode="auto">
          <a:xfrm>
            <a:off x="3321050" y="1993578"/>
            <a:ext cx="584200" cy="396875"/>
          </a:xfrm>
          <a:prstGeom prst="rect">
            <a:avLst/>
          </a:prstGeom>
          <a:noFill/>
          <a:ln w="12700">
            <a:noFill/>
            <a:miter lim="800000"/>
            <a:headEnd/>
            <a:tailEnd/>
          </a:ln>
        </p:spPr>
        <p:txBody>
          <a:bodyPr wrap="none">
            <a:spAutoFit/>
          </a:bodyPr>
          <a:lstStyle/>
          <a:p>
            <a:r>
              <a:rPr lang="en-US" altLang="zh-CN" sz="2000"/>
              <a:t>int i</a:t>
            </a:r>
          </a:p>
        </p:txBody>
      </p:sp>
      <p:sp>
        <p:nvSpPr>
          <p:cNvPr id="53" name="Text Box 54"/>
          <p:cNvSpPr txBox="1">
            <a:spLocks noChangeArrowheads="1"/>
          </p:cNvSpPr>
          <p:nvPr/>
        </p:nvSpPr>
        <p:spPr bwMode="auto">
          <a:xfrm>
            <a:off x="3348038" y="4404990"/>
            <a:ext cx="584200" cy="396875"/>
          </a:xfrm>
          <a:prstGeom prst="rect">
            <a:avLst/>
          </a:prstGeom>
          <a:noFill/>
          <a:ln w="12700">
            <a:noFill/>
            <a:miter lim="800000"/>
            <a:headEnd/>
            <a:tailEnd/>
          </a:ln>
        </p:spPr>
        <p:txBody>
          <a:bodyPr wrap="none">
            <a:spAutoFit/>
          </a:bodyPr>
          <a:lstStyle/>
          <a:p>
            <a:r>
              <a:rPr lang="en-US" altLang="zh-CN" sz="2000"/>
              <a:t>int i</a:t>
            </a:r>
          </a:p>
        </p:txBody>
      </p:sp>
      <p:sp>
        <p:nvSpPr>
          <p:cNvPr id="54" name="Text Box 55"/>
          <p:cNvSpPr txBox="1">
            <a:spLocks noChangeArrowheads="1"/>
          </p:cNvSpPr>
          <p:nvPr/>
        </p:nvSpPr>
        <p:spPr bwMode="auto">
          <a:xfrm>
            <a:off x="2424113" y="3781103"/>
            <a:ext cx="755650" cy="366712"/>
          </a:xfrm>
          <a:prstGeom prst="rect">
            <a:avLst/>
          </a:prstGeom>
          <a:noFill/>
          <a:ln w="12700">
            <a:noFill/>
            <a:miter lim="800000"/>
            <a:headEnd/>
            <a:tailEnd/>
          </a:ln>
        </p:spPr>
        <p:txBody>
          <a:bodyPr wrap="none">
            <a:spAutoFit/>
          </a:bodyPr>
          <a:lstStyle/>
          <a:p>
            <a:r>
              <a:rPr lang="zh-CN" altLang="en-US" sz="1800"/>
              <a:t>线程</a:t>
            </a:r>
            <a:r>
              <a:rPr lang="en-US" altLang="zh-CN" sz="1800"/>
              <a:t>1</a:t>
            </a:r>
          </a:p>
        </p:txBody>
      </p:sp>
      <p:sp>
        <p:nvSpPr>
          <p:cNvPr id="55" name="Text Box 56"/>
          <p:cNvSpPr txBox="1">
            <a:spLocks noChangeArrowheads="1"/>
          </p:cNvSpPr>
          <p:nvPr/>
        </p:nvSpPr>
        <p:spPr bwMode="auto">
          <a:xfrm>
            <a:off x="4173538" y="3758878"/>
            <a:ext cx="819150" cy="396875"/>
          </a:xfrm>
          <a:prstGeom prst="rect">
            <a:avLst/>
          </a:prstGeom>
          <a:noFill/>
          <a:ln w="12700">
            <a:noFill/>
            <a:miter lim="800000"/>
            <a:headEnd/>
            <a:tailEnd/>
          </a:ln>
        </p:spPr>
        <p:txBody>
          <a:bodyPr wrap="none">
            <a:spAutoFit/>
          </a:bodyPr>
          <a:lstStyle/>
          <a:p>
            <a:r>
              <a:rPr lang="zh-CN" altLang="en-US" sz="2000"/>
              <a:t>线程</a:t>
            </a:r>
            <a:r>
              <a:rPr lang="en-US" altLang="zh-CN" sz="2000"/>
              <a:t>2</a:t>
            </a:r>
          </a:p>
        </p:txBody>
      </p:sp>
      <p:sp>
        <p:nvSpPr>
          <p:cNvPr id="56" name="Text Box 57"/>
          <p:cNvSpPr txBox="1">
            <a:spLocks noChangeArrowheads="1"/>
          </p:cNvSpPr>
          <p:nvPr/>
        </p:nvSpPr>
        <p:spPr bwMode="auto">
          <a:xfrm>
            <a:off x="2411413" y="6197278"/>
            <a:ext cx="755650" cy="366712"/>
          </a:xfrm>
          <a:prstGeom prst="rect">
            <a:avLst/>
          </a:prstGeom>
          <a:noFill/>
          <a:ln w="12700">
            <a:noFill/>
            <a:miter lim="800000"/>
            <a:headEnd/>
            <a:tailEnd/>
          </a:ln>
        </p:spPr>
        <p:txBody>
          <a:bodyPr wrap="none">
            <a:spAutoFit/>
          </a:bodyPr>
          <a:lstStyle/>
          <a:p>
            <a:r>
              <a:rPr lang="zh-CN" altLang="en-US" sz="1800"/>
              <a:t>线程</a:t>
            </a:r>
            <a:r>
              <a:rPr lang="en-US" altLang="zh-CN" sz="1800"/>
              <a:t>1</a:t>
            </a:r>
          </a:p>
        </p:txBody>
      </p:sp>
      <p:sp>
        <p:nvSpPr>
          <p:cNvPr id="57" name="Text Box 58"/>
          <p:cNvSpPr txBox="1">
            <a:spLocks noChangeArrowheads="1"/>
          </p:cNvSpPr>
          <p:nvPr/>
        </p:nvSpPr>
        <p:spPr bwMode="auto">
          <a:xfrm>
            <a:off x="4186238" y="6205215"/>
            <a:ext cx="819150" cy="396875"/>
          </a:xfrm>
          <a:prstGeom prst="rect">
            <a:avLst/>
          </a:prstGeom>
          <a:noFill/>
          <a:ln w="12700">
            <a:noFill/>
            <a:miter lim="800000"/>
            <a:headEnd/>
            <a:tailEnd/>
          </a:ln>
        </p:spPr>
        <p:txBody>
          <a:bodyPr wrap="none">
            <a:spAutoFit/>
          </a:bodyPr>
          <a:lstStyle/>
          <a:p>
            <a:r>
              <a:rPr lang="zh-CN" altLang="en-US" sz="2000"/>
              <a:t>线程</a:t>
            </a:r>
            <a:r>
              <a:rPr lang="en-US" altLang="zh-CN" sz="2000"/>
              <a:t>2</a:t>
            </a:r>
          </a:p>
        </p:txBody>
      </p:sp>
      <p:sp>
        <p:nvSpPr>
          <p:cNvPr id="58" name="Text Box 59"/>
          <p:cNvSpPr txBox="1">
            <a:spLocks noChangeArrowheads="1"/>
          </p:cNvSpPr>
          <p:nvPr/>
        </p:nvSpPr>
        <p:spPr bwMode="auto">
          <a:xfrm>
            <a:off x="5944862" y="4417499"/>
            <a:ext cx="4675398" cy="1477328"/>
          </a:xfrm>
          <a:prstGeom prst="rect">
            <a:avLst/>
          </a:prstGeom>
          <a:noFill/>
          <a:ln w="12700">
            <a:noFill/>
            <a:miter lim="800000"/>
            <a:headEnd/>
            <a:tailEnd/>
          </a:ln>
        </p:spPr>
        <p:txBody>
          <a:bodyPr wrap="square">
            <a:spAutoFit/>
          </a:bodyPr>
          <a:lstStyle/>
          <a:p>
            <a:pPr algn="just"/>
            <a:r>
              <a:rPr lang="zh-CN" altLang="en-US" sz="1800" dirty="0">
                <a:latin typeface="华文新魏" panose="02010800040101010101" pitchFamily="2" charset="-122"/>
                <a:ea typeface="华文新魏" panose="02010800040101010101" pitchFamily="2" charset="-122"/>
              </a:rPr>
              <a:t>不同进程的内存空间是隔离的，因此进程</a:t>
            </a:r>
            <a:r>
              <a:rPr lang="en-US" altLang="zh-CN" sz="1800" dirty="0">
                <a:latin typeface="华文新魏" panose="02010800040101010101" pitchFamily="2" charset="-122"/>
                <a:ea typeface="华文新魏" panose="02010800040101010101" pitchFamily="2" charset="-122"/>
              </a:rPr>
              <a:t>1</a:t>
            </a:r>
            <a:r>
              <a:rPr lang="zh-CN" altLang="en-US" sz="1800" dirty="0">
                <a:latin typeface="华文新魏" panose="02010800040101010101" pitchFamily="2" charset="-122"/>
                <a:ea typeface="华文新魏" panose="02010800040101010101" pitchFamily="2" charset="-122"/>
              </a:rPr>
              <a:t>中的变量</a:t>
            </a:r>
            <a:r>
              <a:rPr lang="en-US" altLang="zh-CN" sz="1800" dirty="0" err="1">
                <a:latin typeface="华文新魏" panose="02010800040101010101" pitchFamily="2" charset="-122"/>
                <a:ea typeface="华文新魏" panose="02010800040101010101" pitchFamily="2" charset="-122"/>
              </a:rPr>
              <a:t>i</a:t>
            </a:r>
            <a:r>
              <a:rPr lang="zh-CN" altLang="en-US" sz="1800" dirty="0">
                <a:latin typeface="华文新魏" panose="02010800040101010101" pitchFamily="2" charset="-122"/>
                <a:ea typeface="华文新魏" panose="02010800040101010101" pitchFamily="2" charset="-122"/>
              </a:rPr>
              <a:t>与进程</a:t>
            </a:r>
            <a:r>
              <a:rPr lang="en-US" altLang="zh-CN" sz="1800" dirty="0">
                <a:latin typeface="华文新魏" panose="02010800040101010101" pitchFamily="2" charset="-122"/>
                <a:ea typeface="华文新魏" panose="02010800040101010101" pitchFamily="2" charset="-122"/>
              </a:rPr>
              <a:t>2</a:t>
            </a:r>
            <a:r>
              <a:rPr lang="zh-CN" altLang="en-US" sz="1800" dirty="0">
                <a:latin typeface="华文新魏" panose="02010800040101010101" pitchFamily="2" charset="-122"/>
                <a:ea typeface="华文新魏" panose="02010800040101010101" pitchFamily="2" charset="-122"/>
              </a:rPr>
              <a:t>中的变量</a:t>
            </a:r>
            <a:r>
              <a:rPr lang="en-US" altLang="zh-CN" sz="1800" dirty="0" err="1">
                <a:latin typeface="华文新魏" panose="02010800040101010101" pitchFamily="2" charset="-122"/>
                <a:ea typeface="华文新魏" panose="02010800040101010101" pitchFamily="2" charset="-122"/>
              </a:rPr>
              <a:t>i</a:t>
            </a:r>
            <a:r>
              <a:rPr lang="zh-CN" altLang="en-US" sz="1800" dirty="0">
                <a:latin typeface="华文新魏" panose="02010800040101010101" pitchFamily="2" charset="-122"/>
                <a:ea typeface="华文新魏" panose="02010800040101010101" pitchFamily="2" charset="-122"/>
              </a:rPr>
              <a:t>属于不同的内存空间。进程切换和进程间通信开销大。进程间交换数据只能通过：共享内存、管道、消息队列、</a:t>
            </a:r>
            <a:r>
              <a:rPr lang="en-US" altLang="zh-CN" sz="1800" dirty="0">
                <a:solidFill>
                  <a:srgbClr val="FF0000"/>
                </a:solidFill>
                <a:latin typeface="华文新魏" panose="02010800040101010101" pitchFamily="2" charset="-122"/>
                <a:ea typeface="华文新魏" panose="02010800040101010101" pitchFamily="2" charset="-122"/>
              </a:rPr>
              <a:t>Socket</a:t>
            </a:r>
            <a:r>
              <a:rPr lang="zh-CN" altLang="en-US" sz="1800" dirty="0">
                <a:solidFill>
                  <a:srgbClr val="FF0000"/>
                </a:solidFill>
                <a:latin typeface="华文新魏" panose="02010800040101010101" pitchFamily="2" charset="-122"/>
                <a:ea typeface="华文新魏" panose="02010800040101010101" pitchFamily="2" charset="-122"/>
              </a:rPr>
              <a:t>通信等机制</a:t>
            </a:r>
          </a:p>
        </p:txBody>
      </p:sp>
      <p:sp>
        <p:nvSpPr>
          <p:cNvPr id="59" name="Line 60"/>
          <p:cNvSpPr>
            <a:spLocks noChangeShapeType="1"/>
          </p:cNvSpPr>
          <p:nvPr/>
        </p:nvSpPr>
        <p:spPr bwMode="auto">
          <a:xfrm>
            <a:off x="3910013" y="4585965"/>
            <a:ext cx="1871662" cy="0"/>
          </a:xfrm>
          <a:prstGeom prst="line">
            <a:avLst/>
          </a:prstGeom>
          <a:noFill/>
          <a:ln w="12700">
            <a:solidFill>
              <a:schemeClr val="tx1"/>
            </a:solidFill>
            <a:round/>
            <a:headEnd/>
            <a:tailEnd type="triangle" w="med" len="med"/>
          </a:ln>
        </p:spPr>
        <p:txBody>
          <a:bodyPr/>
          <a:lstStyle/>
          <a:p>
            <a:endParaRPr lang="zh-CN" altLang="en-US"/>
          </a:p>
        </p:txBody>
      </p:sp>
      <p:sp>
        <p:nvSpPr>
          <p:cNvPr id="60" name="Line 61"/>
          <p:cNvSpPr>
            <a:spLocks noChangeShapeType="1"/>
          </p:cNvSpPr>
          <p:nvPr/>
        </p:nvSpPr>
        <p:spPr bwMode="auto">
          <a:xfrm>
            <a:off x="3836988" y="2209479"/>
            <a:ext cx="2068053" cy="258300"/>
          </a:xfrm>
          <a:prstGeom prst="line">
            <a:avLst/>
          </a:prstGeom>
          <a:noFill/>
          <a:ln w="12700">
            <a:solidFill>
              <a:schemeClr val="tx1"/>
            </a:solidFill>
            <a:round/>
            <a:headEnd/>
            <a:tailEnd type="triangle" w="med" len="med"/>
          </a:ln>
        </p:spPr>
        <p:txBody>
          <a:bodyPr/>
          <a:lstStyle/>
          <a:p>
            <a:endParaRPr lang="zh-CN" altLang="en-US"/>
          </a:p>
        </p:txBody>
      </p:sp>
      <p:sp>
        <p:nvSpPr>
          <p:cNvPr id="61" name="Text Box 62"/>
          <p:cNvSpPr txBox="1">
            <a:spLocks noChangeArrowheads="1"/>
          </p:cNvSpPr>
          <p:nvPr/>
        </p:nvSpPr>
        <p:spPr bwMode="auto">
          <a:xfrm>
            <a:off x="5871838" y="2339194"/>
            <a:ext cx="4649271" cy="1477328"/>
          </a:xfrm>
          <a:prstGeom prst="rect">
            <a:avLst/>
          </a:prstGeom>
          <a:noFill/>
          <a:ln w="12700">
            <a:noFill/>
            <a:miter lim="800000"/>
            <a:headEnd/>
            <a:tailEnd/>
          </a:ln>
        </p:spPr>
        <p:txBody>
          <a:bodyPr wrap="square">
            <a:spAutoFit/>
          </a:bodyPr>
          <a:lstStyle/>
          <a:p>
            <a:pPr algn="l"/>
            <a:r>
              <a:rPr lang="zh-CN" altLang="en-US" dirty="0">
                <a:latin typeface="华文新魏" panose="02010800040101010101" pitchFamily="2" charset="-122"/>
                <a:ea typeface="华文新魏" panose="02010800040101010101" pitchFamily="2" charset="-122"/>
              </a:rPr>
              <a:t>但是一个进程里的线程切换开销小的多，因为它们位于同一内存空间里。线程</a:t>
            </a:r>
            <a:r>
              <a:rPr lang="en-US" altLang="zh-CN" dirty="0">
                <a:latin typeface="华文新魏" panose="02010800040101010101" pitchFamily="2" charset="-122"/>
                <a:ea typeface="华文新魏" panose="02010800040101010101" pitchFamily="2" charset="-122"/>
              </a:rPr>
              <a:t>1</a:t>
            </a:r>
            <a:r>
              <a:rPr lang="zh-CN" altLang="en-US" dirty="0">
                <a:latin typeface="华文新魏" panose="02010800040101010101" pitchFamily="2" charset="-122"/>
                <a:ea typeface="华文新魏" panose="02010800040101010101" pitchFamily="2" charset="-122"/>
              </a:rPr>
              <a:t>、</a:t>
            </a:r>
            <a:r>
              <a:rPr lang="en-US" altLang="zh-CN" dirty="0">
                <a:latin typeface="华文新魏" panose="02010800040101010101" pitchFamily="2" charset="-122"/>
                <a:ea typeface="华文新魏" panose="02010800040101010101" pitchFamily="2" charset="-122"/>
              </a:rPr>
              <a:t>2</a:t>
            </a:r>
            <a:r>
              <a:rPr lang="zh-CN" altLang="en-US" dirty="0">
                <a:latin typeface="华文新魏" panose="02010800040101010101" pitchFamily="2" charset="-122"/>
                <a:ea typeface="华文新魏" panose="02010800040101010101" pitchFamily="2" charset="-122"/>
              </a:rPr>
              <a:t>线程位于同一内存空间使得线程之间数据交换</a:t>
            </a:r>
          </a:p>
          <a:p>
            <a:pPr algn="l"/>
            <a:r>
              <a:rPr lang="zh-CN" altLang="en-US" dirty="0">
                <a:latin typeface="华文新魏" panose="02010800040101010101" pitchFamily="2" charset="-122"/>
                <a:ea typeface="华文新魏" panose="02010800040101010101" pitchFamily="2" charset="-122"/>
              </a:rPr>
              <a:t>非常容易。变量</a:t>
            </a:r>
            <a:r>
              <a:rPr lang="en-US" altLang="zh-CN" dirty="0" err="1">
                <a:latin typeface="华文新魏" panose="02010800040101010101" pitchFamily="2" charset="-122"/>
                <a:ea typeface="华文新魏" panose="02010800040101010101" pitchFamily="2" charset="-122"/>
              </a:rPr>
              <a:t>i</a:t>
            </a:r>
            <a:r>
              <a:rPr lang="zh-CN" altLang="en-US" dirty="0">
                <a:latin typeface="华文新魏" panose="02010800040101010101" pitchFamily="2" charset="-122"/>
                <a:ea typeface="华文新魏" panose="02010800040101010101" pitchFamily="2" charset="-122"/>
              </a:rPr>
              <a:t>可以被线程</a:t>
            </a:r>
            <a:r>
              <a:rPr lang="en-US" altLang="zh-CN" dirty="0">
                <a:latin typeface="华文新魏" panose="02010800040101010101" pitchFamily="2" charset="-122"/>
                <a:ea typeface="华文新魏" panose="02010800040101010101" pitchFamily="2" charset="-122"/>
              </a:rPr>
              <a:t>1</a:t>
            </a:r>
            <a:r>
              <a:rPr lang="zh-CN" altLang="en-US" dirty="0">
                <a:latin typeface="华文新魏" panose="02010800040101010101" pitchFamily="2" charset="-122"/>
                <a:ea typeface="华文新魏" panose="02010800040101010101" pitchFamily="2" charset="-122"/>
              </a:rPr>
              <a:t>、</a:t>
            </a:r>
            <a:r>
              <a:rPr lang="en-US" altLang="zh-CN" dirty="0">
                <a:latin typeface="华文新魏" panose="02010800040101010101" pitchFamily="2" charset="-122"/>
                <a:ea typeface="华文新魏" panose="02010800040101010101" pitchFamily="2" charset="-122"/>
              </a:rPr>
              <a:t>2</a:t>
            </a:r>
            <a:r>
              <a:rPr lang="zh-CN" altLang="en-US" dirty="0">
                <a:latin typeface="华文新魏" panose="02010800040101010101" pitchFamily="2" charset="-122"/>
                <a:ea typeface="华文新魏" panose="02010800040101010101" pitchFamily="2" charset="-122"/>
              </a:rPr>
              <a:t>访问（但要考虑同步）。因此线程又叫轻量级进程</a:t>
            </a:r>
          </a:p>
        </p:txBody>
      </p:sp>
      <p:sp>
        <p:nvSpPr>
          <p:cNvPr id="62" name="Line 65"/>
          <p:cNvSpPr>
            <a:spLocks noChangeShapeType="1"/>
          </p:cNvSpPr>
          <p:nvPr/>
        </p:nvSpPr>
        <p:spPr bwMode="auto">
          <a:xfrm flipH="1">
            <a:off x="3203575" y="2209478"/>
            <a:ext cx="144463" cy="144462"/>
          </a:xfrm>
          <a:prstGeom prst="line">
            <a:avLst/>
          </a:prstGeom>
          <a:noFill/>
          <a:ln w="12700">
            <a:solidFill>
              <a:srgbClr val="FF0000"/>
            </a:solidFill>
            <a:round/>
            <a:headEnd/>
            <a:tailEnd type="triangle" w="med" len="med"/>
          </a:ln>
        </p:spPr>
        <p:txBody>
          <a:bodyPr/>
          <a:lstStyle/>
          <a:p>
            <a:endParaRPr lang="zh-CN" altLang="en-US"/>
          </a:p>
        </p:txBody>
      </p:sp>
      <p:sp>
        <p:nvSpPr>
          <p:cNvPr id="63" name="Line 66"/>
          <p:cNvSpPr>
            <a:spLocks noChangeShapeType="1"/>
          </p:cNvSpPr>
          <p:nvPr/>
        </p:nvSpPr>
        <p:spPr bwMode="auto">
          <a:xfrm>
            <a:off x="3851275" y="2209478"/>
            <a:ext cx="360363" cy="71437"/>
          </a:xfrm>
          <a:prstGeom prst="line">
            <a:avLst/>
          </a:prstGeom>
          <a:noFill/>
          <a:ln w="12700">
            <a:solidFill>
              <a:srgbClr val="FF0000"/>
            </a:solidFill>
            <a:round/>
            <a:headEnd/>
            <a:tailEnd type="triangle" w="med" len="med"/>
          </a:ln>
        </p:spPr>
        <p:txBody>
          <a:bodyPr/>
          <a:lstStyle/>
          <a:p>
            <a:endParaRPr lang="zh-CN" altLang="en-US"/>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blinds(horizontal)">
                                      <p:cBhvr>
                                        <p:cTn id="7" dur="500"/>
                                        <p:tgtEl>
                                          <p:spTgt spid="58"/>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59"/>
                                        </p:tgtEl>
                                        <p:attrNameLst>
                                          <p:attrName>style.visibility</p:attrName>
                                        </p:attrNameLst>
                                      </p:cBhvr>
                                      <p:to>
                                        <p:strVal val="visible"/>
                                      </p:to>
                                    </p:set>
                                    <p:animEffect transition="in" filter="blinds(horizontal)">
                                      <p:cBhvr>
                                        <p:cTn id="10" dur="500"/>
                                        <p:tgtEl>
                                          <p:spTgt spid="59"/>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60"/>
                                        </p:tgtEl>
                                        <p:attrNameLst>
                                          <p:attrName>style.visibility</p:attrName>
                                        </p:attrNameLst>
                                      </p:cBhvr>
                                      <p:to>
                                        <p:strVal val="visible"/>
                                      </p:to>
                                    </p:set>
                                    <p:animEffect transition="in" filter="blinds(horizontal)">
                                      <p:cBhvr>
                                        <p:cTn id="13" dur="500"/>
                                        <p:tgtEl>
                                          <p:spTgt spid="60"/>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61"/>
                                        </p:tgtEl>
                                        <p:attrNameLst>
                                          <p:attrName>style.visibility</p:attrName>
                                        </p:attrNameLst>
                                      </p:cBhvr>
                                      <p:to>
                                        <p:strVal val="visible"/>
                                      </p:to>
                                    </p:set>
                                    <p:animEffect transition="in" filter="blinds(horizontal)">
                                      <p:cBhvr>
                                        <p:cTn id="18" dur="500"/>
                                        <p:tgtEl>
                                          <p:spTgt spid="61"/>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63"/>
                                        </p:tgtEl>
                                        <p:attrNameLst>
                                          <p:attrName>style.visibility</p:attrName>
                                        </p:attrNameLst>
                                      </p:cBhvr>
                                      <p:to>
                                        <p:strVal val="visible"/>
                                      </p:to>
                                    </p:set>
                                    <p:animEffect transition="in" filter="blinds(horizontal)">
                                      <p:cBhvr>
                                        <p:cTn id="21" dur="500"/>
                                        <p:tgtEl>
                                          <p:spTgt spid="63"/>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62"/>
                                        </p:tgtEl>
                                        <p:attrNameLst>
                                          <p:attrName>style.visibility</p:attrName>
                                        </p:attrNameLst>
                                      </p:cBhvr>
                                      <p:to>
                                        <p:strVal val="visible"/>
                                      </p:to>
                                    </p:set>
                                    <p:animEffect transition="in" filter="blinds(horizontal)">
                                      <p:cBhvr>
                                        <p:cTn id="24" dur="500"/>
                                        <p:tgtEl>
                                          <p:spTgt spid="62"/>
                                        </p:tgtEl>
                                      </p:cBhvr>
                                    </p:animEffect>
                                  </p:childTnLst>
                                </p:cTn>
                              </p:par>
                              <p:par>
                                <p:cTn id="25" presetID="3" presetClass="exit" presetSubtype="10" fill="hold" grpId="1" nodeType="withEffect">
                                  <p:stCondLst>
                                    <p:cond delay="0"/>
                                  </p:stCondLst>
                                  <p:childTnLst>
                                    <p:animEffect transition="out" filter="blinds(horizontal)">
                                      <p:cBhvr>
                                        <p:cTn id="26" dur="500"/>
                                        <p:tgtEl>
                                          <p:spTgt spid="58"/>
                                        </p:tgtEl>
                                      </p:cBhvr>
                                    </p:animEffect>
                                    <p:set>
                                      <p:cBhvr>
                                        <p:cTn id="27" dur="1" fill="hold">
                                          <p:stCondLst>
                                            <p:cond delay="499"/>
                                          </p:stCondLst>
                                        </p:cTn>
                                        <p:tgtEl>
                                          <p:spTgt spid="58"/>
                                        </p:tgtEl>
                                        <p:attrNameLst>
                                          <p:attrName>style.visibility</p:attrName>
                                        </p:attrNameLst>
                                      </p:cBhvr>
                                      <p:to>
                                        <p:strVal val="hidden"/>
                                      </p:to>
                                    </p:set>
                                  </p:childTnLst>
                                </p:cTn>
                              </p:par>
                              <p:par>
                                <p:cTn id="28" presetID="3" presetClass="exit" presetSubtype="10" fill="hold" grpId="1" nodeType="withEffect">
                                  <p:stCondLst>
                                    <p:cond delay="0"/>
                                  </p:stCondLst>
                                  <p:childTnLst>
                                    <p:animEffect transition="out" filter="blinds(horizontal)">
                                      <p:cBhvr>
                                        <p:cTn id="29" dur="500"/>
                                        <p:tgtEl>
                                          <p:spTgt spid="59"/>
                                        </p:tgtEl>
                                      </p:cBhvr>
                                    </p:animEffect>
                                    <p:set>
                                      <p:cBhvr>
                                        <p:cTn id="30" dur="1" fill="hold">
                                          <p:stCondLst>
                                            <p:cond delay="499"/>
                                          </p:stCondLst>
                                        </p:cTn>
                                        <p:tgtEl>
                                          <p:spTgt spid="59"/>
                                        </p:tgtEl>
                                        <p:attrNameLst>
                                          <p:attrName>style.visibility</p:attrName>
                                        </p:attrNameLst>
                                      </p:cBhvr>
                                      <p:to>
                                        <p:strVal val="hidden"/>
                                      </p:to>
                                    </p:set>
                                  </p:childTnLst>
                                </p:cTn>
                              </p:par>
                              <p:par>
                                <p:cTn id="31" presetID="3" presetClass="exit" presetSubtype="10" fill="hold" grpId="1" nodeType="withEffect">
                                  <p:stCondLst>
                                    <p:cond delay="0"/>
                                  </p:stCondLst>
                                  <p:childTnLst>
                                    <p:animEffect transition="out" filter="blinds(horizontal)">
                                      <p:cBhvr>
                                        <p:cTn id="32" dur="500"/>
                                        <p:tgtEl>
                                          <p:spTgt spid="60"/>
                                        </p:tgtEl>
                                      </p:cBhvr>
                                    </p:animEffect>
                                    <p:set>
                                      <p:cBhvr>
                                        <p:cTn id="33" dur="1" fill="hold">
                                          <p:stCondLst>
                                            <p:cond delay="499"/>
                                          </p:stCondLst>
                                        </p:cTn>
                                        <p:tgtEl>
                                          <p:spTgt spid="6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p:bldP spid="58" grpId="1"/>
      <p:bldP spid="59" grpId="0" animBg="1"/>
      <p:bldP spid="59" grpId="1" animBg="1"/>
      <p:bldP spid="60" grpId="0" animBg="1"/>
      <p:bldP spid="60" grpId="1" animBg="1"/>
      <p:bldP spid="61" grpId="0"/>
      <p:bldP spid="62" grpId="0" animBg="1"/>
      <p:bldP spid="63"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文本占位符 1"/>
          <p:cNvSpPr>
            <a:spLocks noGrp="1"/>
          </p:cNvSpPr>
          <p:nvPr>
            <p:ph type="body" sz="quarter" idx="10"/>
          </p:nvPr>
        </p:nvSpPr>
        <p:spPr bwMode="auto">
          <a:xfrm>
            <a:off x="237439" y="175846"/>
            <a:ext cx="1248461" cy="835269"/>
          </a:xfrm>
          <a:noFill/>
        </p:spPr>
        <p:txBody>
          <a:bodyPr vert="horz" wrap="square" lIns="91440" tIns="45720" rIns="91440" bIns="45720" numCol="1" anchor="t" anchorCtr="0" compatLnSpc="1">
            <a:normAutofit fontScale="87500"/>
          </a:bodyPr>
          <a:lstStyle/>
          <a:p>
            <a:pPr eaLnBrk="1" hangingPunct="1"/>
            <a:r>
              <a:rPr lang="en-US" altLang="zh-CN" dirty="0"/>
              <a:t>30.4</a:t>
            </a:r>
          </a:p>
        </p:txBody>
      </p:sp>
      <p:sp>
        <p:nvSpPr>
          <p:cNvPr id="11267" name="文本占位符 2"/>
          <p:cNvSpPr>
            <a:spLocks noGrp="1"/>
          </p:cNvSpPr>
          <p:nvPr>
            <p:ph type="body" sz="quarter" idx="12"/>
          </p:nvPr>
        </p:nvSpPr>
        <p:spPr bwMode="auto">
          <a:xfrm>
            <a:off x="1649291" y="224570"/>
            <a:ext cx="8891247" cy="496887"/>
          </a:xfrm>
          <a:noFill/>
        </p:spPr>
        <p:txBody>
          <a:bodyPr vert="horz" wrap="square" lIns="91440" tIns="45720" rIns="91440" bIns="45720" numCol="1" anchor="t" anchorCtr="0" compatLnSpc="1">
            <a:noAutofit/>
          </a:bodyPr>
          <a:lstStyle/>
          <a:p>
            <a:r>
              <a:rPr lang="zh-CN" altLang="en-US" b="1" dirty="0">
                <a:latin typeface="华文细黑" panose="02010600040101010101" pitchFamily="2" charset="-122"/>
                <a:ea typeface="华文细黑" panose="02010600040101010101" pitchFamily="2" charset="-122"/>
              </a:rPr>
              <a:t>线程同步</a:t>
            </a:r>
            <a:r>
              <a:rPr lang="en-US" altLang="zh-CN" b="1" dirty="0">
                <a:latin typeface="华文细黑" panose="02010600040101010101" pitchFamily="2" charset="-122"/>
                <a:ea typeface="华文细黑" panose="02010600040101010101" pitchFamily="2" charset="-122"/>
              </a:rPr>
              <a:t>-</a:t>
            </a:r>
            <a:r>
              <a:rPr lang="en-US" altLang="en-US" dirty="0">
                <a:latin typeface="Courier New" panose="02070309020205020404" pitchFamily="49" charset="0"/>
              </a:rPr>
              <a:t>synchronized</a:t>
            </a:r>
            <a:endParaRPr lang="en-US" altLang="zh-CN" b="1" dirty="0">
              <a:latin typeface="华文细黑" panose="02010600040101010101" pitchFamily="2" charset="-122"/>
              <a:ea typeface="华文细黑" panose="02010600040101010101" pitchFamily="2" charset="-122"/>
            </a:endParaRPr>
          </a:p>
        </p:txBody>
      </p:sp>
      <p:pic>
        <p:nvPicPr>
          <p:cNvPr id="149506" name="Picture 2"/>
          <p:cNvPicPr>
            <a:picLocks noChangeAspect="1" noChangeArrowheads="1"/>
          </p:cNvPicPr>
          <p:nvPr/>
        </p:nvPicPr>
        <p:blipFill>
          <a:blip r:embed="rId2"/>
          <a:srcRect/>
          <a:stretch>
            <a:fillRect/>
          </a:stretch>
        </p:blipFill>
        <p:spPr bwMode="auto">
          <a:xfrm>
            <a:off x="2329477" y="1574800"/>
            <a:ext cx="8096250" cy="5283200"/>
          </a:xfrm>
          <a:prstGeom prst="rect">
            <a:avLst/>
          </a:prstGeom>
          <a:noFill/>
          <a:ln w="9525">
            <a:noFill/>
            <a:miter lim="800000"/>
            <a:headEnd/>
            <a:tailEnd/>
          </a:ln>
          <a:effectLst/>
        </p:spPr>
      </p:pic>
      <p:sp>
        <p:nvSpPr>
          <p:cNvPr id="5" name="圆角矩形标注 14">
            <a:extLst>
              <a:ext uri="{FF2B5EF4-FFF2-40B4-BE49-F238E27FC236}">
                <a16:creationId xmlns:a16="http://schemas.microsoft.com/office/drawing/2014/main" id="{72200E67-0183-4C02-A07F-0DB6EA61B8BF}"/>
              </a:ext>
            </a:extLst>
          </p:cNvPr>
          <p:cNvSpPr/>
          <p:nvPr/>
        </p:nvSpPr>
        <p:spPr>
          <a:xfrm>
            <a:off x="119051" y="1398528"/>
            <a:ext cx="2733698" cy="499534"/>
          </a:xfrm>
          <a:prstGeom prst="wedgeRoundRectCallout">
            <a:avLst>
              <a:gd name="adj1" fmla="val 41284"/>
              <a:gd name="adj2" fmla="val 103299"/>
              <a:gd name="adj3" fmla="val 16667"/>
            </a:avLst>
          </a:prstGeom>
          <a:solidFill>
            <a:schemeClr val="accent4">
              <a:lumMod val="40000"/>
              <a:lumOff val="60000"/>
              <a:alpha val="41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90000"/>
              </a:lnSpc>
              <a:spcBef>
                <a:spcPct val="0"/>
              </a:spcBef>
              <a:defRPr/>
            </a:pPr>
            <a:r>
              <a:rPr lang="en-US" altLang="zh-CN" sz="14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task1</a:t>
            </a:r>
            <a:r>
              <a:rPr lang="zh-CN" altLang="en-US" sz="14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首先获得</a:t>
            </a:r>
            <a:r>
              <a:rPr lang="en-US" altLang="zh-CN" sz="14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account</a:t>
            </a:r>
            <a:r>
              <a:rPr lang="zh-CN" altLang="en-US" sz="14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对象的锁，进入</a:t>
            </a:r>
            <a:r>
              <a:rPr lang="en-US" altLang="zh-CN" sz="14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deposit</a:t>
            </a:r>
            <a:r>
              <a:rPr lang="zh-CN" altLang="en-US" sz="14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方法</a:t>
            </a:r>
            <a:endParaRPr lang="en-US" altLang="en-US" sz="14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endParaRPr>
          </a:p>
        </p:txBody>
      </p:sp>
      <p:sp>
        <p:nvSpPr>
          <p:cNvPr id="6" name="圆角矩形标注 14">
            <a:extLst>
              <a:ext uri="{FF2B5EF4-FFF2-40B4-BE49-F238E27FC236}">
                <a16:creationId xmlns:a16="http://schemas.microsoft.com/office/drawing/2014/main" id="{910D178B-6D82-4404-A85F-F8C0DF3C8C01}"/>
              </a:ext>
            </a:extLst>
          </p:cNvPr>
          <p:cNvSpPr/>
          <p:nvPr/>
        </p:nvSpPr>
        <p:spPr>
          <a:xfrm>
            <a:off x="8575288" y="2185639"/>
            <a:ext cx="3479180" cy="924189"/>
          </a:xfrm>
          <a:prstGeom prst="wedgeRoundRectCallout">
            <a:avLst>
              <a:gd name="adj1" fmla="val -71216"/>
              <a:gd name="adj2" fmla="val 65894"/>
              <a:gd name="adj3" fmla="val 16667"/>
            </a:avLst>
          </a:prstGeom>
          <a:solidFill>
            <a:schemeClr val="accent4">
              <a:lumMod val="40000"/>
              <a:lumOff val="60000"/>
              <a:alpha val="41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90000"/>
              </a:lnSpc>
              <a:spcBef>
                <a:spcPct val="0"/>
              </a:spcBef>
              <a:defRPr/>
            </a:pPr>
            <a:r>
              <a:rPr lang="en-US" altLang="zh-CN" sz="14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task2</a:t>
            </a:r>
            <a:r>
              <a:rPr lang="zh-CN" altLang="en-US" sz="14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必须等到</a:t>
            </a:r>
            <a:r>
              <a:rPr lang="en-US" altLang="zh-CN" sz="14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account</a:t>
            </a:r>
            <a:r>
              <a:rPr lang="zh-CN" altLang="en-US" sz="14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对象的锁（等到</a:t>
            </a:r>
            <a:r>
              <a:rPr lang="en-US" altLang="zh-CN" sz="14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task1</a:t>
            </a:r>
            <a:r>
              <a:rPr lang="zh-CN" altLang="en-US" sz="14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执行完</a:t>
            </a:r>
            <a:r>
              <a:rPr lang="en-US" altLang="zh-CN" sz="14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deposit</a:t>
            </a:r>
            <a:r>
              <a:rPr lang="zh-CN" altLang="en-US" sz="14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方法，锁被释放）才能进入</a:t>
            </a:r>
            <a:r>
              <a:rPr lang="en-US" altLang="zh-CN" sz="14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deposit</a:t>
            </a:r>
            <a:r>
              <a:rPr lang="zh-CN" altLang="en-US" sz="14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，因此这时</a:t>
            </a:r>
            <a:r>
              <a:rPr lang="en-US" altLang="zh-CN" sz="14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task2</a:t>
            </a:r>
            <a:r>
              <a:rPr lang="zh-CN" altLang="en-US" sz="14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进入阻塞状态</a:t>
            </a:r>
            <a:endParaRPr lang="en-US" altLang="en-US" sz="14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endParaRPr>
          </a:p>
        </p:txBody>
      </p:sp>
      <p:sp>
        <p:nvSpPr>
          <p:cNvPr id="7" name="圆角矩形标注 14">
            <a:extLst>
              <a:ext uri="{FF2B5EF4-FFF2-40B4-BE49-F238E27FC236}">
                <a16:creationId xmlns:a16="http://schemas.microsoft.com/office/drawing/2014/main" id="{BDDAD87B-2AC5-454A-9B8F-C54681F4AFFA}"/>
              </a:ext>
            </a:extLst>
          </p:cNvPr>
          <p:cNvSpPr/>
          <p:nvPr/>
        </p:nvSpPr>
        <p:spPr>
          <a:xfrm>
            <a:off x="2159620" y="4821105"/>
            <a:ext cx="3479180" cy="924189"/>
          </a:xfrm>
          <a:prstGeom prst="wedgeRoundRectCallout">
            <a:avLst>
              <a:gd name="adj1" fmla="val 65964"/>
              <a:gd name="adj2" fmla="val -52352"/>
              <a:gd name="adj3" fmla="val 16667"/>
            </a:avLst>
          </a:prstGeom>
          <a:solidFill>
            <a:schemeClr val="accent4">
              <a:lumMod val="40000"/>
              <a:lumOff val="60000"/>
              <a:alpha val="41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90000"/>
              </a:lnSpc>
              <a:spcBef>
                <a:spcPct val="0"/>
              </a:spcBef>
              <a:defRPr/>
            </a:pPr>
            <a:r>
              <a:rPr lang="zh-CN" altLang="en-US" sz="14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一旦</a:t>
            </a:r>
            <a:r>
              <a:rPr lang="en-US" altLang="zh-CN" sz="14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account</a:t>
            </a:r>
            <a:r>
              <a:rPr lang="zh-CN" altLang="en-US" sz="14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对象的锁被释放，</a:t>
            </a:r>
            <a:r>
              <a:rPr lang="en-US" altLang="zh-CN" sz="14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task2</a:t>
            </a:r>
            <a:r>
              <a:rPr lang="zh-CN" altLang="en-US" sz="14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被唤醒，获得对象的锁，进入</a:t>
            </a:r>
            <a:r>
              <a:rPr lang="en-US" altLang="zh-CN" sz="14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deposit</a:t>
            </a:r>
            <a:r>
              <a:rPr lang="zh-CN" altLang="en-US" sz="14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方法</a:t>
            </a:r>
            <a:endParaRPr lang="en-US" altLang="en-US" sz="14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endParaRPr>
          </a:p>
        </p:txBody>
      </p:sp>
      <p:sp>
        <p:nvSpPr>
          <p:cNvPr id="2" name="矩形 1">
            <a:extLst>
              <a:ext uri="{FF2B5EF4-FFF2-40B4-BE49-F238E27FC236}">
                <a16:creationId xmlns:a16="http://schemas.microsoft.com/office/drawing/2014/main" id="{F0F0AE2B-1120-4A32-9745-33CE674B0102}"/>
              </a:ext>
            </a:extLst>
          </p:cNvPr>
          <p:cNvSpPr/>
          <p:nvPr/>
        </p:nvSpPr>
        <p:spPr>
          <a:xfrm>
            <a:off x="3682793" y="1205943"/>
            <a:ext cx="5945858" cy="417678"/>
          </a:xfrm>
          <a:prstGeom prst="rect">
            <a:avLst/>
          </a:prstGeom>
        </p:spPr>
        <p:txBody>
          <a:bodyPr wrap="none">
            <a:spAutoFit/>
          </a:bodyPr>
          <a:lstStyle/>
          <a:p>
            <a:pPr marL="228600" indent="-228600">
              <a:lnSpc>
                <a:spcPct val="110000"/>
              </a:lnSpc>
              <a:spcBef>
                <a:spcPts val="1000"/>
              </a:spcBef>
              <a:buFont typeface="Wingdings" pitchFamily="2" charset="2"/>
              <a:buChar char="n"/>
            </a:pPr>
            <a:r>
              <a:rPr lang="zh-CN" altLang="en-US" sz="2000" dirty="0">
                <a:latin typeface="华文新魏" panose="02010800040101010101" pitchFamily="2" charset="-122"/>
                <a:ea typeface="华文新魏" panose="02010800040101010101" pitchFamily="2" charset="-122"/>
                <a:sym typeface="+mn-ea"/>
              </a:rPr>
              <a:t>public </a:t>
            </a:r>
            <a:r>
              <a:rPr lang="zh-CN" altLang="en-US" sz="2000" dirty="0">
                <a:solidFill>
                  <a:srgbClr val="FF0000"/>
                </a:solidFill>
                <a:latin typeface="华文新魏" panose="02010800040101010101" pitchFamily="2" charset="-122"/>
                <a:ea typeface="华文新魏" panose="02010800040101010101" pitchFamily="2" charset="-122"/>
                <a:sym typeface="+mn-ea"/>
              </a:rPr>
              <a:t>synchronized</a:t>
            </a:r>
            <a:r>
              <a:rPr lang="zh-CN" altLang="en-US" sz="2000" dirty="0">
                <a:latin typeface="华文新魏" panose="02010800040101010101" pitchFamily="2" charset="-122"/>
                <a:ea typeface="华文新魏" panose="02010800040101010101" pitchFamily="2" charset="-122"/>
                <a:sym typeface="+mn-ea"/>
              </a:rPr>
              <a:t> void deposit(double amount)</a:t>
            </a:r>
          </a:p>
        </p:txBody>
      </p:sp>
    </p:spTree>
    <p:extLst>
      <p:ext uri="{BB962C8B-B14F-4D97-AF65-F5344CB8AC3E}">
        <p14:creationId xmlns:p14="http://schemas.microsoft.com/office/powerpoint/2010/main" val="8366239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文本占位符 1"/>
          <p:cNvSpPr>
            <a:spLocks noGrp="1"/>
          </p:cNvSpPr>
          <p:nvPr>
            <p:ph type="body" sz="quarter" idx="10"/>
          </p:nvPr>
        </p:nvSpPr>
        <p:spPr bwMode="auto">
          <a:xfrm>
            <a:off x="237439" y="175846"/>
            <a:ext cx="1248461" cy="835269"/>
          </a:xfrm>
          <a:noFill/>
        </p:spPr>
        <p:txBody>
          <a:bodyPr vert="horz" wrap="square" lIns="91440" tIns="45720" rIns="91440" bIns="45720" numCol="1" anchor="t" anchorCtr="0" compatLnSpc="1">
            <a:normAutofit fontScale="87500"/>
          </a:bodyPr>
          <a:lstStyle/>
          <a:p>
            <a:pPr eaLnBrk="1" hangingPunct="1"/>
            <a:r>
              <a:rPr lang="en-US" altLang="zh-CN" dirty="0"/>
              <a:t>30.4</a:t>
            </a:r>
          </a:p>
        </p:txBody>
      </p:sp>
      <p:sp>
        <p:nvSpPr>
          <p:cNvPr id="11267" name="文本占位符 2"/>
          <p:cNvSpPr>
            <a:spLocks noGrp="1"/>
          </p:cNvSpPr>
          <p:nvPr>
            <p:ph type="body" sz="quarter" idx="12"/>
          </p:nvPr>
        </p:nvSpPr>
        <p:spPr bwMode="auto">
          <a:xfrm>
            <a:off x="1649291" y="224570"/>
            <a:ext cx="8891247" cy="496887"/>
          </a:xfrm>
          <a:noFill/>
        </p:spPr>
        <p:txBody>
          <a:bodyPr vert="horz" wrap="square" lIns="91440" tIns="45720" rIns="91440" bIns="45720" numCol="1" anchor="t" anchorCtr="0" compatLnSpc="1">
            <a:noAutofit/>
          </a:bodyPr>
          <a:lstStyle/>
          <a:p>
            <a:r>
              <a:rPr lang="zh-CN" altLang="en-US" b="1" dirty="0">
                <a:latin typeface="华文细黑" panose="02010600040101010101" pitchFamily="2" charset="-122"/>
                <a:ea typeface="华文细黑" panose="02010600040101010101" pitchFamily="2" charset="-122"/>
              </a:rPr>
              <a:t>线程同步</a:t>
            </a:r>
            <a:r>
              <a:rPr lang="en-US" altLang="zh-CN" b="1" dirty="0">
                <a:latin typeface="华文细黑" panose="02010600040101010101" pitchFamily="2" charset="-122"/>
                <a:ea typeface="华文细黑" panose="02010600040101010101" pitchFamily="2" charset="-122"/>
              </a:rPr>
              <a:t>-</a:t>
            </a:r>
            <a:r>
              <a:rPr lang="en-US" altLang="en-US" dirty="0">
                <a:latin typeface="Courier New" panose="02070309020205020404" pitchFamily="49" charset="0"/>
              </a:rPr>
              <a:t>synchronized</a:t>
            </a:r>
            <a:endParaRPr lang="en-US" altLang="zh-CN" b="1" dirty="0">
              <a:latin typeface="华文细黑" panose="02010600040101010101" pitchFamily="2" charset="-122"/>
              <a:ea typeface="华文细黑" panose="02010600040101010101" pitchFamily="2" charset="-122"/>
            </a:endParaRPr>
          </a:p>
        </p:txBody>
      </p:sp>
      <p:sp>
        <p:nvSpPr>
          <p:cNvPr id="4" name="Rectangle 3"/>
          <p:cNvSpPr txBox="1">
            <a:spLocks/>
          </p:cNvSpPr>
          <p:nvPr/>
        </p:nvSpPr>
        <p:spPr>
          <a:xfrm>
            <a:off x="-22299" y="1285321"/>
            <a:ext cx="12154829" cy="4134485"/>
          </a:xfrm>
          <a:prstGeom prst="rect">
            <a:avLst/>
          </a:prstGeom>
        </p:spPr>
        <p:txBody>
          <a:bodyPr vert="horz" wrap="square" lIns="92075" tIns="46038" rIns="92075" bIns="46038" anchor="t">
            <a:noAutofit/>
          </a:bodyPr>
          <a:lstStyle/>
          <a:p>
            <a:pPr marL="228600" indent="-228600">
              <a:lnSpc>
                <a:spcPct val="120000"/>
              </a:lnSpc>
              <a:spcBef>
                <a:spcPct val="0"/>
              </a:spcBef>
              <a:buFont typeface="Wingdings" pitchFamily="2" charset="2"/>
              <a:buChar char="n"/>
            </a:pPr>
            <a:r>
              <a:rPr lang="en-US" altLang="zh-CN" sz="2200" dirty="0">
                <a:latin typeface="华文新魏" panose="02010800040101010101" pitchFamily="2" charset="-122"/>
                <a:ea typeface="华文新魏" panose="02010800040101010101" pitchFamily="2" charset="-122"/>
                <a:cs typeface="Courier New" panose="02070309020205020404" pitchFamily="49" charset="0"/>
              </a:rPr>
              <a:t>synchronized</a:t>
            </a:r>
            <a:r>
              <a:rPr lang="zh-CN" altLang="en-US" sz="2200" dirty="0">
                <a:latin typeface="华文新魏" panose="02010800040101010101" pitchFamily="2" charset="-122"/>
                <a:ea typeface="华文新魏" panose="02010800040101010101" pitchFamily="2" charset="-122"/>
                <a:cs typeface="Courier New" panose="02070309020205020404" pitchFamily="49" charset="0"/>
              </a:rPr>
              <a:t>也可以同步语句块</a:t>
            </a:r>
            <a:endParaRPr lang="en-US" altLang="zh-CN" sz="2200" dirty="0">
              <a:latin typeface="华文新魏" panose="02010800040101010101" pitchFamily="2" charset="-122"/>
              <a:ea typeface="华文新魏" panose="02010800040101010101" pitchFamily="2" charset="-122"/>
              <a:cs typeface="Courier New" panose="02070309020205020404" pitchFamily="49" charset="0"/>
            </a:endParaRPr>
          </a:p>
          <a:p>
            <a:pPr marL="228600" indent="-228600">
              <a:lnSpc>
                <a:spcPct val="120000"/>
              </a:lnSpc>
              <a:spcBef>
                <a:spcPct val="0"/>
              </a:spcBef>
              <a:buFont typeface="Wingdings" pitchFamily="2" charset="2"/>
              <a:buChar char="n"/>
            </a:pPr>
            <a:r>
              <a:rPr lang="zh-CN" altLang="en-US" sz="2200" dirty="0">
                <a:latin typeface="华文新魏" panose="02010800040101010101" pitchFamily="2" charset="-122"/>
                <a:ea typeface="华文新魏" panose="02010800040101010101" pitchFamily="2" charset="-122"/>
                <a:cs typeface="Courier New" panose="02070309020205020404" pitchFamily="49" charset="0"/>
                <a:sym typeface="+mn-ea"/>
              </a:rPr>
              <a:t>被</a:t>
            </a:r>
            <a:r>
              <a:rPr lang="en-US" altLang="zh-CN" sz="2200" dirty="0">
                <a:latin typeface="华文新魏" panose="02010800040101010101" pitchFamily="2" charset="-122"/>
                <a:ea typeface="华文新魏" panose="02010800040101010101" pitchFamily="2" charset="-122"/>
                <a:cs typeface="Courier New" panose="02070309020205020404" pitchFamily="49" charset="0"/>
              </a:rPr>
              <a:t>synchronized</a:t>
            </a:r>
            <a:r>
              <a:rPr lang="zh-CN" altLang="en-US" sz="2200" dirty="0">
                <a:latin typeface="华文新魏" panose="02010800040101010101" pitchFamily="2" charset="-122"/>
                <a:ea typeface="华文新魏" panose="02010800040101010101" pitchFamily="2" charset="-122"/>
                <a:cs typeface="Courier New" panose="02070309020205020404" pitchFamily="49" charset="0"/>
              </a:rPr>
              <a:t>关键字同步的</a:t>
            </a:r>
            <a:r>
              <a:rPr lang="zh-CN" altLang="en-US" sz="2200" dirty="0">
                <a:latin typeface="华文新魏" panose="02010800040101010101" pitchFamily="2" charset="-122"/>
                <a:ea typeface="华文新魏" panose="02010800040101010101" pitchFamily="2" charset="-122"/>
                <a:cs typeface="Courier New" panose="02070309020205020404" pitchFamily="49" charset="0"/>
                <a:sym typeface="+mn-ea"/>
              </a:rPr>
              <a:t>语句块</a:t>
            </a:r>
            <a:r>
              <a:rPr lang="zh-CN" altLang="en-US" sz="2200" dirty="0">
                <a:latin typeface="华文新魏" panose="02010800040101010101" pitchFamily="2" charset="-122"/>
                <a:ea typeface="华文新魏" panose="02010800040101010101" pitchFamily="2" charset="-122"/>
                <a:cs typeface="Courier New" panose="02070309020205020404" pitchFamily="49" charset="0"/>
              </a:rPr>
              <a:t>称为同步块(synchronized </a:t>
            </a:r>
            <a:r>
              <a:rPr lang="en-US" altLang="zh-CN" sz="2200" dirty="0" err="1">
                <a:latin typeface="华文新魏" panose="02010800040101010101" pitchFamily="2" charset="-122"/>
                <a:ea typeface="华文新魏" panose="02010800040101010101" pitchFamily="2" charset="-122"/>
                <a:cs typeface="Courier New" panose="02070309020205020404" pitchFamily="49" charset="0"/>
              </a:rPr>
              <a:t>Bl</a:t>
            </a:r>
            <a:r>
              <a:rPr lang="zh-CN" altLang="en-US" sz="2200" dirty="0">
                <a:latin typeface="华文新魏" panose="02010800040101010101" pitchFamily="2" charset="-122"/>
                <a:ea typeface="华文新魏" panose="02010800040101010101" pitchFamily="2" charset="-122"/>
                <a:cs typeface="Courier New" panose="02070309020205020404" pitchFamily="49" charset="0"/>
              </a:rPr>
              <a:t>ock)</a:t>
            </a:r>
            <a:br>
              <a:rPr lang="zh-CN" altLang="en-US" sz="2200" dirty="0">
                <a:latin typeface="华文新魏" panose="02010800040101010101" pitchFamily="2" charset="-122"/>
                <a:ea typeface="华文新魏" panose="02010800040101010101" pitchFamily="2" charset="-122"/>
                <a:cs typeface="Courier New" panose="02070309020205020404" pitchFamily="49" charset="0"/>
              </a:rPr>
            </a:br>
            <a:r>
              <a:rPr lang="en-US" altLang="zh-CN" sz="2200" dirty="0">
                <a:latin typeface="华文新魏" panose="02010800040101010101" pitchFamily="2" charset="-122"/>
                <a:ea typeface="华文新魏" panose="02010800040101010101" pitchFamily="2" charset="-122"/>
                <a:cs typeface="Courier New" panose="02070309020205020404" pitchFamily="49" charset="0"/>
              </a:rPr>
              <a:t>	</a:t>
            </a:r>
            <a:r>
              <a:rPr lang="en-US" altLang="en-US" sz="2000" b="1" dirty="0">
                <a:solidFill>
                  <a:srgbClr val="FF0000"/>
                </a:solidFill>
                <a:latin typeface="华文新魏" panose="02010800040101010101" pitchFamily="2" charset="-122"/>
                <a:ea typeface="华文新魏" panose="02010800040101010101" pitchFamily="2" charset="-122"/>
                <a:cs typeface="Courier New" panose="02070309020205020404" pitchFamily="49" charset="0"/>
              </a:rPr>
              <a:t>synchronized (expr) { </a:t>
            </a:r>
            <a:r>
              <a:rPr kumimoji="0" lang="en-US" altLang="en-US" sz="2000" b="1" i="0" u="none" strike="noStrike" kern="1200" cap="none" spc="0" normalizeH="0" baseline="0" noProof="0" dirty="0">
                <a:ln>
                  <a:noFill/>
                </a:ln>
                <a:solidFill>
                  <a:srgbClr val="FF0000"/>
                </a:solidFill>
                <a:effectLst/>
                <a:uLnTx/>
                <a:uFillTx/>
                <a:latin typeface="华文新魏" panose="02010800040101010101" pitchFamily="2" charset="-122"/>
                <a:ea typeface="华文新魏" panose="02010800040101010101" pitchFamily="2" charset="-122"/>
                <a:cs typeface="Courier New" panose="02070309020205020404" pitchFamily="49" charset="0"/>
              </a:rPr>
              <a:t>  statements;  }</a:t>
            </a:r>
            <a:r>
              <a:rPr lang="zh-CN" altLang="en-US" sz="2000" dirty="0">
                <a:latin typeface="华文新魏" panose="02010800040101010101" pitchFamily="2" charset="-122"/>
                <a:ea typeface="华文新魏" panose="02010800040101010101" pitchFamily="2" charset="-122"/>
                <a:cs typeface="Courier New" panose="02070309020205020404" pitchFamily="49" charset="0"/>
              </a:rPr>
              <a:t>  </a:t>
            </a:r>
            <a:r>
              <a:rPr lang="en-US" altLang="zh-CN" sz="2000" dirty="0">
                <a:latin typeface="华文新魏" panose="02010800040101010101" pitchFamily="2" charset="-122"/>
                <a:ea typeface="华文新魏" panose="02010800040101010101" pitchFamily="2" charset="-122"/>
                <a:cs typeface="Courier New" panose="02070309020205020404" pitchFamily="49" charset="0"/>
              </a:rPr>
              <a:t>	</a:t>
            </a:r>
            <a:r>
              <a:rPr lang="zh-CN" altLang="en-US" sz="2000" dirty="0">
                <a:latin typeface="华文新魏" panose="02010800040101010101" pitchFamily="2" charset="-122"/>
                <a:ea typeface="华文新魏" panose="02010800040101010101" pitchFamily="2" charset="-122"/>
                <a:cs typeface="Courier New" panose="02070309020205020404" pitchFamily="49" charset="0"/>
              </a:rPr>
              <a:t>，</a:t>
            </a:r>
            <a:endParaRPr kumimoji="0" lang="en-US" altLang="en-US" sz="2000" b="1" i="0" u="none" strike="noStrike" kern="1200" cap="none" spc="0" normalizeH="0" baseline="0" noProof="0" dirty="0">
              <a:ln>
                <a:noFill/>
              </a:ln>
              <a:solidFill>
                <a:srgbClr val="FF0000"/>
              </a:solidFill>
              <a:effectLst/>
              <a:uLnTx/>
              <a:uFillTx/>
              <a:latin typeface="华文新魏" panose="02010800040101010101" pitchFamily="2" charset="-122"/>
              <a:ea typeface="华文新魏" panose="02010800040101010101" pitchFamily="2" charset="-122"/>
              <a:cs typeface="Courier New" panose="02070309020205020404" pitchFamily="49" charset="0"/>
            </a:endParaRPr>
          </a:p>
          <a:p>
            <a:pPr marL="228600" indent="-228600">
              <a:lnSpc>
                <a:spcPct val="120000"/>
              </a:lnSpc>
              <a:spcBef>
                <a:spcPct val="0"/>
              </a:spcBef>
              <a:buFont typeface="Wingdings" pitchFamily="2" charset="2"/>
              <a:buChar char="n"/>
            </a:pPr>
            <a:r>
              <a:rPr lang="zh-CN" altLang="en-US" sz="2200" dirty="0">
                <a:solidFill>
                  <a:srgbClr val="FF0000"/>
                </a:solidFill>
                <a:latin typeface="华文新魏" panose="02010800040101010101" pitchFamily="2" charset="-122"/>
                <a:ea typeface="华文新魏" panose="02010800040101010101" pitchFamily="2" charset="-122"/>
                <a:cs typeface="Courier New" panose="02070309020205020404" pitchFamily="49" charset="0"/>
              </a:rPr>
              <a:t>表达式expr求值结果必须是一个对象的引用，</a:t>
            </a:r>
            <a:r>
              <a:rPr lang="zh-CN" altLang="en-US" sz="2200" dirty="0">
                <a:latin typeface="华文新魏" panose="02010800040101010101" pitchFamily="2" charset="-122"/>
                <a:ea typeface="华文新魏" panose="02010800040101010101" pitchFamily="2" charset="-122"/>
                <a:cs typeface="Courier New" panose="02070309020205020404" pitchFamily="49" charset="0"/>
              </a:rPr>
              <a:t>因此可以通过</a:t>
            </a:r>
            <a:r>
              <a:rPr lang="zh-CN" altLang="en-US" sz="2200" dirty="0">
                <a:solidFill>
                  <a:srgbClr val="FF0000"/>
                </a:solidFill>
                <a:latin typeface="华文新魏" panose="02010800040101010101" pitchFamily="2" charset="-122"/>
                <a:ea typeface="华文新魏" panose="02010800040101010101" pitchFamily="2" charset="-122"/>
                <a:cs typeface="Courier New" panose="02070309020205020404" pitchFamily="49" charset="0"/>
              </a:rPr>
              <a:t>对任何对象加锁</a:t>
            </a:r>
            <a:r>
              <a:rPr lang="zh-CN" altLang="en-US" sz="2200" dirty="0">
                <a:latin typeface="华文新魏" panose="02010800040101010101" pitchFamily="2" charset="-122"/>
                <a:ea typeface="华文新魏" panose="02010800040101010101" pitchFamily="2" charset="-122"/>
                <a:cs typeface="Courier New" panose="02070309020205020404" pitchFamily="49" charset="0"/>
              </a:rPr>
              <a:t>来同步语句块</a:t>
            </a:r>
          </a:p>
          <a:p>
            <a:pPr marL="685800" lvl="1" indent="-228600">
              <a:lnSpc>
                <a:spcPct val="120000"/>
              </a:lnSpc>
              <a:spcBef>
                <a:spcPct val="0"/>
              </a:spcBef>
              <a:buFont typeface="Wingdings" pitchFamily="2" charset="2"/>
              <a:buChar char="u"/>
              <a:defRPr/>
            </a:pPr>
            <a:r>
              <a:rPr lang="zh-CN" altLang="en-US" sz="2000" dirty="0">
                <a:latin typeface="华文新魏" panose="02010800040101010101" pitchFamily="2" charset="-122"/>
                <a:ea typeface="华文新魏" panose="02010800040101010101" pitchFamily="2" charset="-122"/>
                <a:cs typeface="Courier New" panose="02070309020205020404" pitchFamily="49" charset="0"/>
              </a:rPr>
              <a:t>如果</a:t>
            </a:r>
            <a:r>
              <a:rPr lang="en-US" altLang="zh-CN" sz="2000" dirty="0">
                <a:latin typeface="华文新魏" panose="02010800040101010101" pitchFamily="2" charset="-122"/>
                <a:ea typeface="华文新魏" panose="02010800040101010101" pitchFamily="2" charset="-122"/>
                <a:cs typeface="Courier New" panose="02070309020205020404" pitchFamily="49" charset="0"/>
              </a:rPr>
              <a:t>expr</a:t>
            </a:r>
            <a:r>
              <a:rPr lang="zh-CN" altLang="en-US" sz="2000" dirty="0">
                <a:latin typeface="华文新魏" panose="02010800040101010101" pitchFamily="2" charset="-122"/>
                <a:ea typeface="华文新魏" panose="02010800040101010101" pitchFamily="2" charset="-122"/>
                <a:cs typeface="Courier New" panose="02070309020205020404" pitchFamily="49" charset="0"/>
              </a:rPr>
              <a:t>指向的对象没有被加锁，则第一个执行到同步块的线程对该对象加锁，线程执行该语句块，然后解锁；</a:t>
            </a:r>
            <a:endParaRPr lang="en-US" altLang="zh-CN" sz="2000" dirty="0">
              <a:latin typeface="华文新魏" panose="02010800040101010101" pitchFamily="2" charset="-122"/>
              <a:ea typeface="华文新魏" panose="02010800040101010101" pitchFamily="2" charset="-122"/>
              <a:cs typeface="Courier New" panose="02070309020205020404" pitchFamily="49" charset="0"/>
            </a:endParaRPr>
          </a:p>
          <a:p>
            <a:pPr marL="685800" lvl="1" indent="-228600">
              <a:lnSpc>
                <a:spcPct val="120000"/>
              </a:lnSpc>
              <a:spcBef>
                <a:spcPct val="0"/>
              </a:spcBef>
              <a:buFont typeface="Wingdings" pitchFamily="2" charset="2"/>
              <a:buChar char="u"/>
              <a:defRPr/>
            </a:pPr>
            <a:r>
              <a:rPr lang="zh-CN" altLang="en-US" sz="2000" dirty="0">
                <a:latin typeface="华文新魏" panose="02010800040101010101" pitchFamily="2" charset="-122"/>
                <a:ea typeface="华文新魏" panose="02010800040101010101" pitchFamily="2" charset="-122"/>
                <a:cs typeface="Courier New" panose="02070309020205020404" pitchFamily="49" charset="0"/>
              </a:rPr>
              <a:t>如果</a:t>
            </a:r>
            <a:r>
              <a:rPr lang="en-US" altLang="zh-CN" sz="2000" dirty="0">
                <a:latin typeface="华文新魏" panose="02010800040101010101" pitchFamily="2" charset="-122"/>
                <a:ea typeface="华文新魏" panose="02010800040101010101" pitchFamily="2" charset="-122"/>
                <a:cs typeface="Courier New" panose="02070309020205020404" pitchFamily="49" charset="0"/>
              </a:rPr>
              <a:t>expr</a:t>
            </a:r>
            <a:r>
              <a:rPr lang="zh-CN" altLang="en-US" sz="2000" dirty="0">
                <a:latin typeface="华文新魏" panose="02010800040101010101" pitchFamily="2" charset="-122"/>
                <a:ea typeface="华文新魏" panose="02010800040101010101" pitchFamily="2" charset="-122"/>
                <a:cs typeface="Courier New" panose="02070309020205020404" pitchFamily="49" charset="0"/>
              </a:rPr>
              <a:t>指向的对象已经加了锁，则执行到同步块的其它线程将被阻塞</a:t>
            </a:r>
          </a:p>
          <a:p>
            <a:pPr marL="685800" lvl="1" indent="-228600">
              <a:lnSpc>
                <a:spcPct val="120000"/>
              </a:lnSpc>
              <a:spcBef>
                <a:spcPct val="0"/>
              </a:spcBef>
              <a:buFont typeface="Wingdings" pitchFamily="2" charset="2"/>
              <a:buChar char="u"/>
              <a:defRPr/>
            </a:pPr>
            <a:r>
              <a:rPr lang="en-US" altLang="zh-CN" sz="2000" dirty="0">
                <a:latin typeface="华文新魏" panose="02010800040101010101" pitchFamily="2" charset="-122"/>
                <a:ea typeface="华文新魏" panose="02010800040101010101" pitchFamily="2" charset="-122"/>
                <a:cs typeface="Courier New" panose="02070309020205020404" pitchFamily="49" charset="0"/>
              </a:rPr>
              <a:t>expr</a:t>
            </a:r>
            <a:r>
              <a:rPr lang="zh-CN" altLang="en-US" sz="2000" dirty="0">
                <a:latin typeface="华文新魏" panose="02010800040101010101" pitchFamily="2" charset="-122"/>
                <a:ea typeface="华文新魏" panose="02010800040101010101" pitchFamily="2" charset="-122"/>
                <a:cs typeface="Courier New" panose="02070309020205020404" pitchFamily="49" charset="0"/>
              </a:rPr>
              <a:t>指向的对象解锁后，所有等待该对象锁的线程都被唤醒（</a:t>
            </a:r>
            <a:r>
              <a:rPr lang="zh-CN" altLang="en-US" sz="2000" dirty="0">
                <a:solidFill>
                  <a:srgbClr val="FF0000"/>
                </a:solidFill>
                <a:latin typeface="华文新魏" panose="02010800040101010101" pitchFamily="2" charset="-122"/>
                <a:ea typeface="华文新魏" panose="02010800040101010101" pitchFamily="2" charset="-122"/>
                <a:cs typeface="Courier New" panose="02070309020205020404" pitchFamily="49" charset="0"/>
              </a:rPr>
              <a:t>唤醒后进入就绪态</a:t>
            </a:r>
            <a:r>
              <a:rPr lang="zh-CN" altLang="en-US" sz="2000" dirty="0">
                <a:latin typeface="华文新魏" panose="02010800040101010101" pitchFamily="2" charset="-122"/>
                <a:ea typeface="华文新魏" panose="02010800040101010101" pitchFamily="2" charset="-122"/>
                <a:cs typeface="Courier New" panose="02070309020205020404" pitchFamily="49" charset="0"/>
              </a:rPr>
              <a:t>）</a:t>
            </a:r>
          </a:p>
          <a:p>
            <a:pPr marL="228600" lvl="0" indent="-228600">
              <a:lnSpc>
                <a:spcPct val="120000"/>
              </a:lnSpc>
              <a:spcBef>
                <a:spcPct val="0"/>
              </a:spcBef>
              <a:buFont typeface="Wingdings" pitchFamily="2" charset="2"/>
              <a:buChar char="n"/>
              <a:defRPr/>
            </a:pPr>
            <a:r>
              <a:rPr lang="zh-CN" altLang="en-US" sz="2200" dirty="0">
                <a:latin typeface="华文新魏" panose="02010800040101010101" pitchFamily="2" charset="-122"/>
                <a:ea typeface="华文新魏" panose="02010800040101010101" pitchFamily="2" charset="-122"/>
                <a:cs typeface="Courier New" panose="02070309020205020404" pitchFamily="49" charset="0"/>
              </a:rPr>
              <a:t>同步语句块允许同步方法中的部分代码，</a:t>
            </a:r>
            <a:r>
              <a:rPr kumimoji="0" lang="zh-CN" altLang="en-US" sz="22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cs typeface="Courier New" panose="02070309020205020404" pitchFamily="49" charset="0"/>
              </a:rPr>
              <a:t>而不必是整个方法，增强了程序的并发能力</a:t>
            </a:r>
          </a:p>
          <a:p>
            <a:pPr marL="228600" marR="0" lvl="0" indent="-228600" algn="l" defTabSz="914400" rtl="0" eaLnBrk="1" fontAlgn="auto" latinLnBrk="0" hangingPunct="1">
              <a:lnSpc>
                <a:spcPct val="120000"/>
              </a:lnSpc>
              <a:spcBef>
                <a:spcPts val="1000"/>
              </a:spcBef>
              <a:spcAft>
                <a:spcPts val="0"/>
              </a:spcAft>
              <a:buClrTx/>
              <a:buSzTx/>
              <a:buFont typeface="Wingdings" pitchFamily="2" charset="2"/>
              <a:buChar char="n"/>
              <a:tabLst/>
              <a:defRPr/>
            </a:pPr>
            <a:r>
              <a:rPr kumimoji="0" lang="zh-CN" altLang="en-US" sz="22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cs typeface="Courier New" panose="02070309020205020404" pitchFamily="49" charset="0"/>
              </a:rPr>
              <a:t>任何同步的</a:t>
            </a:r>
            <a:r>
              <a:rPr kumimoji="0" lang="zh-CN" altLang="en-US" sz="2200" b="0" i="0" u="none" strike="noStrike" kern="1200" cap="none" spc="0" normalizeH="0" baseline="0" noProof="0" dirty="0">
                <a:ln>
                  <a:noFill/>
                </a:ln>
                <a:solidFill>
                  <a:srgbClr val="FF0000"/>
                </a:solidFill>
                <a:effectLst/>
                <a:uLnTx/>
                <a:uFillTx/>
                <a:latin typeface="华文新魏" panose="02010800040101010101" pitchFamily="2" charset="-122"/>
                <a:ea typeface="华文新魏" panose="02010800040101010101" pitchFamily="2" charset="-122"/>
                <a:cs typeface="Courier New" panose="02070309020205020404" pitchFamily="49" charset="0"/>
              </a:rPr>
              <a:t>实例方法</a:t>
            </a:r>
            <a:r>
              <a:rPr kumimoji="0" lang="zh-CN" altLang="en-US" sz="22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cs typeface="Courier New" panose="02070309020205020404" pitchFamily="49" charset="0"/>
              </a:rPr>
              <a:t>都可以转换为同步语句块</a:t>
            </a:r>
          </a:p>
        </p:txBody>
      </p:sp>
      <p:pic>
        <p:nvPicPr>
          <p:cNvPr id="5" name="图片 4"/>
          <p:cNvPicPr>
            <a:picLocks noChangeAspect="1"/>
          </p:cNvPicPr>
          <p:nvPr/>
        </p:nvPicPr>
        <p:blipFill>
          <a:blip r:embed="rId2" cstate="print"/>
          <a:stretch>
            <a:fillRect/>
          </a:stretch>
        </p:blipFill>
        <p:spPr>
          <a:xfrm>
            <a:off x="1145462" y="5419806"/>
            <a:ext cx="9241924" cy="1447800"/>
          </a:xfrm>
          <a:prstGeom prst="rect">
            <a:avLst/>
          </a:prstGeom>
        </p:spPr>
      </p:pic>
    </p:spTree>
    <p:extLst>
      <p:ext uri="{BB962C8B-B14F-4D97-AF65-F5344CB8AC3E}">
        <p14:creationId xmlns:p14="http://schemas.microsoft.com/office/powerpoint/2010/main" val="8366239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文本占位符 1"/>
          <p:cNvSpPr>
            <a:spLocks noGrp="1"/>
          </p:cNvSpPr>
          <p:nvPr>
            <p:ph type="body" sz="quarter" idx="10"/>
          </p:nvPr>
        </p:nvSpPr>
        <p:spPr bwMode="auto">
          <a:xfrm>
            <a:off x="237439" y="175846"/>
            <a:ext cx="1248461" cy="835269"/>
          </a:xfrm>
          <a:noFill/>
        </p:spPr>
        <p:txBody>
          <a:bodyPr vert="horz" wrap="square" lIns="91440" tIns="45720" rIns="91440" bIns="45720" numCol="1" anchor="t" anchorCtr="0" compatLnSpc="1">
            <a:normAutofit fontScale="87500"/>
          </a:bodyPr>
          <a:lstStyle/>
          <a:p>
            <a:pPr eaLnBrk="1" hangingPunct="1"/>
            <a:r>
              <a:rPr lang="en-US" altLang="zh-CN" dirty="0"/>
              <a:t>30.4</a:t>
            </a:r>
          </a:p>
        </p:txBody>
      </p:sp>
      <p:sp>
        <p:nvSpPr>
          <p:cNvPr id="11267" name="文本占位符 2"/>
          <p:cNvSpPr>
            <a:spLocks noGrp="1"/>
          </p:cNvSpPr>
          <p:nvPr>
            <p:ph type="body" sz="quarter" idx="12"/>
          </p:nvPr>
        </p:nvSpPr>
        <p:spPr bwMode="auto">
          <a:xfrm>
            <a:off x="1649291" y="224570"/>
            <a:ext cx="8891247" cy="496887"/>
          </a:xfrm>
          <a:noFill/>
        </p:spPr>
        <p:txBody>
          <a:bodyPr vert="horz" wrap="square" lIns="91440" tIns="45720" rIns="91440" bIns="45720" numCol="1" anchor="t" anchorCtr="0" compatLnSpc="1">
            <a:noAutofit/>
          </a:bodyPr>
          <a:lstStyle/>
          <a:p>
            <a:r>
              <a:rPr lang="zh-CN" altLang="en-US" b="1" dirty="0">
                <a:latin typeface="华文细黑" panose="02010600040101010101" pitchFamily="2" charset="-122"/>
                <a:ea typeface="华文细黑" panose="02010600040101010101" pitchFamily="2" charset="-122"/>
              </a:rPr>
              <a:t>线程同步</a:t>
            </a:r>
            <a:r>
              <a:rPr lang="en-US" altLang="zh-CN" b="1" dirty="0">
                <a:latin typeface="华文细黑" panose="02010600040101010101" pitchFamily="2" charset="-122"/>
                <a:ea typeface="华文细黑" panose="02010600040101010101" pitchFamily="2" charset="-122"/>
              </a:rPr>
              <a:t>-</a:t>
            </a:r>
            <a:r>
              <a:rPr lang="en-US" altLang="en-US" dirty="0">
                <a:latin typeface="Courier New" panose="02070309020205020404" pitchFamily="49" charset="0"/>
              </a:rPr>
              <a:t>synchronized</a:t>
            </a:r>
            <a:endParaRPr lang="en-US" altLang="zh-CN" b="1" dirty="0">
              <a:latin typeface="华文细黑" panose="02010600040101010101" pitchFamily="2" charset="-122"/>
              <a:ea typeface="华文细黑" panose="02010600040101010101" pitchFamily="2" charset="-122"/>
            </a:endParaRPr>
          </a:p>
        </p:txBody>
      </p:sp>
      <p:sp>
        <p:nvSpPr>
          <p:cNvPr id="4" name="Rectangle 3"/>
          <p:cNvSpPr txBox="1">
            <a:spLocks/>
          </p:cNvSpPr>
          <p:nvPr/>
        </p:nvSpPr>
        <p:spPr>
          <a:xfrm>
            <a:off x="539749" y="1086168"/>
            <a:ext cx="10371057" cy="599413"/>
          </a:xfrm>
          <a:prstGeom prst="rect">
            <a:avLst/>
          </a:prstGeom>
        </p:spPr>
        <p:txBody>
          <a:bodyPr vert="horz" wrap="square" lIns="92075" tIns="46038" rIns="92075" bIns="46038" anchor="t">
            <a:normAutofit fontScale="97500"/>
          </a:bodyPr>
          <a:lstStyle/>
          <a:p>
            <a:pPr marL="228600" indent="-228600">
              <a:spcBef>
                <a:spcPct val="0"/>
              </a:spcBef>
              <a:buFont typeface="Wingdings" pitchFamily="2" charset="2"/>
              <a:buChar char="n"/>
            </a:pPr>
            <a:r>
              <a:rPr kumimoji="0" lang="zh-CN" altLang="en-US" sz="24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cs typeface="Courier New" panose="02070309020205020404" pitchFamily="49" charset="0"/>
              </a:rPr>
              <a:t>因此前面的例子有如下几种修改方案</a:t>
            </a:r>
          </a:p>
        </p:txBody>
      </p:sp>
      <p:sp>
        <p:nvSpPr>
          <p:cNvPr id="150530" name="Rectangle 2"/>
          <p:cNvSpPr>
            <a:spLocks noChangeArrowheads="1"/>
          </p:cNvSpPr>
          <p:nvPr/>
        </p:nvSpPr>
        <p:spPr bwMode="auto">
          <a:xfrm>
            <a:off x="237439" y="1760634"/>
            <a:ext cx="9408366" cy="4690515"/>
          </a:xfrm>
          <a:prstGeom prst="rect">
            <a:avLst/>
          </a:prstGeom>
          <a:solidFill>
            <a:schemeClr val="accent4">
              <a:lumMod val="20000"/>
              <a:lumOff val="80000"/>
            </a:schemeClr>
          </a:solidFill>
          <a:ln w="22225">
            <a:solidFill>
              <a:schemeClr val="accent4">
                <a:lumMod val="50000"/>
              </a:schemeClr>
            </a:solidFill>
          </a:ln>
        </p:spPr>
        <p:txBody>
          <a:bodyPr wrap="square">
            <a:noAutofit/>
          </a:bodyPr>
          <a:lstStyle/>
          <a:p>
            <a:pPr>
              <a:lnSpc>
                <a:spcPct val="120000"/>
              </a:lnSpc>
            </a:pPr>
            <a:r>
              <a:rPr lang="en-US" altLang="zh-CN" b="1" dirty="0">
                <a:solidFill>
                  <a:srgbClr val="7F0055"/>
                </a:solidFill>
                <a:latin typeface="华文新魏" panose="02010800040101010101" pitchFamily="2" charset="-122"/>
                <a:ea typeface="华文新魏" panose="02010800040101010101" pitchFamily="2" charset="-122"/>
              </a:rPr>
              <a:t>private static class Account{</a:t>
            </a:r>
          </a:p>
          <a:p>
            <a:pPr>
              <a:lnSpc>
                <a:spcPct val="120000"/>
              </a:lnSpc>
            </a:pPr>
            <a:r>
              <a:rPr lang="en-US" altLang="zh-CN" b="1" dirty="0">
                <a:solidFill>
                  <a:srgbClr val="7F0055"/>
                </a:solidFill>
                <a:latin typeface="华文新魏" panose="02010800040101010101" pitchFamily="2" charset="-122"/>
                <a:ea typeface="华文新魏" panose="02010800040101010101" pitchFamily="2" charset="-122"/>
              </a:rPr>
              <a:t>	private int balance = 0;</a:t>
            </a:r>
          </a:p>
          <a:p>
            <a:pPr>
              <a:lnSpc>
                <a:spcPct val="120000"/>
              </a:lnSpc>
            </a:pPr>
            <a:r>
              <a:rPr lang="en-US" altLang="zh-CN" b="1" dirty="0">
                <a:solidFill>
                  <a:srgbClr val="7F0055"/>
                </a:solidFill>
                <a:latin typeface="华文新魏" panose="02010800040101010101" pitchFamily="2" charset="-122"/>
                <a:ea typeface="华文新魏" panose="02010800040101010101" pitchFamily="2" charset="-122"/>
              </a:rPr>
              <a:t>	public int </a:t>
            </a:r>
            <a:r>
              <a:rPr lang="en-US" altLang="zh-CN" b="1" dirty="0" err="1">
                <a:solidFill>
                  <a:srgbClr val="7F0055"/>
                </a:solidFill>
                <a:latin typeface="华文新魏" panose="02010800040101010101" pitchFamily="2" charset="-122"/>
                <a:ea typeface="华文新魏" panose="02010800040101010101" pitchFamily="2" charset="-122"/>
              </a:rPr>
              <a:t>getBalance</a:t>
            </a:r>
            <a:r>
              <a:rPr lang="en-US" altLang="zh-CN" b="1" dirty="0">
                <a:solidFill>
                  <a:srgbClr val="7F0055"/>
                </a:solidFill>
                <a:latin typeface="华文新魏" panose="02010800040101010101" pitchFamily="2" charset="-122"/>
                <a:ea typeface="华文新魏" panose="02010800040101010101" pitchFamily="2" charset="-122"/>
              </a:rPr>
              <a:t>() {</a:t>
            </a:r>
          </a:p>
          <a:p>
            <a:pPr>
              <a:lnSpc>
                <a:spcPct val="120000"/>
              </a:lnSpc>
            </a:pPr>
            <a:r>
              <a:rPr lang="en-US" altLang="zh-CN" b="1" dirty="0">
                <a:solidFill>
                  <a:srgbClr val="7F0055"/>
                </a:solidFill>
                <a:latin typeface="华文新魏" panose="02010800040101010101" pitchFamily="2" charset="-122"/>
                <a:ea typeface="华文新魏" panose="02010800040101010101" pitchFamily="2" charset="-122"/>
              </a:rPr>
              <a:t>		return balance;</a:t>
            </a:r>
          </a:p>
          <a:p>
            <a:pPr>
              <a:lnSpc>
                <a:spcPct val="120000"/>
              </a:lnSpc>
            </a:pPr>
            <a:r>
              <a:rPr lang="en-US" altLang="zh-CN" b="1" dirty="0">
                <a:solidFill>
                  <a:srgbClr val="7F0055"/>
                </a:solidFill>
                <a:latin typeface="华文新魏" panose="02010800040101010101" pitchFamily="2" charset="-122"/>
                <a:ea typeface="华文新魏" panose="02010800040101010101" pitchFamily="2" charset="-122"/>
              </a:rPr>
              <a:t>	}</a:t>
            </a:r>
          </a:p>
          <a:p>
            <a:pPr>
              <a:lnSpc>
                <a:spcPct val="120000"/>
              </a:lnSpc>
            </a:pPr>
            <a:r>
              <a:rPr lang="en-US" altLang="zh-CN" b="1" dirty="0">
                <a:solidFill>
                  <a:srgbClr val="7F0055"/>
                </a:solidFill>
                <a:latin typeface="华文新魏" panose="02010800040101010101" pitchFamily="2" charset="-122"/>
                <a:ea typeface="华文新魏" panose="02010800040101010101" pitchFamily="2" charset="-122"/>
              </a:rPr>
              <a:t>		</a:t>
            </a:r>
          </a:p>
          <a:p>
            <a:pPr>
              <a:lnSpc>
                <a:spcPct val="120000"/>
              </a:lnSpc>
            </a:pPr>
            <a:r>
              <a:rPr lang="en-US" altLang="zh-CN" b="1" dirty="0">
                <a:solidFill>
                  <a:srgbClr val="7F0055"/>
                </a:solidFill>
                <a:latin typeface="华文新魏" panose="02010800040101010101" pitchFamily="2" charset="-122"/>
                <a:ea typeface="华文新魏" panose="02010800040101010101" pitchFamily="2" charset="-122"/>
              </a:rPr>
              <a:t>	public </a:t>
            </a:r>
            <a:r>
              <a:rPr lang="en-US" altLang="zh-CN" b="1" dirty="0">
                <a:solidFill>
                  <a:srgbClr val="FF0000"/>
                </a:solidFill>
                <a:latin typeface="华文新魏" panose="02010800040101010101" pitchFamily="2" charset="-122"/>
                <a:ea typeface="华文新魏" panose="02010800040101010101" pitchFamily="2" charset="-122"/>
              </a:rPr>
              <a:t>synchronized</a:t>
            </a:r>
            <a:r>
              <a:rPr lang="en-US" altLang="zh-CN" b="1" dirty="0">
                <a:solidFill>
                  <a:srgbClr val="7F0055"/>
                </a:solidFill>
                <a:latin typeface="华文新魏" panose="02010800040101010101" pitchFamily="2" charset="-122"/>
                <a:ea typeface="华文新魏" panose="02010800040101010101" pitchFamily="2" charset="-122"/>
              </a:rPr>
              <a:t> void deposit(int amount){</a:t>
            </a:r>
          </a:p>
          <a:p>
            <a:pPr>
              <a:lnSpc>
                <a:spcPct val="120000"/>
              </a:lnSpc>
            </a:pPr>
            <a:r>
              <a:rPr lang="en-US" altLang="zh-CN" b="1" dirty="0">
                <a:solidFill>
                  <a:srgbClr val="7F0055"/>
                </a:solidFill>
                <a:latin typeface="华文新魏" panose="02010800040101010101" pitchFamily="2" charset="-122"/>
                <a:ea typeface="华文新魏" panose="02010800040101010101" pitchFamily="2" charset="-122"/>
              </a:rPr>
              <a:t>		int </a:t>
            </a:r>
            <a:r>
              <a:rPr lang="en-US" altLang="zh-CN" b="1" dirty="0" err="1">
                <a:solidFill>
                  <a:srgbClr val="7F0055"/>
                </a:solidFill>
                <a:latin typeface="华文新魏" panose="02010800040101010101" pitchFamily="2" charset="-122"/>
                <a:ea typeface="华文新魏" panose="02010800040101010101" pitchFamily="2" charset="-122"/>
              </a:rPr>
              <a:t>newBalance</a:t>
            </a:r>
            <a:r>
              <a:rPr lang="en-US" altLang="zh-CN" b="1" dirty="0">
                <a:solidFill>
                  <a:srgbClr val="7F0055"/>
                </a:solidFill>
                <a:latin typeface="华文新魏" panose="02010800040101010101" pitchFamily="2" charset="-122"/>
                <a:ea typeface="华文新魏" panose="02010800040101010101" pitchFamily="2" charset="-122"/>
              </a:rPr>
              <a:t> = balance + amount;			</a:t>
            </a:r>
          </a:p>
          <a:p>
            <a:pPr>
              <a:lnSpc>
                <a:spcPct val="120000"/>
              </a:lnSpc>
            </a:pPr>
            <a:r>
              <a:rPr lang="en-US" altLang="zh-CN" b="1" dirty="0">
                <a:solidFill>
                  <a:srgbClr val="7F0055"/>
                </a:solidFill>
                <a:latin typeface="华文新魏" panose="02010800040101010101" pitchFamily="2" charset="-122"/>
                <a:ea typeface="华文新魏" panose="02010800040101010101" pitchFamily="2" charset="-122"/>
              </a:rPr>
              <a:t>		try{ </a:t>
            </a:r>
            <a:r>
              <a:rPr lang="en-US" altLang="zh-CN" b="1" dirty="0" err="1">
                <a:solidFill>
                  <a:srgbClr val="7F0055"/>
                </a:solidFill>
                <a:latin typeface="华文新魏" panose="02010800040101010101" pitchFamily="2" charset="-122"/>
                <a:ea typeface="华文新魏" panose="02010800040101010101" pitchFamily="2" charset="-122"/>
              </a:rPr>
              <a:t>Thread.sleep</a:t>
            </a:r>
            <a:r>
              <a:rPr lang="en-US" altLang="zh-CN" b="1" dirty="0">
                <a:solidFill>
                  <a:srgbClr val="7F0055"/>
                </a:solidFill>
                <a:latin typeface="华文新魏" panose="02010800040101010101" pitchFamily="2" charset="-122"/>
                <a:ea typeface="华文新魏" panose="02010800040101010101" pitchFamily="2" charset="-122"/>
              </a:rPr>
              <a:t>(5); }</a:t>
            </a:r>
          </a:p>
          <a:p>
            <a:pPr>
              <a:lnSpc>
                <a:spcPct val="120000"/>
              </a:lnSpc>
            </a:pPr>
            <a:r>
              <a:rPr lang="en-US" altLang="zh-CN" b="1" dirty="0">
                <a:solidFill>
                  <a:srgbClr val="7F0055"/>
                </a:solidFill>
                <a:latin typeface="华文新魏" panose="02010800040101010101" pitchFamily="2" charset="-122"/>
                <a:ea typeface="华文新魏" panose="02010800040101010101" pitchFamily="2" charset="-122"/>
              </a:rPr>
              <a:t>		catch(</a:t>
            </a:r>
            <a:r>
              <a:rPr lang="en-US" altLang="zh-CN" b="1" dirty="0" err="1">
                <a:solidFill>
                  <a:srgbClr val="7F0055"/>
                </a:solidFill>
                <a:latin typeface="华文新魏" panose="02010800040101010101" pitchFamily="2" charset="-122"/>
                <a:ea typeface="华文新魏" panose="02010800040101010101" pitchFamily="2" charset="-122"/>
              </a:rPr>
              <a:t>InterruptedException</a:t>
            </a:r>
            <a:r>
              <a:rPr lang="en-US" altLang="zh-CN" b="1" dirty="0">
                <a:solidFill>
                  <a:srgbClr val="7F0055"/>
                </a:solidFill>
                <a:latin typeface="华文新魏" panose="02010800040101010101" pitchFamily="2" charset="-122"/>
                <a:ea typeface="华文新魏" panose="02010800040101010101" pitchFamily="2" charset="-122"/>
              </a:rPr>
              <a:t> e){	}</a:t>
            </a:r>
          </a:p>
          <a:p>
            <a:pPr>
              <a:lnSpc>
                <a:spcPct val="120000"/>
              </a:lnSpc>
            </a:pPr>
            <a:r>
              <a:rPr lang="en-US" altLang="zh-CN" b="1" dirty="0">
                <a:solidFill>
                  <a:srgbClr val="7F0055"/>
                </a:solidFill>
                <a:latin typeface="华文新魏" panose="02010800040101010101" pitchFamily="2" charset="-122"/>
                <a:ea typeface="华文新魏" panose="02010800040101010101" pitchFamily="2" charset="-122"/>
              </a:rPr>
              <a:t>		balance = </a:t>
            </a:r>
            <a:r>
              <a:rPr lang="en-US" altLang="zh-CN" b="1" dirty="0" err="1">
                <a:solidFill>
                  <a:srgbClr val="7F0055"/>
                </a:solidFill>
                <a:latin typeface="华文新魏" panose="02010800040101010101" pitchFamily="2" charset="-122"/>
                <a:ea typeface="华文新魏" panose="02010800040101010101" pitchFamily="2" charset="-122"/>
              </a:rPr>
              <a:t>newBalance</a:t>
            </a:r>
            <a:r>
              <a:rPr lang="en-US" altLang="zh-CN" b="1" dirty="0">
                <a:solidFill>
                  <a:srgbClr val="7F0055"/>
                </a:solidFill>
                <a:latin typeface="华文新魏" panose="02010800040101010101" pitchFamily="2" charset="-122"/>
                <a:ea typeface="华文新魏" panose="02010800040101010101" pitchFamily="2" charset="-122"/>
              </a:rPr>
              <a:t>;</a:t>
            </a:r>
          </a:p>
          <a:p>
            <a:pPr>
              <a:lnSpc>
                <a:spcPct val="120000"/>
              </a:lnSpc>
            </a:pPr>
            <a:r>
              <a:rPr lang="en-US" altLang="zh-CN" b="1" dirty="0">
                <a:solidFill>
                  <a:srgbClr val="7F0055"/>
                </a:solidFill>
                <a:latin typeface="华文新魏" panose="02010800040101010101" pitchFamily="2" charset="-122"/>
                <a:ea typeface="华文新魏" panose="02010800040101010101" pitchFamily="2" charset="-122"/>
              </a:rPr>
              <a:t>	}		</a:t>
            </a:r>
          </a:p>
          <a:p>
            <a:pPr>
              <a:lnSpc>
                <a:spcPct val="120000"/>
              </a:lnSpc>
            </a:pPr>
            <a:r>
              <a:rPr lang="en-US" altLang="zh-CN" b="1" dirty="0">
                <a:solidFill>
                  <a:srgbClr val="7F0055"/>
                </a:solidFill>
                <a:latin typeface="华文新魏" panose="02010800040101010101" pitchFamily="2" charset="-122"/>
                <a:ea typeface="华文新魏" panose="02010800040101010101" pitchFamily="2" charset="-122"/>
              </a:rPr>
              <a:t>}</a:t>
            </a:r>
          </a:p>
        </p:txBody>
      </p:sp>
      <p:sp>
        <p:nvSpPr>
          <p:cNvPr id="8" name="TextBox 7"/>
          <p:cNvSpPr txBox="1"/>
          <p:nvPr/>
        </p:nvSpPr>
        <p:spPr>
          <a:xfrm>
            <a:off x="8527055" y="2886419"/>
            <a:ext cx="3081755" cy="400110"/>
          </a:xfrm>
          <a:prstGeom prst="rect">
            <a:avLst/>
          </a:prstGeom>
          <a:noFill/>
        </p:spPr>
        <p:txBody>
          <a:bodyPr wrap="square" rtlCol="0">
            <a:spAutoFit/>
          </a:bodyPr>
          <a:lstStyle/>
          <a:p>
            <a:r>
              <a:rPr lang="en-US" altLang="zh-CN" sz="2000" b="1" dirty="0">
                <a:latin typeface="华文新魏" panose="02010800040101010101" pitchFamily="2" charset="-122"/>
                <a:ea typeface="华文新魏" panose="02010800040101010101" pitchFamily="2" charset="-122"/>
              </a:rPr>
              <a:t>deposit</a:t>
            </a:r>
            <a:r>
              <a:rPr lang="zh-CN" altLang="en-US" sz="2000" b="1" dirty="0">
                <a:latin typeface="华文新魏" panose="02010800040101010101" pitchFamily="2" charset="-122"/>
                <a:ea typeface="华文新魏" panose="02010800040101010101" pitchFamily="2" charset="-122"/>
              </a:rPr>
              <a:t>方法改为同步的</a:t>
            </a:r>
          </a:p>
        </p:txBody>
      </p:sp>
      <p:sp>
        <p:nvSpPr>
          <p:cNvPr id="7" name="圆角矩形标注 14">
            <a:extLst>
              <a:ext uri="{FF2B5EF4-FFF2-40B4-BE49-F238E27FC236}">
                <a16:creationId xmlns:a16="http://schemas.microsoft.com/office/drawing/2014/main" id="{95707FE7-1EF3-4CA0-89BE-2BCA90BF8DA6}"/>
              </a:ext>
            </a:extLst>
          </p:cNvPr>
          <p:cNvSpPr/>
          <p:nvPr/>
        </p:nvSpPr>
        <p:spPr>
          <a:xfrm>
            <a:off x="6869152" y="4025272"/>
            <a:ext cx="4041654" cy="1260406"/>
          </a:xfrm>
          <a:prstGeom prst="wedgeRoundRectCallout">
            <a:avLst>
              <a:gd name="adj1" fmla="val -104268"/>
              <a:gd name="adj2" fmla="val -4408"/>
              <a:gd name="adj3" fmla="val 16667"/>
            </a:avLst>
          </a:prstGeom>
          <a:solidFill>
            <a:schemeClr val="accent4">
              <a:lumMod val="40000"/>
              <a:lumOff val="60000"/>
              <a:alpha val="41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90000"/>
              </a:lnSpc>
              <a:spcBef>
                <a:spcPct val="0"/>
              </a:spcBef>
              <a:defRPr/>
            </a:pPr>
            <a:r>
              <a:rPr lang="en-US" altLang="zh-CN"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sleep</a:t>
            </a:r>
            <a:r>
              <a:rPr lang="zh-CN" altLang="en-US"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方法调用之后，并没有释放锁。使得线程仍然可以同步控制。</a:t>
            </a:r>
            <a:r>
              <a:rPr lang="en-US" altLang="zh-CN"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sleep</a:t>
            </a:r>
            <a:r>
              <a:rPr lang="zh-CN" altLang="en-US"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不会让出系统资源；</a:t>
            </a:r>
            <a:endParaRPr lang="en-US" altLang="zh-CN"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endParaRPr>
          </a:p>
          <a:p>
            <a:pPr lvl="0">
              <a:lnSpc>
                <a:spcPct val="90000"/>
              </a:lnSpc>
              <a:spcBef>
                <a:spcPct val="0"/>
              </a:spcBef>
              <a:defRPr/>
            </a:pPr>
            <a:r>
              <a:rPr lang="zh-CN" altLang="en-US" dirty="0">
                <a:solidFill>
                  <a:srgbClr val="FF0000"/>
                </a:solidFill>
                <a:latin typeface="华文新魏" panose="02010800040101010101" pitchFamily="2" charset="-122"/>
                <a:ea typeface="华文新魏" panose="02010800040101010101" pitchFamily="2" charset="-122"/>
                <a:cs typeface="Times New Roman" panose="02020603050405020304" pitchFamily="18" charset="0"/>
              </a:rPr>
              <a:t>凡是在上了锁的临界区里，</a:t>
            </a:r>
            <a:r>
              <a:rPr lang="en-US" altLang="zh-CN" dirty="0">
                <a:solidFill>
                  <a:srgbClr val="FF0000"/>
                </a:solidFill>
                <a:latin typeface="华文新魏" panose="02010800040101010101" pitchFamily="2" charset="-122"/>
                <a:ea typeface="华文新魏" panose="02010800040101010101" pitchFamily="2" charset="-122"/>
                <a:cs typeface="Times New Roman" panose="02020603050405020304" pitchFamily="18" charset="0"/>
              </a:rPr>
              <a:t>sleep</a:t>
            </a:r>
            <a:r>
              <a:rPr lang="zh-CN" altLang="en-US" dirty="0">
                <a:solidFill>
                  <a:srgbClr val="FF0000"/>
                </a:solidFill>
                <a:latin typeface="华文新魏" panose="02010800040101010101" pitchFamily="2" charset="-122"/>
                <a:ea typeface="华文新魏" panose="02010800040101010101" pitchFamily="2" charset="-122"/>
                <a:cs typeface="Times New Roman" panose="02020603050405020304" pitchFamily="18" charset="0"/>
              </a:rPr>
              <a:t>方法不会释放锁</a:t>
            </a:r>
            <a:endParaRPr lang="en-US" altLang="en-US" dirty="0">
              <a:solidFill>
                <a:srgbClr val="FF0000"/>
              </a:solidFill>
              <a:latin typeface="华文新魏" panose="02010800040101010101" pitchFamily="2" charset="-122"/>
              <a:ea typeface="华文新魏" panose="02010800040101010101" pitchFamily="2" charset="-122"/>
              <a:cs typeface="Times New Roman" panose="02020603050405020304" pitchFamily="18" charset="0"/>
            </a:endParaRPr>
          </a:p>
        </p:txBody>
      </p:sp>
    </p:spTree>
    <p:extLst>
      <p:ext uri="{BB962C8B-B14F-4D97-AF65-F5344CB8AC3E}">
        <p14:creationId xmlns:p14="http://schemas.microsoft.com/office/powerpoint/2010/main" val="8366239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文本占位符 1"/>
          <p:cNvSpPr>
            <a:spLocks noGrp="1"/>
          </p:cNvSpPr>
          <p:nvPr>
            <p:ph type="body" sz="quarter" idx="10"/>
          </p:nvPr>
        </p:nvSpPr>
        <p:spPr bwMode="auto">
          <a:xfrm>
            <a:off x="237439" y="175846"/>
            <a:ext cx="1248461" cy="835269"/>
          </a:xfrm>
          <a:noFill/>
        </p:spPr>
        <p:txBody>
          <a:bodyPr vert="horz" wrap="square" lIns="91440" tIns="45720" rIns="91440" bIns="45720" numCol="1" anchor="t" anchorCtr="0" compatLnSpc="1">
            <a:normAutofit fontScale="87500"/>
          </a:bodyPr>
          <a:lstStyle/>
          <a:p>
            <a:pPr eaLnBrk="1" hangingPunct="1"/>
            <a:r>
              <a:rPr lang="en-US" altLang="zh-CN" dirty="0"/>
              <a:t>30.4</a:t>
            </a:r>
          </a:p>
        </p:txBody>
      </p:sp>
      <p:sp>
        <p:nvSpPr>
          <p:cNvPr id="11267" name="文本占位符 2"/>
          <p:cNvSpPr>
            <a:spLocks noGrp="1"/>
          </p:cNvSpPr>
          <p:nvPr>
            <p:ph type="body" sz="quarter" idx="12"/>
          </p:nvPr>
        </p:nvSpPr>
        <p:spPr bwMode="auto">
          <a:xfrm>
            <a:off x="1649291" y="224570"/>
            <a:ext cx="8891247" cy="496887"/>
          </a:xfrm>
          <a:noFill/>
        </p:spPr>
        <p:txBody>
          <a:bodyPr vert="horz" wrap="square" lIns="91440" tIns="45720" rIns="91440" bIns="45720" numCol="1" anchor="t" anchorCtr="0" compatLnSpc="1">
            <a:noAutofit/>
          </a:bodyPr>
          <a:lstStyle/>
          <a:p>
            <a:r>
              <a:rPr lang="zh-CN" altLang="en-US" b="1" dirty="0">
                <a:latin typeface="华文细黑" panose="02010600040101010101" pitchFamily="2" charset="-122"/>
                <a:ea typeface="华文细黑" panose="02010600040101010101" pitchFamily="2" charset="-122"/>
              </a:rPr>
              <a:t>线程同步</a:t>
            </a:r>
            <a:r>
              <a:rPr lang="en-US" altLang="zh-CN" b="1" dirty="0">
                <a:latin typeface="华文细黑" panose="02010600040101010101" pitchFamily="2" charset="-122"/>
                <a:ea typeface="华文细黑" panose="02010600040101010101" pitchFamily="2" charset="-122"/>
              </a:rPr>
              <a:t>-</a:t>
            </a:r>
            <a:r>
              <a:rPr lang="en-US" altLang="en-US" dirty="0">
                <a:latin typeface="Courier New" panose="02070309020205020404" pitchFamily="49" charset="0"/>
              </a:rPr>
              <a:t>synchronized</a:t>
            </a:r>
            <a:endParaRPr lang="en-US" altLang="zh-CN" b="1" dirty="0">
              <a:latin typeface="华文细黑" panose="02010600040101010101" pitchFamily="2" charset="-122"/>
              <a:ea typeface="华文细黑" panose="02010600040101010101" pitchFamily="2" charset="-122"/>
            </a:endParaRPr>
          </a:p>
        </p:txBody>
      </p:sp>
      <p:sp>
        <p:nvSpPr>
          <p:cNvPr id="4" name="Rectangle 3"/>
          <p:cNvSpPr txBox="1">
            <a:spLocks/>
          </p:cNvSpPr>
          <p:nvPr/>
        </p:nvSpPr>
        <p:spPr>
          <a:xfrm>
            <a:off x="539749" y="1086168"/>
            <a:ext cx="10371057" cy="599413"/>
          </a:xfrm>
          <a:prstGeom prst="rect">
            <a:avLst/>
          </a:prstGeom>
        </p:spPr>
        <p:txBody>
          <a:bodyPr vert="horz" wrap="square" lIns="92075" tIns="46038" rIns="92075" bIns="46038" anchor="t">
            <a:normAutofit fontScale="97500"/>
          </a:bodyPr>
          <a:lstStyle/>
          <a:p>
            <a:pPr marL="228600" indent="-228600">
              <a:spcBef>
                <a:spcPct val="0"/>
              </a:spcBef>
              <a:buFont typeface="Wingdings" pitchFamily="2" charset="2"/>
              <a:buChar char="n"/>
            </a:pPr>
            <a:r>
              <a:rPr lang="zh-CN" altLang="en-US" sz="2300" dirty="0">
                <a:latin typeface="华文新魏" panose="02010800040101010101" pitchFamily="2" charset="-122"/>
                <a:ea typeface="华文新魏" panose="02010800040101010101" pitchFamily="2" charset="-122"/>
                <a:cs typeface="Courier New" panose="02070309020205020404" pitchFamily="49" charset="0"/>
              </a:rPr>
              <a:t>因此前面的例子有如下几种修改方案</a:t>
            </a:r>
          </a:p>
        </p:txBody>
      </p:sp>
      <p:sp>
        <p:nvSpPr>
          <p:cNvPr id="8" name="TextBox 7"/>
          <p:cNvSpPr txBox="1"/>
          <p:nvPr/>
        </p:nvSpPr>
        <p:spPr>
          <a:xfrm>
            <a:off x="8527055" y="2886419"/>
            <a:ext cx="3349128" cy="707886"/>
          </a:xfrm>
          <a:prstGeom prst="rect">
            <a:avLst/>
          </a:prstGeom>
          <a:noFill/>
        </p:spPr>
        <p:txBody>
          <a:bodyPr wrap="square" rtlCol="0">
            <a:spAutoFit/>
          </a:bodyPr>
          <a:lstStyle/>
          <a:p>
            <a:r>
              <a:rPr lang="zh-CN" altLang="en-US" sz="2000" b="1" dirty="0">
                <a:latin typeface="华文新魏" panose="02010800040101010101" pitchFamily="2" charset="-122"/>
                <a:ea typeface="华文新魏" panose="02010800040101010101" pitchFamily="2" charset="-122"/>
              </a:rPr>
              <a:t>修改共享资源</a:t>
            </a:r>
            <a:r>
              <a:rPr lang="en-US" altLang="zh-CN" sz="2000" b="1" dirty="0">
                <a:latin typeface="华文新魏" panose="02010800040101010101" pitchFamily="2" charset="-122"/>
                <a:ea typeface="华文新魏" panose="02010800040101010101" pitchFamily="2" charset="-122"/>
              </a:rPr>
              <a:t>Account</a:t>
            </a:r>
            <a:r>
              <a:rPr lang="zh-CN" altLang="en-US" sz="2000" b="1" dirty="0">
                <a:latin typeface="华文新魏" panose="02010800040101010101" pitchFamily="2" charset="-122"/>
                <a:ea typeface="华文新魏" panose="02010800040101010101" pitchFamily="2" charset="-122"/>
              </a:rPr>
              <a:t>类，在</a:t>
            </a:r>
            <a:r>
              <a:rPr lang="en-US" altLang="zh-CN" sz="2000" b="1" dirty="0">
                <a:latin typeface="华文新魏" panose="02010800040101010101" pitchFamily="2" charset="-122"/>
                <a:ea typeface="华文新魏" panose="02010800040101010101" pitchFamily="2" charset="-122"/>
              </a:rPr>
              <a:t>deposit</a:t>
            </a:r>
            <a:r>
              <a:rPr lang="zh-CN" altLang="en-US" sz="2000" b="1" dirty="0">
                <a:latin typeface="华文新魏" panose="02010800040101010101" pitchFamily="2" charset="-122"/>
                <a:ea typeface="华文新魏" panose="02010800040101010101" pitchFamily="2" charset="-122"/>
              </a:rPr>
              <a:t>方法内部加同步块</a:t>
            </a:r>
          </a:p>
        </p:txBody>
      </p:sp>
      <p:sp>
        <p:nvSpPr>
          <p:cNvPr id="151553" name="Rectangle 1"/>
          <p:cNvSpPr>
            <a:spLocks noChangeArrowheads="1"/>
          </p:cNvSpPr>
          <p:nvPr/>
        </p:nvSpPr>
        <p:spPr bwMode="auto">
          <a:xfrm>
            <a:off x="237439" y="1502688"/>
            <a:ext cx="7964119" cy="5266102"/>
          </a:xfrm>
          <a:prstGeom prst="rect">
            <a:avLst/>
          </a:prstGeom>
          <a:solidFill>
            <a:schemeClr val="accent4">
              <a:lumMod val="20000"/>
              <a:lumOff val="80000"/>
            </a:schemeClr>
          </a:solidFill>
          <a:ln w="22225">
            <a:solidFill>
              <a:schemeClr val="accent4">
                <a:lumMod val="50000"/>
              </a:schemeClr>
            </a:solidFill>
          </a:ln>
        </p:spPr>
        <p:txBody>
          <a:bodyPr wrap="square">
            <a:noAutofit/>
          </a:bodyPr>
          <a:lstStyle/>
          <a:p>
            <a:pPr>
              <a:lnSpc>
                <a:spcPct val="120000"/>
              </a:lnSpc>
            </a:pPr>
            <a:r>
              <a:rPr lang="en-US" altLang="zh-CN" b="1" dirty="0">
                <a:solidFill>
                  <a:srgbClr val="7F0055"/>
                </a:solidFill>
                <a:latin typeface="华文新魏" panose="02010800040101010101" pitchFamily="2" charset="-122"/>
                <a:ea typeface="华文新魏" panose="02010800040101010101" pitchFamily="2" charset="-122"/>
              </a:rPr>
              <a:t>private static class Account{</a:t>
            </a:r>
          </a:p>
          <a:p>
            <a:pPr>
              <a:lnSpc>
                <a:spcPct val="120000"/>
              </a:lnSpc>
            </a:pPr>
            <a:r>
              <a:rPr lang="en-US" altLang="zh-CN" b="1" dirty="0">
                <a:solidFill>
                  <a:srgbClr val="7F0055"/>
                </a:solidFill>
                <a:latin typeface="华文新魏" panose="02010800040101010101" pitchFamily="2" charset="-122"/>
                <a:ea typeface="华文新魏" panose="02010800040101010101" pitchFamily="2" charset="-122"/>
              </a:rPr>
              <a:t>	private int balance = 0;</a:t>
            </a:r>
          </a:p>
          <a:p>
            <a:pPr>
              <a:lnSpc>
                <a:spcPct val="120000"/>
              </a:lnSpc>
            </a:pPr>
            <a:r>
              <a:rPr lang="en-US" altLang="zh-CN" b="1" dirty="0">
                <a:solidFill>
                  <a:srgbClr val="7F0055"/>
                </a:solidFill>
                <a:latin typeface="华文新魏" panose="02010800040101010101" pitchFamily="2" charset="-122"/>
                <a:ea typeface="华文新魏" panose="02010800040101010101" pitchFamily="2" charset="-122"/>
              </a:rPr>
              <a:t>	public int </a:t>
            </a:r>
            <a:r>
              <a:rPr lang="en-US" altLang="zh-CN" b="1" dirty="0" err="1">
                <a:solidFill>
                  <a:srgbClr val="7F0055"/>
                </a:solidFill>
                <a:latin typeface="华文新魏" panose="02010800040101010101" pitchFamily="2" charset="-122"/>
                <a:ea typeface="华文新魏" panose="02010800040101010101" pitchFamily="2" charset="-122"/>
              </a:rPr>
              <a:t>getBalance</a:t>
            </a:r>
            <a:r>
              <a:rPr lang="en-US" altLang="zh-CN" b="1" dirty="0">
                <a:solidFill>
                  <a:srgbClr val="7F0055"/>
                </a:solidFill>
                <a:latin typeface="华文新魏" panose="02010800040101010101" pitchFamily="2" charset="-122"/>
                <a:ea typeface="华文新魏" panose="02010800040101010101" pitchFamily="2" charset="-122"/>
              </a:rPr>
              <a:t>() {</a:t>
            </a:r>
          </a:p>
          <a:p>
            <a:pPr>
              <a:lnSpc>
                <a:spcPct val="120000"/>
              </a:lnSpc>
            </a:pPr>
            <a:r>
              <a:rPr lang="en-US" altLang="zh-CN" b="1" dirty="0">
                <a:solidFill>
                  <a:srgbClr val="7F0055"/>
                </a:solidFill>
                <a:latin typeface="华文新魏" panose="02010800040101010101" pitchFamily="2" charset="-122"/>
                <a:ea typeface="华文新魏" panose="02010800040101010101" pitchFamily="2" charset="-122"/>
              </a:rPr>
              <a:t>		return balance;</a:t>
            </a:r>
          </a:p>
          <a:p>
            <a:pPr>
              <a:lnSpc>
                <a:spcPct val="120000"/>
              </a:lnSpc>
            </a:pPr>
            <a:r>
              <a:rPr lang="en-US" altLang="zh-CN" b="1" dirty="0">
                <a:solidFill>
                  <a:srgbClr val="7F0055"/>
                </a:solidFill>
                <a:latin typeface="华文新魏" panose="02010800040101010101" pitchFamily="2" charset="-122"/>
                <a:ea typeface="华文新魏" panose="02010800040101010101" pitchFamily="2" charset="-122"/>
              </a:rPr>
              <a:t>	}		</a:t>
            </a:r>
          </a:p>
          <a:p>
            <a:pPr>
              <a:lnSpc>
                <a:spcPct val="120000"/>
              </a:lnSpc>
            </a:pPr>
            <a:r>
              <a:rPr lang="en-US" altLang="zh-CN" b="1" dirty="0">
                <a:solidFill>
                  <a:srgbClr val="7F0055"/>
                </a:solidFill>
                <a:latin typeface="华文新魏" panose="02010800040101010101" pitchFamily="2" charset="-122"/>
                <a:ea typeface="华文新魏" panose="02010800040101010101" pitchFamily="2" charset="-122"/>
              </a:rPr>
              <a:t>	public  void deposit(int amount){</a:t>
            </a:r>
          </a:p>
          <a:p>
            <a:pPr>
              <a:lnSpc>
                <a:spcPct val="120000"/>
              </a:lnSpc>
            </a:pPr>
            <a:r>
              <a:rPr lang="en-US" altLang="zh-CN" b="1" dirty="0">
                <a:solidFill>
                  <a:srgbClr val="7F0055"/>
                </a:solidFill>
                <a:latin typeface="华文新魏" panose="02010800040101010101" pitchFamily="2" charset="-122"/>
                <a:ea typeface="华文新魏" panose="02010800040101010101" pitchFamily="2" charset="-122"/>
              </a:rPr>
              <a:t>		</a:t>
            </a:r>
            <a:r>
              <a:rPr lang="en-US" altLang="zh-CN" b="1" dirty="0">
                <a:solidFill>
                  <a:srgbClr val="FF0000"/>
                </a:solidFill>
                <a:latin typeface="华文新魏" panose="02010800040101010101" pitchFamily="2" charset="-122"/>
                <a:ea typeface="华文新魏" panose="02010800040101010101" pitchFamily="2" charset="-122"/>
              </a:rPr>
              <a:t>synchronized(this){</a:t>
            </a:r>
          </a:p>
          <a:p>
            <a:pPr>
              <a:lnSpc>
                <a:spcPct val="120000"/>
              </a:lnSpc>
            </a:pPr>
            <a:r>
              <a:rPr lang="en-US" altLang="zh-CN" b="1" dirty="0">
                <a:solidFill>
                  <a:srgbClr val="7F0055"/>
                </a:solidFill>
                <a:latin typeface="华文新魏" panose="02010800040101010101" pitchFamily="2" charset="-122"/>
                <a:ea typeface="华文新魏" panose="02010800040101010101" pitchFamily="2" charset="-122"/>
              </a:rPr>
              <a:t>			int </a:t>
            </a:r>
            <a:r>
              <a:rPr lang="en-US" altLang="zh-CN" b="1" dirty="0" err="1">
                <a:solidFill>
                  <a:srgbClr val="7F0055"/>
                </a:solidFill>
                <a:latin typeface="华文新魏" panose="02010800040101010101" pitchFamily="2" charset="-122"/>
                <a:ea typeface="华文新魏" panose="02010800040101010101" pitchFamily="2" charset="-122"/>
              </a:rPr>
              <a:t>newBalance</a:t>
            </a:r>
            <a:r>
              <a:rPr lang="en-US" altLang="zh-CN" b="1" dirty="0">
                <a:solidFill>
                  <a:srgbClr val="7F0055"/>
                </a:solidFill>
                <a:latin typeface="华文新魏" panose="02010800040101010101" pitchFamily="2" charset="-122"/>
                <a:ea typeface="华文新魏" panose="02010800040101010101" pitchFamily="2" charset="-122"/>
              </a:rPr>
              <a:t> = balance + amount;			</a:t>
            </a:r>
          </a:p>
          <a:p>
            <a:pPr>
              <a:lnSpc>
                <a:spcPct val="120000"/>
              </a:lnSpc>
            </a:pPr>
            <a:r>
              <a:rPr lang="en-US" altLang="zh-CN" b="1" dirty="0">
                <a:solidFill>
                  <a:srgbClr val="7F0055"/>
                </a:solidFill>
                <a:latin typeface="华文新魏" panose="02010800040101010101" pitchFamily="2" charset="-122"/>
                <a:ea typeface="华文新魏" panose="02010800040101010101" pitchFamily="2" charset="-122"/>
              </a:rPr>
              <a:t>			try{ </a:t>
            </a:r>
            <a:r>
              <a:rPr lang="en-US" altLang="zh-CN" b="1" dirty="0" err="1">
                <a:solidFill>
                  <a:srgbClr val="7F0055"/>
                </a:solidFill>
                <a:latin typeface="华文新魏" panose="02010800040101010101" pitchFamily="2" charset="-122"/>
                <a:ea typeface="华文新魏" panose="02010800040101010101" pitchFamily="2" charset="-122"/>
              </a:rPr>
              <a:t>Thread.sleep</a:t>
            </a:r>
            <a:r>
              <a:rPr lang="en-US" altLang="zh-CN" b="1" dirty="0">
                <a:solidFill>
                  <a:srgbClr val="7F0055"/>
                </a:solidFill>
                <a:latin typeface="华文新魏" panose="02010800040101010101" pitchFamily="2" charset="-122"/>
                <a:ea typeface="华文新魏" panose="02010800040101010101" pitchFamily="2" charset="-122"/>
              </a:rPr>
              <a:t>(5); }</a:t>
            </a:r>
          </a:p>
          <a:p>
            <a:pPr>
              <a:lnSpc>
                <a:spcPct val="120000"/>
              </a:lnSpc>
            </a:pPr>
            <a:r>
              <a:rPr lang="en-US" altLang="zh-CN" b="1" dirty="0">
                <a:solidFill>
                  <a:srgbClr val="7F0055"/>
                </a:solidFill>
                <a:latin typeface="华文新魏" panose="02010800040101010101" pitchFamily="2" charset="-122"/>
                <a:ea typeface="华文新魏" panose="02010800040101010101" pitchFamily="2" charset="-122"/>
              </a:rPr>
              <a:t>			catch(</a:t>
            </a:r>
            <a:r>
              <a:rPr lang="en-US" altLang="zh-CN" b="1" dirty="0" err="1">
                <a:solidFill>
                  <a:srgbClr val="7F0055"/>
                </a:solidFill>
                <a:latin typeface="华文新魏" panose="02010800040101010101" pitchFamily="2" charset="-122"/>
                <a:ea typeface="华文新魏" panose="02010800040101010101" pitchFamily="2" charset="-122"/>
              </a:rPr>
              <a:t>InterruptedException</a:t>
            </a:r>
            <a:r>
              <a:rPr lang="en-US" altLang="zh-CN" b="1" dirty="0">
                <a:solidFill>
                  <a:srgbClr val="7F0055"/>
                </a:solidFill>
                <a:latin typeface="华文新魏" panose="02010800040101010101" pitchFamily="2" charset="-122"/>
                <a:ea typeface="华文新魏" panose="02010800040101010101" pitchFamily="2" charset="-122"/>
              </a:rPr>
              <a:t> e){	}</a:t>
            </a:r>
          </a:p>
          <a:p>
            <a:pPr>
              <a:lnSpc>
                <a:spcPct val="120000"/>
              </a:lnSpc>
            </a:pPr>
            <a:r>
              <a:rPr lang="en-US" altLang="zh-CN" b="1" dirty="0">
                <a:solidFill>
                  <a:srgbClr val="7F0055"/>
                </a:solidFill>
                <a:latin typeface="华文新魏" panose="02010800040101010101" pitchFamily="2" charset="-122"/>
                <a:ea typeface="华文新魏" panose="02010800040101010101" pitchFamily="2" charset="-122"/>
              </a:rPr>
              <a:t>			balance = </a:t>
            </a:r>
            <a:r>
              <a:rPr lang="en-US" altLang="zh-CN" b="1" dirty="0" err="1">
                <a:solidFill>
                  <a:srgbClr val="7F0055"/>
                </a:solidFill>
                <a:latin typeface="华文新魏" panose="02010800040101010101" pitchFamily="2" charset="-122"/>
                <a:ea typeface="华文新魏" panose="02010800040101010101" pitchFamily="2" charset="-122"/>
              </a:rPr>
              <a:t>newBalance</a:t>
            </a:r>
            <a:r>
              <a:rPr lang="en-US" altLang="zh-CN" b="1" dirty="0">
                <a:solidFill>
                  <a:srgbClr val="7F0055"/>
                </a:solidFill>
                <a:latin typeface="华文新魏" panose="02010800040101010101" pitchFamily="2" charset="-122"/>
                <a:ea typeface="华文新魏" panose="02010800040101010101" pitchFamily="2" charset="-122"/>
              </a:rPr>
              <a:t>;</a:t>
            </a:r>
          </a:p>
          <a:p>
            <a:pPr>
              <a:lnSpc>
                <a:spcPct val="120000"/>
              </a:lnSpc>
            </a:pPr>
            <a:r>
              <a:rPr lang="en-US" altLang="zh-CN" b="1" dirty="0">
                <a:solidFill>
                  <a:srgbClr val="7F0055"/>
                </a:solidFill>
                <a:latin typeface="华文新魏" panose="02010800040101010101" pitchFamily="2" charset="-122"/>
                <a:ea typeface="华文新魏" panose="02010800040101010101" pitchFamily="2" charset="-122"/>
              </a:rPr>
              <a:t>		</a:t>
            </a:r>
            <a:r>
              <a:rPr lang="en-US" altLang="zh-CN" b="1" dirty="0">
                <a:solidFill>
                  <a:srgbClr val="FF0000"/>
                </a:solidFill>
                <a:latin typeface="华文新魏" panose="02010800040101010101" pitchFamily="2" charset="-122"/>
                <a:ea typeface="华文新魏" panose="02010800040101010101" pitchFamily="2" charset="-122"/>
              </a:rPr>
              <a:t>}</a:t>
            </a:r>
            <a:r>
              <a:rPr lang="en-US" altLang="zh-CN" b="1" dirty="0">
                <a:solidFill>
                  <a:srgbClr val="7F0055"/>
                </a:solidFill>
                <a:latin typeface="华文新魏" panose="02010800040101010101" pitchFamily="2" charset="-122"/>
                <a:ea typeface="华文新魏" panose="02010800040101010101" pitchFamily="2" charset="-122"/>
              </a:rPr>
              <a:t>		</a:t>
            </a:r>
          </a:p>
          <a:p>
            <a:pPr>
              <a:lnSpc>
                <a:spcPct val="120000"/>
              </a:lnSpc>
            </a:pPr>
            <a:r>
              <a:rPr lang="en-US" altLang="zh-CN" b="1" dirty="0">
                <a:solidFill>
                  <a:srgbClr val="7F0055"/>
                </a:solidFill>
                <a:latin typeface="华文新魏" panose="02010800040101010101" pitchFamily="2" charset="-122"/>
                <a:ea typeface="华文新魏" panose="02010800040101010101" pitchFamily="2" charset="-122"/>
              </a:rPr>
              <a:t>	}		</a:t>
            </a:r>
          </a:p>
          <a:p>
            <a:pPr>
              <a:lnSpc>
                <a:spcPct val="120000"/>
              </a:lnSpc>
            </a:pPr>
            <a:r>
              <a:rPr lang="en-US" altLang="zh-CN" b="1" dirty="0">
                <a:solidFill>
                  <a:srgbClr val="7F0055"/>
                </a:solidFill>
                <a:latin typeface="华文新魏" panose="02010800040101010101" pitchFamily="2" charset="-122"/>
                <a:ea typeface="华文新魏" panose="02010800040101010101" pitchFamily="2" charset="-122"/>
              </a:rPr>
              <a:t>} </a:t>
            </a:r>
          </a:p>
        </p:txBody>
      </p:sp>
    </p:spTree>
    <p:extLst>
      <p:ext uri="{BB962C8B-B14F-4D97-AF65-F5344CB8AC3E}">
        <p14:creationId xmlns:p14="http://schemas.microsoft.com/office/powerpoint/2010/main" val="83662395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文本占位符 1"/>
          <p:cNvSpPr>
            <a:spLocks noGrp="1"/>
          </p:cNvSpPr>
          <p:nvPr>
            <p:ph type="body" sz="quarter" idx="10"/>
          </p:nvPr>
        </p:nvSpPr>
        <p:spPr bwMode="auto">
          <a:xfrm>
            <a:off x="237439" y="175846"/>
            <a:ext cx="1248461" cy="835269"/>
          </a:xfrm>
          <a:noFill/>
        </p:spPr>
        <p:txBody>
          <a:bodyPr vert="horz" wrap="square" lIns="91440" tIns="45720" rIns="91440" bIns="45720" numCol="1" anchor="t" anchorCtr="0" compatLnSpc="1">
            <a:normAutofit fontScale="87500"/>
          </a:bodyPr>
          <a:lstStyle/>
          <a:p>
            <a:pPr eaLnBrk="1" hangingPunct="1"/>
            <a:r>
              <a:rPr lang="en-US" altLang="zh-CN" dirty="0"/>
              <a:t>30.4</a:t>
            </a:r>
          </a:p>
        </p:txBody>
      </p:sp>
      <p:sp>
        <p:nvSpPr>
          <p:cNvPr id="11267" name="文本占位符 2"/>
          <p:cNvSpPr>
            <a:spLocks noGrp="1"/>
          </p:cNvSpPr>
          <p:nvPr>
            <p:ph type="body" sz="quarter" idx="12"/>
          </p:nvPr>
        </p:nvSpPr>
        <p:spPr bwMode="auto">
          <a:xfrm>
            <a:off x="1649291" y="224570"/>
            <a:ext cx="8891247" cy="496887"/>
          </a:xfrm>
          <a:noFill/>
        </p:spPr>
        <p:txBody>
          <a:bodyPr vert="horz" wrap="square" lIns="91440" tIns="45720" rIns="91440" bIns="45720" numCol="1" anchor="t" anchorCtr="0" compatLnSpc="1">
            <a:noAutofit/>
          </a:bodyPr>
          <a:lstStyle/>
          <a:p>
            <a:r>
              <a:rPr lang="zh-CN" altLang="en-US" b="1" dirty="0">
                <a:latin typeface="华文细黑" panose="02010600040101010101" pitchFamily="2" charset="-122"/>
                <a:ea typeface="华文细黑" panose="02010600040101010101" pitchFamily="2" charset="-122"/>
              </a:rPr>
              <a:t>线程同步</a:t>
            </a:r>
            <a:r>
              <a:rPr lang="en-US" altLang="zh-CN" b="1" dirty="0">
                <a:latin typeface="华文细黑" panose="02010600040101010101" pitchFamily="2" charset="-122"/>
                <a:ea typeface="华文细黑" panose="02010600040101010101" pitchFamily="2" charset="-122"/>
              </a:rPr>
              <a:t>-</a:t>
            </a:r>
            <a:r>
              <a:rPr lang="en-US" altLang="en-US" dirty="0">
                <a:latin typeface="Courier New" panose="02070309020205020404" pitchFamily="49" charset="0"/>
              </a:rPr>
              <a:t>synchronized</a:t>
            </a:r>
            <a:endParaRPr lang="en-US" altLang="zh-CN" b="1" dirty="0">
              <a:latin typeface="华文细黑" panose="02010600040101010101" pitchFamily="2" charset="-122"/>
              <a:ea typeface="华文细黑" panose="02010600040101010101" pitchFamily="2" charset="-122"/>
            </a:endParaRPr>
          </a:p>
        </p:txBody>
      </p:sp>
      <p:sp>
        <p:nvSpPr>
          <p:cNvPr id="4" name="Rectangle 3"/>
          <p:cNvSpPr txBox="1">
            <a:spLocks/>
          </p:cNvSpPr>
          <p:nvPr/>
        </p:nvSpPr>
        <p:spPr>
          <a:xfrm>
            <a:off x="539749" y="1086168"/>
            <a:ext cx="10371057" cy="599413"/>
          </a:xfrm>
          <a:prstGeom prst="rect">
            <a:avLst/>
          </a:prstGeom>
        </p:spPr>
        <p:txBody>
          <a:bodyPr vert="horz" wrap="square" lIns="92075" tIns="46038" rIns="92075" bIns="46038" anchor="t">
            <a:normAutofit fontScale="97500"/>
          </a:bodyPr>
          <a:lstStyle/>
          <a:p>
            <a:pPr marL="228600" indent="-228600">
              <a:spcBef>
                <a:spcPct val="0"/>
              </a:spcBef>
              <a:buFont typeface="Wingdings" pitchFamily="2" charset="2"/>
              <a:buChar char="n"/>
            </a:pPr>
            <a:r>
              <a:rPr lang="zh-CN" altLang="en-US" sz="2200" dirty="0">
                <a:latin typeface="华文新魏" panose="02010800040101010101" pitchFamily="2" charset="-122"/>
                <a:ea typeface="华文新魏" panose="02010800040101010101" pitchFamily="2" charset="-122"/>
                <a:cs typeface="Courier New" panose="02070309020205020404" pitchFamily="49" charset="0"/>
              </a:rPr>
              <a:t>因此前面的例子有如下几种修改方案</a:t>
            </a:r>
          </a:p>
        </p:txBody>
      </p:sp>
      <p:sp>
        <p:nvSpPr>
          <p:cNvPr id="8" name="TextBox 7"/>
          <p:cNvSpPr txBox="1"/>
          <p:nvPr/>
        </p:nvSpPr>
        <p:spPr>
          <a:xfrm>
            <a:off x="6278137" y="1760634"/>
            <a:ext cx="5697963" cy="3785652"/>
          </a:xfrm>
          <a:prstGeom prst="rect">
            <a:avLst/>
          </a:prstGeom>
          <a:noFill/>
        </p:spPr>
        <p:txBody>
          <a:bodyPr wrap="square" rtlCol="0">
            <a:spAutoFit/>
          </a:bodyPr>
          <a:lstStyle/>
          <a:p>
            <a:r>
              <a:rPr lang="zh-CN" altLang="en-US" sz="2000" b="1" dirty="0">
                <a:latin typeface="华文新魏" panose="02010800040101010101" pitchFamily="2" charset="-122"/>
                <a:ea typeface="华文新魏" panose="02010800040101010101" pitchFamily="2" charset="-122"/>
              </a:rPr>
              <a:t>修改线程任务类</a:t>
            </a:r>
            <a:r>
              <a:rPr lang="en-US" altLang="zh-CN" sz="2000" b="1" dirty="0" err="1">
                <a:latin typeface="华文新魏" panose="02010800040101010101" pitchFamily="2" charset="-122"/>
                <a:ea typeface="华文新魏" panose="02010800040101010101" pitchFamily="2" charset="-122"/>
              </a:rPr>
              <a:t>AddPennyTask</a:t>
            </a:r>
            <a:r>
              <a:rPr lang="zh-CN" altLang="en-US" sz="2000" b="1" dirty="0">
                <a:latin typeface="华文新魏" panose="02010800040101010101" pitchFamily="2" charset="-122"/>
                <a:ea typeface="华文新魏" panose="02010800040101010101" pitchFamily="2" charset="-122"/>
              </a:rPr>
              <a:t>，在</a:t>
            </a:r>
            <a:r>
              <a:rPr lang="en-US" altLang="zh-CN" sz="2000" b="1" dirty="0">
                <a:latin typeface="华文新魏" panose="02010800040101010101" pitchFamily="2" charset="-122"/>
                <a:ea typeface="华文新魏" panose="02010800040101010101" pitchFamily="2" charset="-122"/>
              </a:rPr>
              <a:t>run</a:t>
            </a:r>
            <a:r>
              <a:rPr lang="zh-CN" altLang="en-US" sz="2000" b="1" dirty="0">
                <a:latin typeface="华文新魏" panose="02010800040101010101" pitchFamily="2" charset="-122"/>
                <a:ea typeface="华文新魏" panose="02010800040101010101" pitchFamily="2" charset="-122"/>
              </a:rPr>
              <a:t>方法里加同步块</a:t>
            </a:r>
            <a:endParaRPr lang="en-US" altLang="zh-CN" sz="2000" b="1" dirty="0">
              <a:latin typeface="华文新魏" panose="02010800040101010101" pitchFamily="2" charset="-122"/>
              <a:ea typeface="华文新魏" panose="02010800040101010101" pitchFamily="2" charset="-122"/>
            </a:endParaRPr>
          </a:p>
          <a:p>
            <a:endParaRPr lang="en-US" altLang="zh-CN" sz="2000" b="1" dirty="0">
              <a:solidFill>
                <a:srgbClr val="FF0000"/>
              </a:solidFill>
              <a:latin typeface="华文新魏" panose="02010800040101010101" pitchFamily="2" charset="-122"/>
              <a:ea typeface="华文新魏" panose="02010800040101010101" pitchFamily="2" charset="-122"/>
            </a:endParaRPr>
          </a:p>
          <a:p>
            <a:r>
              <a:rPr lang="zh-CN" altLang="en-US" sz="2000" b="1" dirty="0">
                <a:latin typeface="华文新魏" panose="02010800040101010101" pitchFamily="2" charset="-122"/>
                <a:ea typeface="华文新魏" panose="02010800040101010101" pitchFamily="2" charset="-122"/>
              </a:rPr>
              <a:t>注意：是对</a:t>
            </a:r>
            <a:r>
              <a:rPr lang="en-US" altLang="zh-CN" sz="2000" b="1" dirty="0">
                <a:latin typeface="华文新魏" panose="02010800040101010101" pitchFamily="2" charset="-122"/>
                <a:ea typeface="华文新魏" panose="02010800040101010101" pitchFamily="2" charset="-122"/>
              </a:rPr>
              <a:t>account</a:t>
            </a:r>
            <a:r>
              <a:rPr lang="zh-CN" altLang="en-US" sz="2000" b="1" dirty="0">
                <a:latin typeface="华文新魏" panose="02010800040101010101" pitchFamily="2" charset="-122"/>
                <a:ea typeface="华文新魏" panose="02010800040101010101" pitchFamily="2" charset="-122"/>
              </a:rPr>
              <a:t>对象加锁。不能对</a:t>
            </a:r>
            <a:r>
              <a:rPr lang="en-US" altLang="zh-CN" sz="2000" b="1" dirty="0">
                <a:latin typeface="华文新魏" panose="02010800040101010101" pitchFamily="2" charset="-122"/>
                <a:ea typeface="华文新魏" panose="02010800040101010101" pitchFamily="2" charset="-122"/>
              </a:rPr>
              <a:t>this</a:t>
            </a:r>
            <a:r>
              <a:rPr lang="zh-CN" altLang="en-US" sz="2000" b="1" dirty="0">
                <a:latin typeface="华文新魏" panose="02010800040101010101" pitchFamily="2" charset="-122"/>
                <a:ea typeface="华文新魏" panose="02010800040101010101" pitchFamily="2" charset="-122"/>
              </a:rPr>
              <a:t>对象加锁，即</a:t>
            </a:r>
            <a:endParaRPr lang="en-US" altLang="zh-CN" sz="2000" b="1" dirty="0">
              <a:latin typeface="华文新魏" panose="02010800040101010101" pitchFamily="2" charset="-122"/>
              <a:ea typeface="华文新魏" panose="02010800040101010101" pitchFamily="2" charset="-122"/>
            </a:endParaRPr>
          </a:p>
          <a:p>
            <a:r>
              <a:rPr lang="en-US" altLang="zh-CN" sz="2000" b="1" dirty="0">
                <a:solidFill>
                  <a:srgbClr val="FF0000"/>
                </a:solidFill>
                <a:latin typeface="华文新魏" panose="02010800040101010101" pitchFamily="2" charset="-122"/>
                <a:ea typeface="华文新魏" panose="02010800040101010101" pitchFamily="2" charset="-122"/>
              </a:rPr>
              <a:t>    synchronized(this)</a:t>
            </a:r>
            <a:r>
              <a:rPr lang="zh-CN" altLang="en-US" sz="2000" b="1" dirty="0">
                <a:solidFill>
                  <a:srgbClr val="FF0000"/>
                </a:solidFill>
                <a:latin typeface="华文新魏" panose="02010800040101010101" pitchFamily="2" charset="-122"/>
                <a:ea typeface="华文新魏" panose="02010800040101010101" pitchFamily="2" charset="-122"/>
              </a:rPr>
              <a:t>是错误的</a:t>
            </a:r>
            <a:endParaRPr lang="en-US" altLang="zh-CN" sz="2000" b="1" dirty="0">
              <a:solidFill>
                <a:srgbClr val="FF0000"/>
              </a:solidFill>
              <a:latin typeface="华文新魏" panose="02010800040101010101" pitchFamily="2" charset="-122"/>
              <a:ea typeface="华文新魏" panose="02010800040101010101" pitchFamily="2" charset="-122"/>
            </a:endParaRPr>
          </a:p>
          <a:p>
            <a:endParaRPr lang="en-US" altLang="zh-CN" sz="2000" b="1" dirty="0">
              <a:solidFill>
                <a:srgbClr val="FF0000"/>
              </a:solidFill>
              <a:latin typeface="华文新魏" panose="02010800040101010101" pitchFamily="2" charset="-122"/>
              <a:ea typeface="华文新魏" panose="02010800040101010101" pitchFamily="2" charset="-122"/>
            </a:endParaRPr>
          </a:p>
          <a:p>
            <a:r>
              <a:rPr lang="zh-CN" altLang="en-US" sz="2000" b="1" dirty="0">
                <a:latin typeface="华文新魏" panose="02010800040101010101" pitchFamily="2" charset="-122"/>
                <a:ea typeface="华文新魏" panose="02010800040101010101" pitchFamily="2" charset="-122"/>
              </a:rPr>
              <a:t>因为</a:t>
            </a:r>
            <a:r>
              <a:rPr lang="en-US" altLang="zh-CN" sz="2000" b="1" dirty="0">
                <a:latin typeface="华文新魏" panose="02010800040101010101" pitchFamily="2" charset="-122"/>
                <a:ea typeface="华文新魏" panose="02010800040101010101" pitchFamily="2" charset="-122"/>
              </a:rPr>
              <a:t>this</a:t>
            </a:r>
            <a:r>
              <a:rPr lang="zh-CN" altLang="en-US" sz="2000" b="1" dirty="0">
                <a:latin typeface="华文新魏" panose="02010800040101010101" pitchFamily="2" charset="-122"/>
                <a:ea typeface="华文新魏" panose="02010800040101010101" pitchFamily="2" charset="-122"/>
              </a:rPr>
              <a:t>是</a:t>
            </a:r>
            <a:r>
              <a:rPr lang="en-US" altLang="zh-CN" sz="2000" b="1" dirty="0" err="1">
                <a:latin typeface="华文新魏" panose="02010800040101010101" pitchFamily="2" charset="-122"/>
                <a:ea typeface="华文新魏" panose="02010800040101010101" pitchFamily="2" charset="-122"/>
              </a:rPr>
              <a:t>AddPennyTask</a:t>
            </a:r>
            <a:r>
              <a:rPr lang="zh-CN" altLang="en-US" sz="2000" b="1" dirty="0">
                <a:latin typeface="华文新魏" panose="02010800040101010101" pitchFamily="2" charset="-122"/>
                <a:ea typeface="华文新魏" panose="02010800040101010101" pitchFamily="2" charset="-122"/>
              </a:rPr>
              <a:t>对象，</a:t>
            </a:r>
            <a:r>
              <a:rPr lang="en-US" altLang="zh-CN" sz="2000" b="1" dirty="0">
                <a:solidFill>
                  <a:srgbClr val="FF0000"/>
                </a:solidFill>
                <a:latin typeface="华文新魏" panose="02010800040101010101" pitchFamily="2" charset="-122"/>
                <a:ea typeface="华文新魏" panose="02010800040101010101" pitchFamily="2" charset="-122"/>
              </a:rPr>
              <a:t>100</a:t>
            </a:r>
            <a:r>
              <a:rPr lang="zh-CN" altLang="en-US" sz="2000" b="1" dirty="0">
                <a:solidFill>
                  <a:srgbClr val="FF0000"/>
                </a:solidFill>
                <a:latin typeface="华文新魏" panose="02010800040101010101" pitchFamily="2" charset="-122"/>
                <a:ea typeface="华文新魏" panose="02010800040101010101" pitchFamily="2" charset="-122"/>
              </a:rPr>
              <a:t>个线程任务对象各不相同，因此</a:t>
            </a:r>
            <a:r>
              <a:rPr lang="en-US" altLang="zh-CN" sz="2000" b="1" dirty="0">
                <a:solidFill>
                  <a:srgbClr val="FF0000"/>
                </a:solidFill>
                <a:latin typeface="华文新魏" panose="02010800040101010101" pitchFamily="2" charset="-122"/>
                <a:ea typeface="华文新魏" panose="02010800040101010101" pitchFamily="2" charset="-122"/>
              </a:rPr>
              <a:t>synchronized(this)</a:t>
            </a:r>
            <a:r>
              <a:rPr lang="zh-CN" altLang="en-US" sz="2000" b="1" dirty="0">
                <a:solidFill>
                  <a:srgbClr val="FF0000"/>
                </a:solidFill>
                <a:latin typeface="华文新魏" panose="02010800040101010101" pitchFamily="2" charset="-122"/>
                <a:ea typeface="华文新魏" panose="02010800040101010101" pitchFamily="2" charset="-122"/>
              </a:rPr>
              <a:t>是对</a:t>
            </a:r>
            <a:r>
              <a:rPr lang="en-US" altLang="zh-CN" sz="2000" b="1" dirty="0">
                <a:solidFill>
                  <a:srgbClr val="FF0000"/>
                </a:solidFill>
                <a:latin typeface="华文新魏" panose="02010800040101010101" pitchFamily="2" charset="-122"/>
                <a:ea typeface="华文新魏" panose="02010800040101010101" pitchFamily="2" charset="-122"/>
              </a:rPr>
              <a:t>100</a:t>
            </a:r>
            <a:r>
              <a:rPr lang="zh-CN" altLang="en-US" sz="2000" b="1" dirty="0">
                <a:solidFill>
                  <a:srgbClr val="FF0000"/>
                </a:solidFill>
                <a:latin typeface="华文新魏" panose="02010800040101010101" pitchFamily="2" charset="-122"/>
                <a:ea typeface="华文新魏" panose="02010800040101010101" pitchFamily="2" charset="-122"/>
              </a:rPr>
              <a:t>个线程任务对象分别加锁，根本没起到同步的作用</a:t>
            </a:r>
            <a:r>
              <a:rPr lang="zh-CN" altLang="en-US" sz="2000" b="1" dirty="0">
                <a:latin typeface="华文新魏" panose="02010800040101010101" pitchFamily="2" charset="-122"/>
                <a:ea typeface="华文新魏" panose="02010800040101010101" pitchFamily="2" charset="-122"/>
              </a:rPr>
              <a:t>。</a:t>
            </a:r>
            <a:endParaRPr lang="en-US" altLang="zh-CN" sz="2000" b="1" dirty="0">
              <a:latin typeface="华文新魏" panose="02010800040101010101" pitchFamily="2" charset="-122"/>
              <a:ea typeface="华文新魏" panose="02010800040101010101" pitchFamily="2" charset="-122"/>
            </a:endParaRPr>
          </a:p>
          <a:p>
            <a:r>
              <a:rPr lang="en-US" altLang="zh-CN" sz="2000" b="1" dirty="0">
                <a:latin typeface="华文新魏" panose="02010800040101010101" pitchFamily="2" charset="-122"/>
                <a:ea typeface="华文新魏" panose="02010800040101010101" pitchFamily="2" charset="-122"/>
              </a:rPr>
              <a:t>100</a:t>
            </a:r>
            <a:r>
              <a:rPr lang="zh-CN" altLang="en-US" sz="2000" b="1" dirty="0">
                <a:latin typeface="华文新魏" panose="02010800040101010101" pitchFamily="2" charset="-122"/>
                <a:ea typeface="华文新魏" panose="02010800040101010101" pitchFamily="2" charset="-122"/>
              </a:rPr>
              <a:t>个线程任务对象同时访问的是共享资源</a:t>
            </a:r>
            <a:r>
              <a:rPr lang="en-US" altLang="zh-CN" sz="2000" b="1" dirty="0">
                <a:latin typeface="华文新魏" panose="02010800040101010101" pitchFamily="2" charset="-122"/>
                <a:ea typeface="华文新魏" panose="02010800040101010101" pitchFamily="2" charset="-122"/>
              </a:rPr>
              <a:t>account</a:t>
            </a:r>
            <a:r>
              <a:rPr lang="zh-CN" altLang="en-US" sz="2000" b="1" dirty="0">
                <a:latin typeface="华文新魏" panose="02010800040101010101" pitchFamily="2" charset="-122"/>
                <a:ea typeface="华文新魏" panose="02010800040101010101" pitchFamily="2" charset="-122"/>
              </a:rPr>
              <a:t>对象，需要加锁同步的是</a:t>
            </a:r>
            <a:r>
              <a:rPr lang="en-US" altLang="zh-CN" sz="2000" b="1" dirty="0">
                <a:latin typeface="华文新魏" panose="02010800040101010101" pitchFamily="2" charset="-122"/>
                <a:ea typeface="华文新魏" panose="02010800040101010101" pitchFamily="2" charset="-122"/>
              </a:rPr>
              <a:t>account</a:t>
            </a:r>
            <a:r>
              <a:rPr lang="zh-CN" altLang="en-US" sz="2000" b="1" dirty="0">
                <a:latin typeface="华文新魏" panose="02010800040101010101" pitchFamily="2" charset="-122"/>
                <a:ea typeface="华文新魏" panose="02010800040101010101" pitchFamily="2" charset="-122"/>
              </a:rPr>
              <a:t>对象。</a:t>
            </a:r>
          </a:p>
        </p:txBody>
      </p:sp>
      <p:sp>
        <p:nvSpPr>
          <p:cNvPr id="152577" name="Rectangle 1"/>
          <p:cNvSpPr>
            <a:spLocks noChangeArrowheads="1"/>
          </p:cNvSpPr>
          <p:nvPr/>
        </p:nvSpPr>
        <p:spPr bwMode="auto">
          <a:xfrm>
            <a:off x="202896" y="1760634"/>
            <a:ext cx="5795176" cy="3397533"/>
          </a:xfrm>
          <a:prstGeom prst="rect">
            <a:avLst/>
          </a:prstGeom>
          <a:solidFill>
            <a:schemeClr val="accent4">
              <a:lumMod val="20000"/>
              <a:lumOff val="80000"/>
            </a:schemeClr>
          </a:solidFill>
          <a:ln w="22225">
            <a:solidFill>
              <a:schemeClr val="accent4">
                <a:lumMod val="50000"/>
              </a:schemeClr>
            </a:solidFill>
          </a:ln>
        </p:spPr>
        <p:txBody>
          <a:bodyPr wrap="square">
            <a:noAutofit/>
          </a:bodyPr>
          <a:lstStyle/>
          <a:p>
            <a:pPr>
              <a:lnSpc>
                <a:spcPct val="120000"/>
              </a:lnSpc>
            </a:pPr>
            <a:r>
              <a:rPr lang="en-US" altLang="zh-CN" b="1" dirty="0">
                <a:solidFill>
                  <a:srgbClr val="7F0055"/>
                </a:solidFill>
                <a:latin typeface="华文新魏" panose="02010800040101010101" pitchFamily="2" charset="-122"/>
                <a:ea typeface="华文新魏" panose="02010800040101010101" pitchFamily="2" charset="-122"/>
              </a:rPr>
              <a:t>private static class </a:t>
            </a:r>
            <a:r>
              <a:rPr lang="en-US" altLang="zh-CN" b="1" dirty="0" err="1">
                <a:solidFill>
                  <a:srgbClr val="7F0055"/>
                </a:solidFill>
                <a:latin typeface="华文新魏" panose="02010800040101010101" pitchFamily="2" charset="-122"/>
                <a:ea typeface="华文新魏" panose="02010800040101010101" pitchFamily="2" charset="-122"/>
              </a:rPr>
              <a:t>AddPennyTask</a:t>
            </a:r>
            <a:r>
              <a:rPr lang="en-US" altLang="zh-CN" b="1" dirty="0">
                <a:solidFill>
                  <a:srgbClr val="7F0055"/>
                </a:solidFill>
                <a:latin typeface="华文新魏" panose="02010800040101010101" pitchFamily="2" charset="-122"/>
                <a:ea typeface="华文新魏" panose="02010800040101010101" pitchFamily="2" charset="-122"/>
              </a:rPr>
              <a:t> implements Runnable{</a:t>
            </a:r>
          </a:p>
          <a:p>
            <a:pPr>
              <a:lnSpc>
                <a:spcPct val="120000"/>
              </a:lnSpc>
            </a:pPr>
            <a:r>
              <a:rPr lang="en-US" altLang="zh-CN" b="1" dirty="0">
                <a:solidFill>
                  <a:srgbClr val="7F0055"/>
                </a:solidFill>
                <a:latin typeface="华文新魏" panose="02010800040101010101" pitchFamily="2" charset="-122"/>
                <a:ea typeface="华文新魏" panose="02010800040101010101" pitchFamily="2" charset="-122"/>
              </a:rPr>
              <a:t>	public void run() {</a:t>
            </a:r>
          </a:p>
          <a:p>
            <a:pPr>
              <a:lnSpc>
                <a:spcPct val="120000"/>
              </a:lnSpc>
            </a:pPr>
            <a:r>
              <a:rPr lang="en-US" altLang="zh-CN" b="1" dirty="0">
                <a:solidFill>
                  <a:srgbClr val="7F0055"/>
                </a:solidFill>
                <a:latin typeface="华文新魏" panose="02010800040101010101" pitchFamily="2" charset="-122"/>
                <a:ea typeface="华文新魏" panose="02010800040101010101" pitchFamily="2" charset="-122"/>
              </a:rPr>
              <a:t>		</a:t>
            </a:r>
            <a:r>
              <a:rPr lang="en-US" altLang="zh-CN" b="1" dirty="0">
                <a:solidFill>
                  <a:srgbClr val="FF0000"/>
                </a:solidFill>
                <a:latin typeface="华文新魏" panose="02010800040101010101" pitchFamily="2" charset="-122"/>
                <a:ea typeface="华文新魏" panose="02010800040101010101" pitchFamily="2" charset="-122"/>
              </a:rPr>
              <a:t>synchronized(account){</a:t>
            </a:r>
          </a:p>
          <a:p>
            <a:pPr>
              <a:lnSpc>
                <a:spcPct val="120000"/>
              </a:lnSpc>
            </a:pPr>
            <a:r>
              <a:rPr lang="en-US" altLang="zh-CN" b="1" dirty="0">
                <a:solidFill>
                  <a:srgbClr val="7F0055"/>
                </a:solidFill>
                <a:latin typeface="华文新魏" panose="02010800040101010101" pitchFamily="2" charset="-122"/>
                <a:ea typeface="华文新魏" panose="02010800040101010101" pitchFamily="2" charset="-122"/>
              </a:rPr>
              <a:t>			</a:t>
            </a:r>
            <a:r>
              <a:rPr lang="en-US" altLang="zh-CN" b="1" dirty="0" err="1">
                <a:solidFill>
                  <a:srgbClr val="7F0055"/>
                </a:solidFill>
                <a:latin typeface="华文新魏" panose="02010800040101010101" pitchFamily="2" charset="-122"/>
                <a:ea typeface="华文新魏" panose="02010800040101010101" pitchFamily="2" charset="-122"/>
              </a:rPr>
              <a:t>account.deposit</a:t>
            </a:r>
            <a:r>
              <a:rPr lang="en-US" altLang="zh-CN" b="1" dirty="0">
                <a:solidFill>
                  <a:srgbClr val="7F0055"/>
                </a:solidFill>
                <a:latin typeface="华文新魏" panose="02010800040101010101" pitchFamily="2" charset="-122"/>
                <a:ea typeface="华文新魏" panose="02010800040101010101" pitchFamily="2" charset="-122"/>
              </a:rPr>
              <a:t>(1);	</a:t>
            </a:r>
          </a:p>
          <a:p>
            <a:pPr>
              <a:lnSpc>
                <a:spcPct val="120000"/>
              </a:lnSpc>
            </a:pPr>
            <a:r>
              <a:rPr lang="en-US" altLang="zh-CN" b="1" dirty="0">
                <a:solidFill>
                  <a:srgbClr val="7F0055"/>
                </a:solidFill>
                <a:latin typeface="华文新魏" panose="02010800040101010101" pitchFamily="2" charset="-122"/>
                <a:ea typeface="华文新魏" panose="02010800040101010101" pitchFamily="2" charset="-122"/>
              </a:rPr>
              <a:t>		</a:t>
            </a:r>
            <a:r>
              <a:rPr lang="en-US" altLang="zh-CN" b="1" dirty="0">
                <a:solidFill>
                  <a:srgbClr val="FF0000"/>
                </a:solidFill>
                <a:latin typeface="华文新魏" panose="02010800040101010101" pitchFamily="2" charset="-122"/>
                <a:ea typeface="华文新魏" panose="02010800040101010101" pitchFamily="2" charset="-122"/>
              </a:rPr>
              <a:t>}</a:t>
            </a:r>
          </a:p>
          <a:p>
            <a:pPr>
              <a:lnSpc>
                <a:spcPct val="120000"/>
              </a:lnSpc>
            </a:pPr>
            <a:r>
              <a:rPr lang="en-US" altLang="zh-CN" b="1" dirty="0">
                <a:solidFill>
                  <a:srgbClr val="7F0055"/>
                </a:solidFill>
                <a:latin typeface="华文新魏" panose="02010800040101010101" pitchFamily="2" charset="-122"/>
                <a:ea typeface="华文新魏" panose="02010800040101010101" pitchFamily="2" charset="-122"/>
              </a:rPr>
              <a:t>			</a:t>
            </a:r>
          </a:p>
          <a:p>
            <a:pPr>
              <a:lnSpc>
                <a:spcPct val="120000"/>
              </a:lnSpc>
            </a:pPr>
            <a:r>
              <a:rPr lang="en-US" altLang="zh-CN" b="1" dirty="0">
                <a:solidFill>
                  <a:srgbClr val="7F0055"/>
                </a:solidFill>
                <a:latin typeface="华文新魏" panose="02010800040101010101" pitchFamily="2" charset="-122"/>
                <a:ea typeface="华文新魏" panose="02010800040101010101" pitchFamily="2" charset="-122"/>
              </a:rPr>
              <a:t>	}</a:t>
            </a:r>
          </a:p>
          <a:p>
            <a:pPr>
              <a:lnSpc>
                <a:spcPct val="120000"/>
              </a:lnSpc>
            </a:pPr>
            <a:r>
              <a:rPr lang="en-US" altLang="zh-CN" b="1" dirty="0">
                <a:solidFill>
                  <a:srgbClr val="7F0055"/>
                </a:solidFill>
                <a:latin typeface="华文新魏" panose="02010800040101010101" pitchFamily="2" charset="-122"/>
                <a:ea typeface="华文新魏" panose="02010800040101010101" pitchFamily="2" charset="-122"/>
              </a:rPr>
              <a:t>		</a:t>
            </a:r>
          </a:p>
          <a:p>
            <a:pPr>
              <a:lnSpc>
                <a:spcPct val="120000"/>
              </a:lnSpc>
            </a:pPr>
            <a:r>
              <a:rPr lang="en-US" altLang="zh-CN" b="1" dirty="0">
                <a:solidFill>
                  <a:srgbClr val="7F0055"/>
                </a:solidFill>
                <a:latin typeface="华文新魏" panose="02010800040101010101" pitchFamily="2" charset="-122"/>
                <a:ea typeface="华文新魏" panose="02010800040101010101" pitchFamily="2" charset="-122"/>
              </a:rPr>
              <a:t>} </a:t>
            </a:r>
          </a:p>
          <a:p>
            <a:pPr>
              <a:lnSpc>
                <a:spcPct val="120000"/>
              </a:lnSpc>
            </a:pPr>
            <a:endParaRPr lang="en-US" altLang="zh-CN" b="1" dirty="0">
              <a:solidFill>
                <a:srgbClr val="7F0055"/>
              </a:solidFill>
              <a:latin typeface="华文新魏" panose="02010800040101010101" pitchFamily="2" charset="-122"/>
              <a:ea typeface="华文新魏" panose="02010800040101010101" pitchFamily="2" charset="-122"/>
            </a:endParaRPr>
          </a:p>
        </p:txBody>
      </p:sp>
      <p:sp>
        <p:nvSpPr>
          <p:cNvPr id="2" name="文本框 1">
            <a:extLst>
              <a:ext uri="{FF2B5EF4-FFF2-40B4-BE49-F238E27FC236}">
                <a16:creationId xmlns:a16="http://schemas.microsoft.com/office/drawing/2014/main" id="{C794B0B5-8355-4F3A-A69A-0B5A6EF5C2B2}"/>
              </a:ext>
            </a:extLst>
          </p:cNvPr>
          <p:cNvSpPr txBox="1"/>
          <p:nvPr/>
        </p:nvSpPr>
        <p:spPr>
          <a:xfrm>
            <a:off x="769433" y="6066263"/>
            <a:ext cx="7248293" cy="707886"/>
          </a:xfrm>
          <a:prstGeom prst="rect">
            <a:avLst/>
          </a:prstGeom>
          <a:noFill/>
        </p:spPr>
        <p:txBody>
          <a:bodyPr wrap="square" rtlCol="0">
            <a:spAutoFit/>
          </a:bodyPr>
          <a:lstStyle/>
          <a:p>
            <a:r>
              <a:rPr lang="zh-CN" altLang="en-US" sz="2000" b="1" dirty="0">
                <a:solidFill>
                  <a:srgbClr val="FF0000"/>
                </a:solidFill>
                <a:latin typeface="华文新魏" panose="02010800040101010101" pitchFamily="2" charset="-122"/>
                <a:ea typeface="华文新魏" panose="02010800040101010101" pitchFamily="2" charset="-122"/>
              </a:rPr>
              <a:t>问题：</a:t>
            </a:r>
            <a:r>
              <a:rPr lang="en-US" altLang="zh-CN" sz="2000" b="1" dirty="0">
                <a:solidFill>
                  <a:srgbClr val="FF0000"/>
                </a:solidFill>
                <a:latin typeface="华文新魏" panose="02010800040101010101" pitchFamily="2" charset="-122"/>
                <a:ea typeface="华文新魏" panose="02010800040101010101" pitchFamily="2" charset="-122"/>
              </a:rPr>
              <a:t>public synchronized void run() { </a:t>
            </a:r>
            <a:r>
              <a:rPr lang="en-US" altLang="zh-CN" sz="2000" b="1" dirty="0" err="1">
                <a:solidFill>
                  <a:srgbClr val="FF0000"/>
                </a:solidFill>
                <a:latin typeface="华文新魏" panose="02010800040101010101" pitchFamily="2" charset="-122"/>
                <a:ea typeface="华文新魏" panose="02010800040101010101" pitchFamily="2" charset="-122"/>
              </a:rPr>
              <a:t>account.deposit</a:t>
            </a:r>
            <a:r>
              <a:rPr lang="en-US" altLang="zh-CN" sz="2000" b="1" dirty="0">
                <a:solidFill>
                  <a:srgbClr val="FF0000"/>
                </a:solidFill>
                <a:latin typeface="华文新魏" panose="02010800040101010101" pitchFamily="2" charset="-122"/>
                <a:ea typeface="华文新魏" panose="02010800040101010101" pitchFamily="2" charset="-122"/>
              </a:rPr>
              <a:t>(1);  }</a:t>
            </a:r>
          </a:p>
          <a:p>
            <a:r>
              <a:rPr lang="en-US" altLang="zh-CN" sz="2000" b="1" dirty="0">
                <a:solidFill>
                  <a:srgbClr val="FF0000"/>
                </a:solidFill>
                <a:latin typeface="华文新魏" panose="02010800040101010101" pitchFamily="2" charset="-122"/>
                <a:ea typeface="华文新魏" panose="02010800040101010101" pitchFamily="2" charset="-122"/>
              </a:rPr>
              <a:t> </a:t>
            </a:r>
            <a:r>
              <a:rPr lang="zh-CN" altLang="en-US" sz="2000" b="1" dirty="0">
                <a:solidFill>
                  <a:srgbClr val="FF0000"/>
                </a:solidFill>
                <a:latin typeface="华文新魏" panose="02010800040101010101" pitchFamily="2" charset="-122"/>
                <a:ea typeface="华文新魏" panose="02010800040101010101" pitchFamily="2" charset="-122"/>
              </a:rPr>
              <a:t>这种方案是否可以？</a:t>
            </a:r>
            <a:r>
              <a:rPr lang="en-US" altLang="zh-CN" sz="2000" b="1" dirty="0">
                <a:solidFill>
                  <a:srgbClr val="FF0000"/>
                </a:solidFill>
                <a:latin typeface="华文新魏" panose="02010800040101010101" pitchFamily="2" charset="-122"/>
                <a:ea typeface="华文新魏" panose="02010800040101010101" pitchFamily="2" charset="-122"/>
              </a:rPr>
              <a:t> </a:t>
            </a:r>
            <a:endParaRPr lang="zh-CN" altLang="en-US" sz="2000" b="1" dirty="0">
              <a:solidFill>
                <a:srgbClr val="FF0000"/>
              </a:solidFill>
              <a:latin typeface="华文新魏" panose="02010800040101010101" pitchFamily="2" charset="-122"/>
              <a:ea typeface="华文新魏" panose="02010800040101010101" pitchFamily="2" charset="-122"/>
            </a:endParaRPr>
          </a:p>
        </p:txBody>
      </p:sp>
    </p:spTree>
    <p:extLst>
      <p:ext uri="{BB962C8B-B14F-4D97-AF65-F5344CB8AC3E}">
        <p14:creationId xmlns:p14="http://schemas.microsoft.com/office/powerpoint/2010/main" val="83662395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文本占位符 1"/>
          <p:cNvSpPr>
            <a:spLocks noGrp="1"/>
          </p:cNvSpPr>
          <p:nvPr>
            <p:ph type="body" sz="quarter" idx="10"/>
          </p:nvPr>
        </p:nvSpPr>
        <p:spPr bwMode="auto">
          <a:xfrm>
            <a:off x="237439" y="175846"/>
            <a:ext cx="1248461" cy="835269"/>
          </a:xfrm>
          <a:noFill/>
        </p:spPr>
        <p:txBody>
          <a:bodyPr vert="horz" wrap="square" lIns="91440" tIns="45720" rIns="91440" bIns="45720" numCol="1" anchor="t" anchorCtr="0" compatLnSpc="1">
            <a:normAutofit fontScale="87500"/>
          </a:bodyPr>
          <a:lstStyle/>
          <a:p>
            <a:pPr eaLnBrk="1" hangingPunct="1"/>
            <a:r>
              <a:rPr lang="en-US" altLang="zh-CN" dirty="0"/>
              <a:t>30.4</a:t>
            </a:r>
          </a:p>
        </p:txBody>
      </p:sp>
      <p:sp>
        <p:nvSpPr>
          <p:cNvPr id="11267" name="文本占位符 2"/>
          <p:cNvSpPr>
            <a:spLocks noGrp="1"/>
          </p:cNvSpPr>
          <p:nvPr>
            <p:ph type="body" sz="quarter" idx="12"/>
          </p:nvPr>
        </p:nvSpPr>
        <p:spPr bwMode="auto">
          <a:xfrm>
            <a:off x="1649291" y="224570"/>
            <a:ext cx="8891247" cy="496887"/>
          </a:xfrm>
          <a:noFill/>
        </p:spPr>
        <p:txBody>
          <a:bodyPr vert="horz" wrap="square" lIns="91440" tIns="45720" rIns="91440" bIns="45720" numCol="1" anchor="t" anchorCtr="0" compatLnSpc="1">
            <a:noAutofit/>
          </a:bodyPr>
          <a:lstStyle/>
          <a:p>
            <a:r>
              <a:rPr lang="zh-CN" altLang="en-US" b="1" dirty="0">
                <a:latin typeface="华文细黑" panose="02010600040101010101" pitchFamily="2" charset="-122"/>
                <a:ea typeface="华文细黑" panose="02010600040101010101" pitchFamily="2" charset="-122"/>
              </a:rPr>
              <a:t>线程同步</a:t>
            </a:r>
            <a:r>
              <a:rPr lang="en-US" altLang="zh-CN" b="1" dirty="0">
                <a:latin typeface="华文细黑" panose="02010600040101010101" pitchFamily="2" charset="-122"/>
                <a:ea typeface="华文细黑" panose="02010600040101010101" pitchFamily="2" charset="-122"/>
              </a:rPr>
              <a:t>-</a:t>
            </a:r>
            <a:r>
              <a:rPr lang="zh-CN" altLang="en-US" b="1" dirty="0">
                <a:latin typeface="华文细黑" panose="02010600040101010101" pitchFamily="2" charset="-122"/>
                <a:ea typeface="华文细黑" panose="02010600040101010101" pitchFamily="2" charset="-122"/>
              </a:rPr>
              <a:t>加锁同步</a:t>
            </a:r>
            <a:endParaRPr lang="en-US" altLang="zh-CN" b="1" dirty="0">
              <a:latin typeface="华文细黑" panose="02010600040101010101" pitchFamily="2" charset="-122"/>
              <a:ea typeface="华文细黑" panose="02010600040101010101" pitchFamily="2" charset="-122"/>
            </a:endParaRPr>
          </a:p>
        </p:txBody>
      </p:sp>
      <p:sp>
        <p:nvSpPr>
          <p:cNvPr id="4" name="Rectangle 3"/>
          <p:cNvSpPr txBox="1">
            <a:spLocks/>
          </p:cNvSpPr>
          <p:nvPr/>
        </p:nvSpPr>
        <p:spPr>
          <a:xfrm>
            <a:off x="539750" y="1123950"/>
            <a:ext cx="11021986" cy="4527550"/>
          </a:xfrm>
          <a:prstGeom prst="rect">
            <a:avLst/>
          </a:prstGeom>
        </p:spPr>
        <p:txBody>
          <a:bodyPr vert="horz" wrap="square" lIns="92075" tIns="46038" rIns="92075" bIns="46038" anchor="t">
            <a:normAutofit/>
          </a:bodyPr>
          <a:lstStyle/>
          <a:p>
            <a:pPr marL="228600" lvl="0" indent="-228600">
              <a:lnSpc>
                <a:spcPct val="120000"/>
              </a:lnSpc>
              <a:spcBef>
                <a:spcPct val="0"/>
              </a:spcBef>
              <a:buFont typeface="Wingdings" pitchFamily="2" charset="2"/>
              <a:buChar char="n"/>
            </a:pPr>
            <a:r>
              <a:rPr lang="zh-CN" altLang="en-US" sz="2000" dirty="0">
                <a:latin typeface="华文新魏" panose="02010800040101010101" pitchFamily="2" charset="-122"/>
                <a:ea typeface="华文新魏" panose="02010800040101010101" pitchFamily="2" charset="-122"/>
              </a:rPr>
              <a:t>采用</a:t>
            </a:r>
            <a:r>
              <a:rPr lang="en-US" altLang="en-US" sz="2000" dirty="0">
                <a:latin typeface="华文新魏" panose="02010800040101010101" pitchFamily="2" charset="-122"/>
                <a:ea typeface="华文新魏" panose="02010800040101010101" pitchFamily="2" charset="-122"/>
              </a:rPr>
              <a:t>synchronized</a:t>
            </a:r>
            <a:r>
              <a:rPr lang="zh-CN" altLang="en-US" sz="2000" dirty="0">
                <a:latin typeface="华文新魏" panose="02010800040101010101" pitchFamily="2" charset="-122"/>
                <a:ea typeface="华文新魏" panose="02010800040101010101" pitchFamily="2" charset="-122"/>
              </a:rPr>
              <a:t>关键字的同步要</a:t>
            </a:r>
            <a:r>
              <a:rPr lang="en-US" altLang="en-US" sz="2000" dirty="0" err="1">
                <a:solidFill>
                  <a:srgbClr val="FF0000"/>
                </a:solidFill>
                <a:latin typeface="华文新魏" panose="02010800040101010101" pitchFamily="2" charset="-122"/>
                <a:ea typeface="华文新魏" panose="02010800040101010101" pitchFamily="2" charset="-122"/>
              </a:rPr>
              <a:t>隐式地</a:t>
            </a:r>
            <a:r>
              <a:rPr lang="en-US" altLang="en-US" sz="2000" dirty="0" err="1">
                <a:latin typeface="华文新魏" panose="02010800040101010101" pitchFamily="2" charset="-122"/>
                <a:ea typeface="华文新魏" panose="02010800040101010101" pitchFamily="2" charset="-122"/>
              </a:rPr>
              <a:t>在</a:t>
            </a:r>
            <a:r>
              <a:rPr kumimoji="0" lang="zh-CN" altLang="en-US" sz="2000" b="0" i="0" u="none" strike="noStrike" kern="1200" cap="none" spc="0" normalizeH="0" baseline="0" noProof="0" dirty="0">
                <a:ln>
                  <a:noFill/>
                </a:ln>
                <a:solidFill>
                  <a:srgbClr val="FF0000"/>
                </a:solidFill>
                <a:effectLst/>
                <a:uLnTx/>
                <a:uFillTx/>
                <a:latin typeface="华文新魏" panose="02010800040101010101" pitchFamily="2" charset="-122"/>
                <a:ea typeface="华文新魏" panose="02010800040101010101" pitchFamily="2" charset="-122"/>
              </a:rPr>
              <a:t>对象</a:t>
            </a:r>
            <a:r>
              <a:rPr kumimoji="0" lang="en-US" altLang="en-US" sz="2000" b="0" i="0" u="none" strike="noStrike" kern="1200" cap="none" spc="0" normalizeH="0" baseline="0" noProof="0" dirty="0" err="1">
                <a:ln>
                  <a:noFill/>
                </a:ln>
                <a:solidFill>
                  <a:srgbClr val="FF0000"/>
                </a:solidFill>
                <a:effectLst/>
                <a:uLnTx/>
                <a:uFillTx/>
                <a:latin typeface="华文新魏" panose="02010800040101010101" pitchFamily="2" charset="-122"/>
                <a:ea typeface="华文新魏" panose="02010800040101010101" pitchFamily="2" charset="-122"/>
              </a:rPr>
              <a:t>实例</a:t>
            </a:r>
            <a:r>
              <a:rPr kumimoji="0" lang="zh-CN" altLang="en-US" sz="20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rPr>
              <a:t>或</a:t>
            </a:r>
            <a:r>
              <a:rPr kumimoji="0" lang="zh-CN" altLang="en-US" sz="2000" b="1" i="0" u="none" strike="noStrike" kern="1200" cap="none" spc="0" normalizeH="0" baseline="0" noProof="0" dirty="0">
                <a:ln>
                  <a:noFill/>
                </a:ln>
                <a:solidFill>
                  <a:srgbClr val="FF0000"/>
                </a:solidFill>
                <a:effectLst/>
                <a:uLnTx/>
                <a:uFillTx/>
                <a:latin typeface="华文新魏" panose="02010800040101010101" pitchFamily="2" charset="-122"/>
                <a:ea typeface="华文新魏" panose="02010800040101010101" pitchFamily="2" charset="-122"/>
              </a:rPr>
              <a:t>类</a:t>
            </a:r>
            <a:r>
              <a:rPr kumimoji="0" lang="zh-CN" altLang="en-US" sz="20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rPr>
              <a:t>上</a:t>
            </a:r>
            <a:r>
              <a:rPr lang="zh-CN" altLang="en-US" sz="2000" dirty="0">
                <a:latin typeface="华文新魏" panose="02010800040101010101" pitchFamily="2" charset="-122"/>
                <a:ea typeface="华文新魏" panose="02010800040101010101" pitchFamily="2" charset="-122"/>
              </a:rPr>
              <a:t>加</a:t>
            </a:r>
            <a:r>
              <a:rPr kumimoji="0" lang="en-US" altLang="en-US" sz="20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rPr>
              <a:t>锁</a:t>
            </a:r>
            <a:r>
              <a:rPr kumimoji="0" lang="zh-CN" altLang="en-US" sz="20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rPr>
              <a:t>，粒度较大影响性能</a:t>
            </a:r>
            <a:r>
              <a:rPr kumimoji="0" lang="en-US" altLang="en-US" sz="20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rPr>
              <a:t> </a:t>
            </a:r>
          </a:p>
          <a:p>
            <a:pPr marL="228600" marR="0" lvl="0" indent="-228600" algn="l" defTabSz="914400" rtl="0" eaLnBrk="1" fontAlgn="auto" latinLnBrk="0" hangingPunct="1">
              <a:lnSpc>
                <a:spcPct val="120000"/>
              </a:lnSpc>
              <a:spcBef>
                <a:spcPct val="0"/>
              </a:spcBef>
              <a:spcAft>
                <a:spcPts val="0"/>
              </a:spcAft>
              <a:buClrTx/>
              <a:buSzTx/>
              <a:buFont typeface="Wingdings" pitchFamily="2" charset="2"/>
              <a:buChar char="n"/>
              <a:tabLst/>
              <a:defRPr/>
            </a:pPr>
            <a:r>
              <a:rPr kumimoji="0" lang="en-US" altLang="en-US" sz="20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rPr>
              <a:t>JDK 1.5 </a:t>
            </a:r>
            <a:r>
              <a:rPr kumimoji="0" lang="zh-CN" altLang="en-US" sz="20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rPr>
              <a:t>可以</a:t>
            </a:r>
            <a:r>
              <a:rPr kumimoji="0" lang="en-US" altLang="en-US" sz="2000" b="0" i="0" u="none" strike="noStrike" kern="1200" cap="none" spc="0" normalizeH="0" baseline="0" noProof="0" dirty="0" err="1">
                <a:ln>
                  <a:noFill/>
                </a:ln>
                <a:solidFill>
                  <a:schemeClr val="tx1"/>
                </a:solidFill>
                <a:effectLst/>
                <a:uLnTx/>
                <a:uFillTx/>
                <a:latin typeface="华文新魏" panose="02010800040101010101" pitchFamily="2" charset="-122"/>
                <a:ea typeface="华文新魏" panose="02010800040101010101" pitchFamily="2" charset="-122"/>
              </a:rPr>
              <a:t>显式地加锁</a:t>
            </a:r>
            <a:r>
              <a:rPr kumimoji="0" lang="zh-CN" altLang="en-US" sz="20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rPr>
              <a:t>，能够在更小的粒度上进行线程同步（后面会展开详细讨论）</a:t>
            </a:r>
          </a:p>
          <a:p>
            <a:pPr marL="228600" marR="0" lvl="0" indent="-228600" algn="l" defTabSz="914400" rtl="0" eaLnBrk="1" fontAlgn="auto" latinLnBrk="0" hangingPunct="1">
              <a:lnSpc>
                <a:spcPct val="120000"/>
              </a:lnSpc>
              <a:spcBef>
                <a:spcPct val="0"/>
              </a:spcBef>
              <a:spcAft>
                <a:spcPts val="0"/>
              </a:spcAft>
              <a:buClrTx/>
              <a:buSzTx/>
              <a:buFont typeface="Wingdings" pitchFamily="2" charset="2"/>
              <a:buChar char="n"/>
              <a:tabLst/>
              <a:defRPr/>
            </a:pPr>
            <a:r>
              <a:rPr kumimoji="0" lang="zh-CN" altLang="en-US" sz="20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rPr>
              <a:t>一个</a:t>
            </a:r>
            <a:r>
              <a:rPr kumimoji="0" lang="en-US" altLang="en-US" sz="2000" b="0" i="0" u="none" strike="noStrike" kern="1200" cap="none" spc="0" normalizeH="0" baseline="0" noProof="0" dirty="0" err="1">
                <a:ln>
                  <a:noFill/>
                </a:ln>
                <a:solidFill>
                  <a:schemeClr val="tx1"/>
                </a:solidFill>
                <a:effectLst/>
                <a:uLnTx/>
                <a:uFillTx/>
                <a:latin typeface="华文新魏" panose="02010800040101010101" pitchFamily="2" charset="-122"/>
                <a:ea typeface="华文新魏" panose="02010800040101010101" pitchFamily="2" charset="-122"/>
              </a:rPr>
              <a:t>锁是一个Lock接</a:t>
            </a:r>
            <a:r>
              <a:rPr kumimoji="0" lang="zh-CN" altLang="en-US" sz="20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rPr>
              <a:t>口的实例</a:t>
            </a:r>
            <a:endParaRPr kumimoji="0" lang="en-US" altLang="zh-CN" sz="20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endParaRPr>
          </a:p>
          <a:p>
            <a:pPr marL="228600" lvl="0" indent="-228600">
              <a:lnSpc>
                <a:spcPct val="120000"/>
              </a:lnSpc>
              <a:spcBef>
                <a:spcPct val="0"/>
              </a:spcBef>
              <a:buFont typeface="Wingdings" pitchFamily="2" charset="2"/>
              <a:buChar char="n"/>
            </a:pPr>
            <a:r>
              <a:rPr kumimoji="0" lang="zh-CN" altLang="en-US" sz="20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sym typeface="+mn-ea"/>
              </a:rPr>
              <a:t>类</a:t>
            </a:r>
            <a:r>
              <a:rPr kumimoji="0" lang="en-US" altLang="en-US" sz="2000" b="0" i="0" u="none" strike="noStrike" kern="1200" cap="none" spc="0" normalizeH="0" baseline="0" noProof="0" dirty="0" err="1">
                <a:ln>
                  <a:noFill/>
                </a:ln>
                <a:solidFill>
                  <a:schemeClr val="tx1"/>
                </a:solidFill>
                <a:effectLst/>
                <a:uLnTx/>
                <a:uFillTx/>
                <a:latin typeface="华文新魏" panose="02010800040101010101" pitchFamily="2" charset="-122"/>
                <a:ea typeface="华文新魏" panose="02010800040101010101" pitchFamily="2" charset="-122"/>
                <a:sym typeface="+mn-ea"/>
              </a:rPr>
              <a:t>ReentrantLock是Lock的一个具体实现</a:t>
            </a:r>
            <a:r>
              <a:rPr kumimoji="0" lang="zh-CN" altLang="en-US" sz="20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sym typeface="+mn-ea"/>
              </a:rPr>
              <a:t>：可重入的</a:t>
            </a:r>
            <a:r>
              <a:rPr lang="en-US" altLang="en-US" sz="2000" dirty="0">
                <a:latin typeface="华文新魏" panose="02010800040101010101" pitchFamily="2" charset="-122"/>
                <a:ea typeface="华文新魏" panose="02010800040101010101" pitchFamily="2" charset="-122"/>
              </a:rPr>
              <a:t>锁</a:t>
            </a:r>
            <a:endParaRPr kumimoji="0" lang="en-US" altLang="en-US" sz="20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sym typeface="+mn-ea"/>
            </a:endParaRPr>
          </a:p>
        </p:txBody>
      </p:sp>
      <p:grpSp>
        <p:nvGrpSpPr>
          <p:cNvPr id="5" name="组合 4"/>
          <p:cNvGrpSpPr/>
          <p:nvPr/>
        </p:nvGrpSpPr>
        <p:grpSpPr>
          <a:xfrm>
            <a:off x="331350" y="2923921"/>
            <a:ext cx="9960389" cy="3542665"/>
            <a:chOff x="276" y="3680"/>
            <a:chExt cx="16383" cy="5579"/>
          </a:xfrm>
        </p:grpSpPr>
        <p:graphicFrame>
          <p:nvGraphicFramePr>
            <p:cNvPr id="6" name="对象 5"/>
            <p:cNvGraphicFramePr>
              <a:graphicFrameLocks noChangeAspect="1"/>
            </p:cNvGraphicFramePr>
            <p:nvPr/>
          </p:nvGraphicFramePr>
          <p:xfrm>
            <a:off x="276" y="3680"/>
            <a:ext cx="8246" cy="4785"/>
          </p:xfrm>
          <a:graphic>
            <a:graphicData uri="http://schemas.openxmlformats.org/presentationml/2006/ole">
              <mc:AlternateContent xmlns:mc="http://schemas.openxmlformats.org/markup-compatibility/2006">
                <mc:Choice xmlns:v="urn:schemas-microsoft-com:vml" Requires="v">
                  <p:oleObj r:id="rId3" imgW="6286500" imgH="4267088" progId="">
                    <p:embed/>
                  </p:oleObj>
                </mc:Choice>
                <mc:Fallback>
                  <p:oleObj r:id="rId3" imgW="6286500" imgH="4267088" progId="">
                    <p:embed/>
                    <p:pic>
                      <p:nvPicPr>
                        <p:cNvPr id="0"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6" y="3680"/>
                          <a:ext cx="8246" cy="47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文本框 4"/>
            <p:cNvSpPr txBox="1"/>
            <p:nvPr/>
          </p:nvSpPr>
          <p:spPr>
            <a:xfrm>
              <a:off x="7535" y="4747"/>
              <a:ext cx="6983" cy="1309"/>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zh-CN" altLang="en-US" sz="1600" b="1" dirty="0">
                  <a:solidFill>
                    <a:srgbClr val="3F7F5F"/>
                  </a:solidFill>
                  <a:latin typeface="宋体" panose="02010600030101010101" pitchFamily="2" charset="-122"/>
                  <a:ea typeface="宋体" panose="02010600030101010101" pitchFamily="2" charset="-122"/>
                  <a:cs typeface="宋体" panose="02010600030101010101" pitchFamily="2" charset="-122"/>
                </a:rPr>
                <a:t>得到一个锁</a:t>
              </a:r>
            </a:p>
            <a:p>
              <a:r>
                <a:rPr lang="zh-CN" altLang="en-US" sz="1600" b="1" dirty="0">
                  <a:solidFill>
                    <a:srgbClr val="3F7F5F"/>
                  </a:solidFill>
                  <a:latin typeface="宋体" panose="02010600030101010101" pitchFamily="2" charset="-122"/>
                  <a:ea typeface="宋体" panose="02010600030101010101" pitchFamily="2" charset="-122"/>
                  <a:cs typeface="宋体" panose="02010600030101010101" pitchFamily="2" charset="-122"/>
                </a:rPr>
                <a:t>释放锁</a:t>
              </a:r>
            </a:p>
            <a:p>
              <a:r>
                <a:rPr lang="zh-CN" altLang="en-US" sz="1600" b="1" dirty="0">
                  <a:solidFill>
                    <a:srgbClr val="3F7F5F"/>
                  </a:solidFill>
                  <a:latin typeface="宋体" panose="02010600030101010101" pitchFamily="2" charset="-122"/>
                  <a:ea typeface="宋体" panose="02010600030101010101" pitchFamily="2" charset="-122"/>
                  <a:cs typeface="宋体" panose="02010600030101010101" pitchFamily="2" charset="-122"/>
                </a:rPr>
                <a:t>返回一个绑定到该Lock实例的Condition实例</a:t>
              </a:r>
            </a:p>
          </p:txBody>
        </p:sp>
        <p:sp>
          <p:nvSpPr>
            <p:cNvPr id="8" name="文本框 7"/>
            <p:cNvSpPr txBox="1"/>
            <p:nvPr/>
          </p:nvSpPr>
          <p:spPr>
            <a:xfrm>
              <a:off x="8522" y="7563"/>
              <a:ext cx="8137" cy="1696"/>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zh-CN" altLang="en-US" sz="1600" b="1" dirty="0">
                  <a:solidFill>
                    <a:srgbClr val="3F7F5F"/>
                  </a:solidFill>
                  <a:latin typeface="宋体" panose="02010600030101010101" pitchFamily="2" charset="-122"/>
                  <a:ea typeface="宋体" panose="02010600030101010101" pitchFamily="2" charset="-122"/>
                  <a:cs typeface="宋体" panose="02010600030101010101" pitchFamily="2" charset="-122"/>
                </a:rPr>
                <a:t>等价于ReentrantLock(false)</a:t>
              </a:r>
            </a:p>
            <a:p>
              <a:r>
                <a:rPr lang="zh-CN" altLang="en-US" sz="1600" b="1" dirty="0">
                  <a:solidFill>
                    <a:srgbClr val="3F7F5F"/>
                  </a:solidFill>
                  <a:latin typeface="宋体" panose="02010600030101010101" pitchFamily="2" charset="-122"/>
                  <a:ea typeface="宋体" panose="02010600030101010101" pitchFamily="2" charset="-122"/>
                  <a:cs typeface="宋体" panose="02010600030101010101" pitchFamily="2" charset="-122"/>
                </a:rPr>
                <a:t>根据给定的公平策略创建一个锁：如里fairness为真，一个最长等待时间的线程得到该锁。否则.没有特别的访问次序。</a:t>
              </a:r>
            </a:p>
          </p:txBody>
        </p:sp>
      </p:grpSp>
    </p:spTree>
    <p:extLst>
      <p:ext uri="{BB962C8B-B14F-4D97-AF65-F5344CB8AC3E}">
        <p14:creationId xmlns:p14="http://schemas.microsoft.com/office/powerpoint/2010/main" val="83662395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文本占位符 1"/>
          <p:cNvSpPr>
            <a:spLocks noGrp="1"/>
          </p:cNvSpPr>
          <p:nvPr>
            <p:ph type="body" sz="quarter" idx="10"/>
          </p:nvPr>
        </p:nvSpPr>
        <p:spPr bwMode="auto">
          <a:xfrm>
            <a:off x="237439" y="175846"/>
            <a:ext cx="1248461" cy="835269"/>
          </a:xfrm>
          <a:noFill/>
        </p:spPr>
        <p:txBody>
          <a:bodyPr vert="horz" wrap="square" lIns="91440" tIns="45720" rIns="91440" bIns="45720" numCol="1" anchor="t" anchorCtr="0" compatLnSpc="1">
            <a:normAutofit fontScale="87500"/>
          </a:bodyPr>
          <a:lstStyle/>
          <a:p>
            <a:pPr eaLnBrk="1" hangingPunct="1"/>
            <a:r>
              <a:rPr lang="en-US" altLang="zh-CN" dirty="0"/>
              <a:t>30.4</a:t>
            </a:r>
          </a:p>
        </p:txBody>
      </p:sp>
      <p:sp>
        <p:nvSpPr>
          <p:cNvPr id="11267" name="文本占位符 2"/>
          <p:cNvSpPr>
            <a:spLocks noGrp="1"/>
          </p:cNvSpPr>
          <p:nvPr>
            <p:ph type="body" sz="quarter" idx="12"/>
          </p:nvPr>
        </p:nvSpPr>
        <p:spPr bwMode="auto">
          <a:xfrm>
            <a:off x="1649291" y="224570"/>
            <a:ext cx="8891247" cy="496887"/>
          </a:xfrm>
          <a:noFill/>
        </p:spPr>
        <p:txBody>
          <a:bodyPr vert="horz" wrap="square" lIns="91440" tIns="45720" rIns="91440" bIns="45720" numCol="1" anchor="t" anchorCtr="0" compatLnSpc="1">
            <a:noAutofit/>
          </a:bodyPr>
          <a:lstStyle/>
          <a:p>
            <a:r>
              <a:rPr lang="zh-CN" altLang="en-US" b="1" dirty="0">
                <a:latin typeface="华文细黑" panose="02010600040101010101" pitchFamily="2" charset="-122"/>
                <a:ea typeface="华文细黑" panose="02010600040101010101" pitchFamily="2" charset="-122"/>
              </a:rPr>
              <a:t>线程同步</a:t>
            </a:r>
            <a:r>
              <a:rPr lang="en-US" altLang="zh-CN" b="1" dirty="0">
                <a:latin typeface="华文细黑" panose="02010600040101010101" pitchFamily="2" charset="-122"/>
                <a:ea typeface="华文细黑" panose="02010600040101010101" pitchFamily="2" charset="-122"/>
              </a:rPr>
              <a:t>-</a:t>
            </a:r>
            <a:r>
              <a:rPr lang="zh-CN" altLang="en-US" b="1" dirty="0">
                <a:latin typeface="华文细黑" panose="02010600040101010101" pitchFamily="2" charset="-122"/>
                <a:ea typeface="华文细黑" panose="02010600040101010101" pitchFamily="2" charset="-122"/>
              </a:rPr>
              <a:t>加锁同步</a:t>
            </a:r>
            <a:endParaRPr lang="en-US" altLang="zh-CN" b="1" dirty="0">
              <a:latin typeface="华文细黑" panose="02010600040101010101" pitchFamily="2" charset="-122"/>
              <a:ea typeface="华文细黑" panose="02010600040101010101" pitchFamily="2" charset="-122"/>
            </a:endParaRPr>
          </a:p>
        </p:txBody>
      </p:sp>
      <p:sp>
        <p:nvSpPr>
          <p:cNvPr id="4" name="Rectangle 3"/>
          <p:cNvSpPr txBox="1">
            <a:spLocks/>
          </p:cNvSpPr>
          <p:nvPr/>
        </p:nvSpPr>
        <p:spPr>
          <a:xfrm>
            <a:off x="539750" y="1123950"/>
            <a:ext cx="11021986" cy="1277727"/>
          </a:xfrm>
          <a:prstGeom prst="rect">
            <a:avLst/>
          </a:prstGeom>
        </p:spPr>
        <p:txBody>
          <a:bodyPr vert="horz" wrap="square" lIns="92075" tIns="46038" rIns="92075" bIns="46038" anchor="t">
            <a:normAutofit/>
          </a:bodyPr>
          <a:lstStyle/>
          <a:p>
            <a:pPr marL="228600" lvl="0" indent="-228600">
              <a:lnSpc>
                <a:spcPct val="120000"/>
              </a:lnSpc>
              <a:spcBef>
                <a:spcPct val="0"/>
              </a:spcBef>
              <a:buFont typeface="Wingdings" pitchFamily="2" charset="2"/>
              <a:buChar char="n"/>
            </a:pPr>
            <a:r>
              <a:rPr lang="zh-CN" altLang="en-US" sz="2000" dirty="0">
                <a:latin typeface="华文新魏" panose="02010800040101010101" pitchFamily="2" charset="-122"/>
                <a:ea typeface="华文新魏" panose="02010800040101010101" pitchFamily="2" charset="-122"/>
                <a:sym typeface="+mn-ea"/>
              </a:rPr>
              <a:t>可重入性锁描述这样的一个问题：一个线程在持有一个锁的时候，它能否再次（多次）申请该锁。如果一个线程已经获得了锁，它还可以再次获取该锁而不会死锁，那么我们就称该锁为可重入锁。通过以下伪代码说明：</a:t>
            </a:r>
            <a:endParaRPr lang="en-US" altLang="en-US" sz="2000" dirty="0">
              <a:latin typeface="华文新魏" panose="02010800040101010101" pitchFamily="2" charset="-122"/>
              <a:ea typeface="华文新魏" panose="02010800040101010101" pitchFamily="2" charset="-122"/>
              <a:sym typeface="+mn-ea"/>
            </a:endParaRPr>
          </a:p>
        </p:txBody>
      </p:sp>
      <p:sp>
        <p:nvSpPr>
          <p:cNvPr id="10" name="矩形 9"/>
          <p:cNvSpPr/>
          <p:nvPr/>
        </p:nvSpPr>
        <p:spPr>
          <a:xfrm>
            <a:off x="1164114" y="2389727"/>
            <a:ext cx="6096000" cy="3139321"/>
          </a:xfrm>
          <a:prstGeom prst="rect">
            <a:avLst/>
          </a:prstGeom>
        </p:spPr>
        <p:txBody>
          <a:bodyPr>
            <a:spAutoFit/>
          </a:bodyPr>
          <a:lstStyle/>
          <a:p>
            <a:r>
              <a:rPr lang="en-US" altLang="zh-CN" dirty="0">
                <a:latin typeface="华文新魏" pitchFamily="2" charset="-122"/>
                <a:ea typeface="华文新魏" pitchFamily="2" charset="-122"/>
              </a:rPr>
              <a:t>void </a:t>
            </a:r>
            <a:r>
              <a:rPr lang="en-US" altLang="zh-CN" dirty="0" err="1">
                <a:latin typeface="华文新魏" pitchFamily="2" charset="-122"/>
                <a:ea typeface="华文新魏" pitchFamily="2" charset="-122"/>
              </a:rPr>
              <a:t>methodA</a:t>
            </a:r>
            <a:r>
              <a:rPr lang="en-US" altLang="zh-CN" dirty="0">
                <a:latin typeface="华文新魏" pitchFamily="2" charset="-122"/>
                <a:ea typeface="华文新魏" pitchFamily="2" charset="-122"/>
              </a:rPr>
              <a:t>(){    </a:t>
            </a:r>
          </a:p>
          <a:p>
            <a:r>
              <a:rPr lang="en-US" altLang="zh-CN" dirty="0">
                <a:latin typeface="华文新魏" pitchFamily="2" charset="-122"/>
                <a:ea typeface="华文新魏" pitchFamily="2" charset="-122"/>
              </a:rPr>
              <a:t>	</a:t>
            </a:r>
            <a:r>
              <a:rPr lang="en-US" altLang="zh-CN" dirty="0" err="1">
                <a:latin typeface="华文新魏" pitchFamily="2" charset="-122"/>
                <a:ea typeface="华文新魏" pitchFamily="2" charset="-122"/>
              </a:rPr>
              <a:t>lock.lock</a:t>
            </a:r>
            <a:r>
              <a:rPr lang="en-US" altLang="zh-CN" dirty="0">
                <a:latin typeface="华文新魏" pitchFamily="2" charset="-122"/>
                <a:ea typeface="华文新魏" pitchFamily="2" charset="-122"/>
              </a:rPr>
              <a:t>(); // </a:t>
            </a:r>
            <a:r>
              <a:rPr lang="zh-CN" altLang="en-US" dirty="0">
                <a:latin typeface="华文新魏" pitchFamily="2" charset="-122"/>
                <a:ea typeface="华文新魏" pitchFamily="2" charset="-122"/>
              </a:rPr>
              <a:t>获取锁    </a:t>
            </a:r>
            <a:endParaRPr lang="en-US" altLang="zh-CN" dirty="0">
              <a:latin typeface="华文新魏" pitchFamily="2" charset="-122"/>
              <a:ea typeface="华文新魏" pitchFamily="2" charset="-122"/>
            </a:endParaRPr>
          </a:p>
          <a:p>
            <a:r>
              <a:rPr lang="en-US" altLang="zh-CN" dirty="0">
                <a:latin typeface="华文新魏" pitchFamily="2" charset="-122"/>
                <a:ea typeface="华文新魏" pitchFamily="2" charset="-122"/>
              </a:rPr>
              <a:t>	</a:t>
            </a:r>
            <a:r>
              <a:rPr lang="en-US" altLang="zh-CN" dirty="0" err="1">
                <a:latin typeface="华文新魏" pitchFamily="2" charset="-122"/>
                <a:ea typeface="华文新魏" pitchFamily="2" charset="-122"/>
              </a:rPr>
              <a:t>methodB</a:t>
            </a:r>
            <a:r>
              <a:rPr lang="en-US" altLang="zh-CN" dirty="0">
                <a:latin typeface="华文新魏" pitchFamily="2" charset="-122"/>
                <a:ea typeface="华文新魏" pitchFamily="2" charset="-122"/>
              </a:rPr>
              <a:t>();    </a:t>
            </a:r>
          </a:p>
          <a:p>
            <a:r>
              <a:rPr lang="en-US" altLang="zh-CN" dirty="0">
                <a:latin typeface="华文新魏" pitchFamily="2" charset="-122"/>
                <a:ea typeface="华文新魏" pitchFamily="2" charset="-122"/>
              </a:rPr>
              <a:t>	</a:t>
            </a:r>
            <a:r>
              <a:rPr lang="en-US" altLang="zh-CN" dirty="0" err="1">
                <a:latin typeface="华文新魏" pitchFamily="2" charset="-122"/>
                <a:ea typeface="华文新魏" pitchFamily="2" charset="-122"/>
              </a:rPr>
              <a:t>lock.unlock</a:t>
            </a:r>
            <a:r>
              <a:rPr lang="en-US" altLang="zh-CN" dirty="0">
                <a:latin typeface="华文新魏" pitchFamily="2" charset="-122"/>
                <a:ea typeface="华文新魏" pitchFamily="2" charset="-122"/>
              </a:rPr>
              <a:t>() // </a:t>
            </a:r>
            <a:r>
              <a:rPr lang="zh-CN" altLang="en-US" dirty="0">
                <a:latin typeface="华文新魏" pitchFamily="2" charset="-122"/>
                <a:ea typeface="华文新魏" pitchFamily="2" charset="-122"/>
              </a:rPr>
              <a:t>释放锁</a:t>
            </a:r>
            <a:endParaRPr lang="en-US" altLang="zh-CN" dirty="0">
              <a:latin typeface="华文新魏" pitchFamily="2" charset="-122"/>
              <a:ea typeface="华文新魏" pitchFamily="2" charset="-122"/>
            </a:endParaRPr>
          </a:p>
          <a:p>
            <a:r>
              <a:rPr lang="en-US" altLang="zh-CN" dirty="0">
                <a:latin typeface="华文新魏" pitchFamily="2" charset="-122"/>
                <a:ea typeface="华文新魏" pitchFamily="2" charset="-122"/>
              </a:rPr>
              <a:t>}</a:t>
            </a:r>
          </a:p>
          <a:p>
            <a:endParaRPr lang="en-US" altLang="zh-CN" dirty="0">
              <a:latin typeface="华文新魏" pitchFamily="2" charset="-122"/>
              <a:ea typeface="华文新魏" pitchFamily="2" charset="-122"/>
            </a:endParaRPr>
          </a:p>
          <a:p>
            <a:r>
              <a:rPr lang="en-US" altLang="zh-CN" dirty="0">
                <a:latin typeface="华文新魏" pitchFamily="2" charset="-122"/>
                <a:ea typeface="华文新魏" pitchFamily="2" charset="-122"/>
              </a:rPr>
              <a:t>void </a:t>
            </a:r>
            <a:r>
              <a:rPr lang="en-US" altLang="zh-CN" dirty="0" err="1">
                <a:latin typeface="华文新魏" pitchFamily="2" charset="-122"/>
                <a:ea typeface="华文新魏" pitchFamily="2" charset="-122"/>
              </a:rPr>
              <a:t>methodB</a:t>
            </a:r>
            <a:r>
              <a:rPr lang="en-US" altLang="zh-CN" dirty="0">
                <a:latin typeface="华文新魏" pitchFamily="2" charset="-122"/>
                <a:ea typeface="华文新魏" pitchFamily="2" charset="-122"/>
              </a:rPr>
              <a:t>(){    </a:t>
            </a:r>
          </a:p>
          <a:p>
            <a:r>
              <a:rPr lang="en-US" altLang="zh-CN" dirty="0">
                <a:latin typeface="华文新魏" pitchFamily="2" charset="-122"/>
                <a:ea typeface="华文新魏" pitchFamily="2" charset="-122"/>
              </a:rPr>
              <a:t>	</a:t>
            </a:r>
            <a:r>
              <a:rPr lang="en-US" altLang="zh-CN" dirty="0" err="1">
                <a:latin typeface="华文新魏" pitchFamily="2" charset="-122"/>
                <a:ea typeface="华文新魏" pitchFamily="2" charset="-122"/>
              </a:rPr>
              <a:t>lock.lock</a:t>
            </a:r>
            <a:r>
              <a:rPr lang="en-US" altLang="zh-CN" dirty="0">
                <a:latin typeface="华文新魏" pitchFamily="2" charset="-122"/>
                <a:ea typeface="华文新魏" pitchFamily="2" charset="-122"/>
              </a:rPr>
              <a:t>(); // </a:t>
            </a:r>
            <a:r>
              <a:rPr lang="zh-CN" altLang="en-US" dirty="0">
                <a:latin typeface="华文新魏" pitchFamily="2" charset="-122"/>
                <a:ea typeface="华文新魏" pitchFamily="2" charset="-122"/>
              </a:rPr>
              <a:t>再次获取该锁   </a:t>
            </a:r>
            <a:endParaRPr lang="en-US" altLang="zh-CN" dirty="0">
              <a:latin typeface="华文新魏" pitchFamily="2" charset="-122"/>
              <a:ea typeface="华文新魏" pitchFamily="2" charset="-122"/>
            </a:endParaRPr>
          </a:p>
          <a:p>
            <a:r>
              <a:rPr lang="en-US" altLang="zh-CN" dirty="0">
                <a:latin typeface="华文新魏" pitchFamily="2" charset="-122"/>
                <a:ea typeface="华文新魏" pitchFamily="2" charset="-122"/>
              </a:rPr>
              <a:t>	</a:t>
            </a:r>
            <a:r>
              <a:rPr lang="zh-CN" altLang="en-US" dirty="0">
                <a:latin typeface="华文新魏" pitchFamily="2" charset="-122"/>
                <a:ea typeface="华文新魏" pitchFamily="2" charset="-122"/>
              </a:rPr>
              <a:t> </a:t>
            </a:r>
            <a:r>
              <a:rPr lang="en-US" altLang="zh-CN" dirty="0">
                <a:latin typeface="华文新魏" pitchFamily="2" charset="-122"/>
                <a:ea typeface="华文新魏" pitchFamily="2" charset="-122"/>
              </a:rPr>
              <a:t>// </a:t>
            </a:r>
            <a:r>
              <a:rPr lang="zh-CN" altLang="en-US" dirty="0">
                <a:latin typeface="华文新魏" pitchFamily="2" charset="-122"/>
                <a:ea typeface="华文新魏" pitchFamily="2" charset="-122"/>
              </a:rPr>
              <a:t>其他业务    </a:t>
            </a:r>
            <a:endParaRPr lang="en-US" altLang="zh-CN" dirty="0">
              <a:latin typeface="华文新魏" pitchFamily="2" charset="-122"/>
              <a:ea typeface="华文新魏" pitchFamily="2" charset="-122"/>
            </a:endParaRPr>
          </a:p>
          <a:p>
            <a:r>
              <a:rPr lang="en-US" altLang="zh-CN" dirty="0">
                <a:latin typeface="华文新魏" pitchFamily="2" charset="-122"/>
                <a:ea typeface="华文新魏" pitchFamily="2" charset="-122"/>
              </a:rPr>
              <a:t>	</a:t>
            </a:r>
            <a:r>
              <a:rPr lang="en-US" altLang="zh-CN" dirty="0" err="1">
                <a:latin typeface="华文新魏" pitchFamily="2" charset="-122"/>
                <a:ea typeface="华文新魏" pitchFamily="2" charset="-122"/>
              </a:rPr>
              <a:t>lock.unlock</a:t>
            </a:r>
            <a:r>
              <a:rPr lang="en-US" altLang="zh-CN" dirty="0">
                <a:latin typeface="华文新魏" pitchFamily="2" charset="-122"/>
                <a:ea typeface="华文新魏" pitchFamily="2" charset="-122"/>
              </a:rPr>
              <a:t>();// </a:t>
            </a:r>
            <a:r>
              <a:rPr lang="zh-CN" altLang="en-US" dirty="0">
                <a:latin typeface="华文新魏" pitchFamily="2" charset="-122"/>
                <a:ea typeface="华文新魏" pitchFamily="2" charset="-122"/>
              </a:rPr>
              <a:t>释放锁</a:t>
            </a:r>
            <a:endParaRPr lang="en-US" altLang="zh-CN" dirty="0">
              <a:latin typeface="华文新魏" pitchFamily="2" charset="-122"/>
              <a:ea typeface="华文新魏" pitchFamily="2" charset="-122"/>
            </a:endParaRPr>
          </a:p>
          <a:p>
            <a:r>
              <a:rPr lang="en-US" altLang="zh-CN" dirty="0">
                <a:latin typeface="华文新魏" pitchFamily="2" charset="-122"/>
                <a:ea typeface="华文新魏" pitchFamily="2" charset="-122"/>
              </a:rPr>
              <a:t>}</a:t>
            </a:r>
          </a:p>
        </p:txBody>
      </p:sp>
      <p:sp>
        <p:nvSpPr>
          <p:cNvPr id="11" name="Rectangle 3"/>
          <p:cNvSpPr txBox="1">
            <a:spLocks/>
          </p:cNvSpPr>
          <p:nvPr/>
        </p:nvSpPr>
        <p:spPr>
          <a:xfrm>
            <a:off x="537913" y="5550947"/>
            <a:ext cx="11021986" cy="1277727"/>
          </a:xfrm>
          <a:prstGeom prst="rect">
            <a:avLst/>
          </a:prstGeom>
        </p:spPr>
        <p:txBody>
          <a:bodyPr vert="horz" wrap="square" lIns="92075" tIns="46038" rIns="92075" bIns="46038" anchor="t">
            <a:normAutofit/>
          </a:bodyPr>
          <a:lstStyle/>
          <a:p>
            <a:pPr marL="228600" lvl="0" indent="-228600">
              <a:lnSpc>
                <a:spcPct val="120000"/>
              </a:lnSpc>
              <a:spcBef>
                <a:spcPct val="0"/>
              </a:spcBef>
              <a:buFont typeface="Wingdings" pitchFamily="2" charset="2"/>
              <a:buChar char="n"/>
            </a:pPr>
            <a:r>
              <a:rPr lang="en-US" altLang="zh-CN" sz="2000" dirty="0">
                <a:latin typeface="华文新魏" panose="02010800040101010101" pitchFamily="2" charset="-122"/>
                <a:ea typeface="华文新魏" panose="02010800040101010101" pitchFamily="2" charset="-122"/>
                <a:sym typeface="+mn-ea"/>
              </a:rPr>
              <a:t>J</a:t>
            </a:r>
            <a:r>
              <a:rPr lang="en-US" altLang="en-US" sz="2000" dirty="0">
                <a:latin typeface="华文新魏" panose="02010800040101010101" pitchFamily="2" charset="-122"/>
                <a:ea typeface="华文新魏" panose="02010800040101010101" pitchFamily="2" charset="-122"/>
                <a:sym typeface="+mn-ea"/>
              </a:rPr>
              <a:t>ava</a:t>
            </a:r>
            <a:r>
              <a:rPr lang="zh-CN" altLang="en-US" sz="2000" dirty="0">
                <a:latin typeface="华文新魏" panose="02010800040101010101" pitchFamily="2" charset="-122"/>
                <a:ea typeface="华文新魏" panose="02010800040101010101" pitchFamily="2" charset="-122"/>
                <a:sym typeface="+mn-ea"/>
              </a:rPr>
              <a:t>关键字</a:t>
            </a:r>
            <a:r>
              <a:rPr lang="en-US" altLang="en-US" sz="2000" dirty="0">
                <a:latin typeface="华文新魏" panose="02010800040101010101" pitchFamily="2" charset="-122"/>
                <a:ea typeface="华文新魏" panose="02010800040101010101" pitchFamily="2" charset="-122"/>
                <a:sym typeface="+mn-ea"/>
              </a:rPr>
              <a:t>synchronized</a:t>
            </a:r>
            <a:r>
              <a:rPr lang="zh-CN" altLang="en-US" sz="2000" dirty="0">
                <a:latin typeface="华文新魏" panose="02010800040101010101" pitchFamily="2" charset="-122"/>
                <a:ea typeface="华文新魏" panose="02010800040101010101" pitchFamily="2" charset="-122"/>
                <a:sym typeface="+mn-ea"/>
              </a:rPr>
              <a:t>隐式支持重入性</a:t>
            </a:r>
            <a:endParaRPr lang="en-US" altLang="en-US" sz="2000" dirty="0">
              <a:latin typeface="华文新魏" panose="02010800040101010101" pitchFamily="2" charset="-122"/>
              <a:ea typeface="华文新魏" panose="02010800040101010101" pitchFamily="2" charset="-122"/>
              <a:sym typeface="+mn-ea"/>
            </a:endParaRPr>
          </a:p>
        </p:txBody>
      </p:sp>
    </p:spTree>
    <p:extLst>
      <p:ext uri="{BB962C8B-B14F-4D97-AF65-F5344CB8AC3E}">
        <p14:creationId xmlns:p14="http://schemas.microsoft.com/office/powerpoint/2010/main" val="83662395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文本占位符 1"/>
          <p:cNvSpPr>
            <a:spLocks noGrp="1"/>
          </p:cNvSpPr>
          <p:nvPr>
            <p:ph type="body" sz="quarter" idx="10"/>
          </p:nvPr>
        </p:nvSpPr>
        <p:spPr bwMode="auto">
          <a:xfrm>
            <a:off x="237439" y="175846"/>
            <a:ext cx="1248461" cy="835269"/>
          </a:xfrm>
          <a:noFill/>
        </p:spPr>
        <p:txBody>
          <a:bodyPr vert="horz" wrap="square" lIns="91440" tIns="45720" rIns="91440" bIns="45720" numCol="1" anchor="t" anchorCtr="0" compatLnSpc="1">
            <a:normAutofit fontScale="87500"/>
          </a:bodyPr>
          <a:lstStyle/>
          <a:p>
            <a:pPr eaLnBrk="1" hangingPunct="1"/>
            <a:r>
              <a:rPr lang="en-US" altLang="zh-CN" dirty="0"/>
              <a:t>30.4</a:t>
            </a:r>
          </a:p>
        </p:txBody>
      </p:sp>
      <p:sp>
        <p:nvSpPr>
          <p:cNvPr id="11267" name="文本占位符 2"/>
          <p:cNvSpPr>
            <a:spLocks noGrp="1"/>
          </p:cNvSpPr>
          <p:nvPr>
            <p:ph type="body" sz="quarter" idx="12"/>
          </p:nvPr>
        </p:nvSpPr>
        <p:spPr bwMode="auto">
          <a:xfrm>
            <a:off x="1649291" y="224570"/>
            <a:ext cx="8891247" cy="496887"/>
          </a:xfrm>
          <a:noFill/>
        </p:spPr>
        <p:txBody>
          <a:bodyPr vert="horz" wrap="square" lIns="91440" tIns="45720" rIns="91440" bIns="45720" numCol="1" anchor="t" anchorCtr="0" compatLnSpc="1">
            <a:noAutofit/>
          </a:bodyPr>
          <a:lstStyle/>
          <a:p>
            <a:r>
              <a:rPr lang="zh-CN" altLang="en-US" b="1" dirty="0">
                <a:latin typeface="华文细黑" panose="02010600040101010101" pitchFamily="2" charset="-122"/>
                <a:ea typeface="华文细黑" panose="02010600040101010101" pitchFamily="2" charset="-122"/>
              </a:rPr>
              <a:t>线程同步</a:t>
            </a:r>
            <a:r>
              <a:rPr lang="en-US" altLang="zh-CN" b="1" dirty="0">
                <a:latin typeface="华文细黑" panose="02010600040101010101" pitchFamily="2" charset="-122"/>
                <a:ea typeface="华文细黑" panose="02010600040101010101" pitchFamily="2" charset="-122"/>
              </a:rPr>
              <a:t>-</a:t>
            </a:r>
            <a:r>
              <a:rPr lang="zh-CN" altLang="en-US" b="1" dirty="0">
                <a:latin typeface="华文细黑" panose="02010600040101010101" pitchFamily="2" charset="-122"/>
                <a:ea typeface="华文细黑" panose="02010600040101010101" pitchFamily="2" charset="-122"/>
              </a:rPr>
              <a:t>加锁同步</a:t>
            </a:r>
            <a:r>
              <a:rPr lang="en-US" altLang="zh-CN" b="1" dirty="0">
                <a:latin typeface="华文细黑" panose="02010600040101010101" pitchFamily="2" charset="-122"/>
                <a:ea typeface="华文细黑" panose="02010600040101010101" pitchFamily="2" charset="-122"/>
              </a:rPr>
              <a:t>-</a:t>
            </a:r>
            <a:r>
              <a:rPr lang="zh-CN" altLang="en-US" b="1" dirty="0">
                <a:latin typeface="华文细黑" panose="02010600040101010101" pitchFamily="2" charset="-122"/>
                <a:ea typeface="华文细黑" panose="02010600040101010101" pitchFamily="2" charset="-122"/>
              </a:rPr>
              <a:t>程序清单</a:t>
            </a:r>
            <a:r>
              <a:rPr lang="en-US" altLang="zh-CN" b="1" dirty="0">
                <a:latin typeface="华文细黑" panose="02010600040101010101" pitchFamily="2" charset="-122"/>
                <a:ea typeface="华文细黑" panose="02010600040101010101" pitchFamily="2" charset="-122"/>
              </a:rPr>
              <a:t>30-5</a:t>
            </a:r>
          </a:p>
        </p:txBody>
      </p:sp>
      <p:sp>
        <p:nvSpPr>
          <p:cNvPr id="4" name="文本框 99"/>
          <p:cNvSpPr txBox="1"/>
          <p:nvPr/>
        </p:nvSpPr>
        <p:spPr>
          <a:xfrm>
            <a:off x="237439" y="1133676"/>
            <a:ext cx="10864753" cy="5724324"/>
          </a:xfrm>
          <a:prstGeom prst="rect">
            <a:avLst/>
          </a:prstGeom>
          <a:noFill/>
          <a:ln w="9525">
            <a:noFill/>
          </a:ln>
        </p:spPr>
        <p:txBody>
          <a:bodyPr wrap="square">
            <a:spAutoFit/>
          </a:bodyPr>
          <a:lstStyle/>
          <a:p>
            <a:pPr>
              <a:lnSpc>
                <a:spcPct val="120000"/>
              </a:lnSpc>
            </a:pPr>
            <a:r>
              <a:rPr lang="en-US" altLang="zh-CN" b="1" dirty="0">
                <a:solidFill>
                  <a:srgbClr val="7F0055"/>
                </a:solidFill>
                <a:latin typeface="华文新魏" panose="02010800040101010101" pitchFamily="2" charset="-122"/>
                <a:ea typeface="华文新魏" panose="02010800040101010101" pitchFamily="2" charset="-122"/>
                <a:cs typeface="宋体" panose="02010600030101010101" pitchFamily="2" charset="-122"/>
              </a:rPr>
              <a:t>import</a:t>
            </a:r>
            <a:r>
              <a:rPr lang="en-US" altLang="zh-CN"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dirty="0" err="1">
                <a:solidFill>
                  <a:srgbClr val="000000"/>
                </a:solidFill>
                <a:latin typeface="华文新魏" panose="02010800040101010101" pitchFamily="2" charset="-122"/>
                <a:ea typeface="华文新魏" panose="02010800040101010101" pitchFamily="2" charset="-122"/>
                <a:cs typeface="宋体" panose="02010600030101010101" pitchFamily="2" charset="-122"/>
              </a:rPr>
              <a:t>java.util.concurrent</a:t>
            </a:r>
            <a:r>
              <a:rPr lang="en-US" altLang="zh-CN"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a:t>
            </a:r>
            <a:endParaRPr lang="en-US" altLang="zh-CN" b="1" dirty="0">
              <a:solidFill>
                <a:srgbClr val="000000"/>
              </a:solidFill>
              <a:latin typeface="华文新魏" panose="02010800040101010101" pitchFamily="2" charset="-122"/>
              <a:ea typeface="华文新魏" panose="02010800040101010101" pitchFamily="2" charset="-122"/>
              <a:cs typeface="宋体" panose="02010600030101010101" pitchFamily="2" charset="-122"/>
            </a:endParaRPr>
          </a:p>
          <a:p>
            <a:pPr>
              <a:lnSpc>
                <a:spcPct val="120000"/>
              </a:lnSpc>
            </a:pPr>
            <a:r>
              <a:rPr lang="en-US" altLang="zh-CN" b="1" dirty="0">
                <a:solidFill>
                  <a:srgbClr val="7F0055"/>
                </a:solidFill>
                <a:latin typeface="华文新魏" panose="02010800040101010101" pitchFamily="2" charset="-122"/>
                <a:ea typeface="华文新魏" panose="02010800040101010101" pitchFamily="2" charset="-122"/>
                <a:cs typeface="宋体" panose="02010600030101010101" pitchFamily="2" charset="-122"/>
              </a:rPr>
              <a:t>import</a:t>
            </a:r>
            <a:r>
              <a:rPr lang="en-US" altLang="zh-CN"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dirty="0" err="1">
                <a:solidFill>
                  <a:srgbClr val="000000"/>
                </a:solidFill>
                <a:latin typeface="华文新魏" panose="02010800040101010101" pitchFamily="2" charset="-122"/>
                <a:ea typeface="华文新魏" panose="02010800040101010101" pitchFamily="2" charset="-122"/>
                <a:cs typeface="宋体" panose="02010600030101010101" pitchFamily="2" charset="-122"/>
              </a:rPr>
              <a:t>java.util.concurrent.locks</a:t>
            </a:r>
            <a:r>
              <a:rPr lang="en-US" altLang="zh-CN"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a:t>
            </a:r>
          </a:p>
          <a:p>
            <a:pPr>
              <a:lnSpc>
                <a:spcPct val="120000"/>
              </a:lnSpc>
            </a:pPr>
            <a:r>
              <a:rPr lang="en-US" altLang="zh-CN" b="1" dirty="0">
                <a:solidFill>
                  <a:srgbClr val="7F0055"/>
                </a:solidFill>
                <a:latin typeface="华文新魏" panose="02010800040101010101" pitchFamily="2" charset="-122"/>
                <a:ea typeface="华文新魏" panose="02010800040101010101" pitchFamily="2" charset="-122"/>
                <a:cs typeface="宋体" panose="02010600030101010101" pitchFamily="2" charset="-122"/>
              </a:rPr>
              <a:t>public</a:t>
            </a:r>
            <a:r>
              <a:rPr lang="en-US" altLang="zh-CN"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b="1" dirty="0">
                <a:solidFill>
                  <a:srgbClr val="7F0055"/>
                </a:solidFill>
                <a:latin typeface="华文新魏" panose="02010800040101010101" pitchFamily="2" charset="-122"/>
                <a:ea typeface="华文新魏" panose="02010800040101010101" pitchFamily="2" charset="-122"/>
                <a:cs typeface="宋体" panose="02010600030101010101" pitchFamily="2" charset="-122"/>
              </a:rPr>
              <a:t>class</a:t>
            </a:r>
            <a:r>
              <a:rPr lang="en-US" altLang="zh-CN"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dirty="0" err="1">
                <a:solidFill>
                  <a:srgbClr val="FF0000"/>
                </a:solidFill>
                <a:latin typeface="华文新魏" panose="02010800040101010101" pitchFamily="2" charset="-122"/>
                <a:ea typeface="华文新魏" panose="02010800040101010101" pitchFamily="2" charset="-122"/>
                <a:cs typeface="宋体" panose="02010600030101010101" pitchFamily="2" charset="-122"/>
              </a:rPr>
              <a:t>AccountWithSyncUsingLock</a:t>
            </a:r>
            <a:r>
              <a:rPr lang="en-US" altLang="zh-CN"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p>
          <a:p>
            <a:pPr>
              <a:lnSpc>
                <a:spcPct val="120000"/>
              </a:lnSpc>
            </a:pPr>
            <a:r>
              <a:rPr lang="en-US" altLang="zh-CN" b="1"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b="1" dirty="0">
                <a:solidFill>
                  <a:srgbClr val="7F0055"/>
                </a:solidFill>
                <a:latin typeface="华文新魏" panose="02010800040101010101" pitchFamily="2" charset="-122"/>
                <a:ea typeface="华文新魏" panose="02010800040101010101" pitchFamily="2" charset="-122"/>
                <a:cs typeface="宋体" panose="02010600030101010101" pitchFamily="2" charset="-122"/>
              </a:rPr>
              <a:t>private</a:t>
            </a:r>
            <a:r>
              <a:rPr lang="en-US" altLang="zh-CN"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b="1" dirty="0">
                <a:solidFill>
                  <a:srgbClr val="7F0055"/>
                </a:solidFill>
                <a:latin typeface="华文新魏" panose="02010800040101010101" pitchFamily="2" charset="-122"/>
                <a:ea typeface="华文新魏" panose="02010800040101010101" pitchFamily="2" charset="-122"/>
                <a:cs typeface="宋体" panose="02010600030101010101" pitchFamily="2" charset="-122"/>
              </a:rPr>
              <a:t>static</a:t>
            </a:r>
            <a:r>
              <a:rPr lang="en-US" altLang="zh-CN"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Account </a:t>
            </a:r>
            <a:r>
              <a:rPr lang="en-US" altLang="zh-CN" dirty="0" err="1">
                <a:solidFill>
                  <a:srgbClr val="000000"/>
                </a:solidFill>
                <a:latin typeface="华文新魏" panose="02010800040101010101" pitchFamily="2" charset="-122"/>
                <a:ea typeface="华文新魏" panose="02010800040101010101" pitchFamily="2" charset="-122"/>
                <a:cs typeface="宋体" panose="02010600030101010101" pitchFamily="2" charset="-122"/>
              </a:rPr>
              <a:t>account</a:t>
            </a:r>
            <a:r>
              <a:rPr lang="en-US" altLang="zh-CN"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 </a:t>
            </a:r>
            <a:r>
              <a:rPr lang="en-US" altLang="zh-CN" b="1" dirty="0">
                <a:solidFill>
                  <a:srgbClr val="7F0055"/>
                </a:solidFill>
                <a:latin typeface="华文新魏" panose="02010800040101010101" pitchFamily="2" charset="-122"/>
                <a:ea typeface="华文新魏" panose="02010800040101010101" pitchFamily="2" charset="-122"/>
                <a:cs typeface="宋体" panose="02010600030101010101" pitchFamily="2" charset="-122"/>
              </a:rPr>
              <a:t>new</a:t>
            </a:r>
            <a:r>
              <a:rPr lang="en-US" altLang="zh-CN"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Account();</a:t>
            </a:r>
          </a:p>
          <a:p>
            <a:pPr>
              <a:lnSpc>
                <a:spcPct val="120000"/>
              </a:lnSpc>
            </a:pPr>
            <a:r>
              <a:rPr lang="en-US" altLang="zh-CN" b="1"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b="1" dirty="0">
                <a:solidFill>
                  <a:srgbClr val="7F0055"/>
                </a:solidFill>
                <a:latin typeface="华文新魏" panose="02010800040101010101" pitchFamily="2" charset="-122"/>
                <a:ea typeface="华文新魏" panose="02010800040101010101" pitchFamily="2" charset="-122"/>
                <a:cs typeface="宋体" panose="02010600030101010101" pitchFamily="2" charset="-122"/>
              </a:rPr>
              <a:t>public</a:t>
            </a:r>
            <a:r>
              <a:rPr lang="en-US" altLang="zh-CN"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b="1" dirty="0">
                <a:solidFill>
                  <a:srgbClr val="7F0055"/>
                </a:solidFill>
                <a:latin typeface="华文新魏" panose="02010800040101010101" pitchFamily="2" charset="-122"/>
                <a:ea typeface="华文新魏" panose="02010800040101010101" pitchFamily="2" charset="-122"/>
                <a:cs typeface="宋体" panose="02010600030101010101" pitchFamily="2" charset="-122"/>
              </a:rPr>
              <a:t>static</a:t>
            </a:r>
            <a:r>
              <a:rPr lang="en-US" altLang="zh-CN"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b="1" dirty="0">
                <a:solidFill>
                  <a:srgbClr val="7F0055"/>
                </a:solidFill>
                <a:latin typeface="华文新魏" panose="02010800040101010101" pitchFamily="2" charset="-122"/>
                <a:ea typeface="华文新魏" panose="02010800040101010101" pitchFamily="2" charset="-122"/>
                <a:cs typeface="宋体" panose="02010600030101010101" pitchFamily="2" charset="-122"/>
              </a:rPr>
              <a:t>void</a:t>
            </a:r>
            <a:r>
              <a:rPr lang="en-US" altLang="zh-CN"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main(String[] args) {</a:t>
            </a:r>
          </a:p>
          <a:p>
            <a:pPr>
              <a:lnSpc>
                <a:spcPct val="120000"/>
              </a:lnSpc>
            </a:pPr>
            <a:r>
              <a:rPr lang="en-US" altLang="zh-CN"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dirty="0" err="1">
                <a:solidFill>
                  <a:srgbClr val="000000"/>
                </a:solidFill>
                <a:latin typeface="华文新魏" panose="02010800040101010101" pitchFamily="2" charset="-122"/>
                <a:ea typeface="华文新魏" panose="02010800040101010101" pitchFamily="2" charset="-122"/>
                <a:cs typeface="宋体" panose="02010600030101010101" pitchFamily="2" charset="-122"/>
              </a:rPr>
              <a:t>ExecutorService</a:t>
            </a:r>
            <a:r>
              <a:rPr lang="en-US" altLang="zh-CN"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executor = </a:t>
            </a:r>
            <a:r>
              <a:rPr lang="en-US" altLang="zh-CN" dirty="0" err="1">
                <a:solidFill>
                  <a:srgbClr val="000000"/>
                </a:solidFill>
                <a:latin typeface="华文新魏" panose="02010800040101010101" pitchFamily="2" charset="-122"/>
                <a:ea typeface="华文新魏" panose="02010800040101010101" pitchFamily="2" charset="-122"/>
                <a:cs typeface="宋体" panose="02010600030101010101" pitchFamily="2" charset="-122"/>
              </a:rPr>
              <a:t>Executors.newCachedThreadPool</a:t>
            </a:r>
            <a:r>
              <a:rPr lang="en-US" altLang="zh-CN"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a:t>
            </a:r>
          </a:p>
          <a:p>
            <a:pPr>
              <a:lnSpc>
                <a:spcPct val="120000"/>
              </a:lnSpc>
            </a:pPr>
            <a:r>
              <a:rPr lang="en-US" altLang="zh-CN"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dirty="0">
                <a:solidFill>
                  <a:srgbClr val="3F7F5F"/>
                </a:solidFill>
                <a:latin typeface="华文新魏" panose="02010800040101010101" pitchFamily="2" charset="-122"/>
                <a:ea typeface="华文新魏" panose="02010800040101010101" pitchFamily="2" charset="-122"/>
                <a:cs typeface="宋体" panose="02010600030101010101" pitchFamily="2" charset="-122"/>
              </a:rPr>
              <a:t>// Create and launch 100 threads</a:t>
            </a:r>
          </a:p>
          <a:p>
            <a:pPr>
              <a:lnSpc>
                <a:spcPct val="120000"/>
              </a:lnSpc>
            </a:pPr>
            <a:r>
              <a:rPr lang="en-US" altLang="zh-CN" b="1" dirty="0">
                <a:solidFill>
                  <a:srgbClr val="3F7F5F"/>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b="1" dirty="0">
                <a:solidFill>
                  <a:srgbClr val="7F0055"/>
                </a:solidFill>
                <a:latin typeface="华文新魏" panose="02010800040101010101" pitchFamily="2" charset="-122"/>
                <a:ea typeface="华文新魏" panose="02010800040101010101" pitchFamily="2" charset="-122"/>
                <a:cs typeface="宋体" panose="02010600030101010101" pitchFamily="2" charset="-122"/>
              </a:rPr>
              <a:t>for</a:t>
            </a:r>
            <a:r>
              <a:rPr lang="en-US" altLang="zh-CN"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b="1" dirty="0">
                <a:solidFill>
                  <a:srgbClr val="7F0055"/>
                </a:solidFill>
                <a:latin typeface="华文新魏" panose="02010800040101010101" pitchFamily="2" charset="-122"/>
                <a:ea typeface="华文新魏" panose="02010800040101010101" pitchFamily="2" charset="-122"/>
                <a:cs typeface="宋体" panose="02010600030101010101" pitchFamily="2" charset="-122"/>
              </a:rPr>
              <a:t>int</a:t>
            </a:r>
            <a:r>
              <a:rPr lang="en-US" altLang="zh-CN"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i = 0; i &lt; 100; i++) {</a:t>
            </a:r>
            <a:r>
              <a:rPr lang="en-US" altLang="zh-CN" dirty="0" err="1">
                <a:solidFill>
                  <a:srgbClr val="000000"/>
                </a:solidFill>
                <a:latin typeface="华文新魏" panose="02010800040101010101" pitchFamily="2" charset="-122"/>
                <a:ea typeface="华文新魏" panose="02010800040101010101" pitchFamily="2" charset="-122"/>
                <a:cs typeface="宋体" panose="02010600030101010101" pitchFamily="2" charset="-122"/>
              </a:rPr>
              <a:t>executor.execute</a:t>
            </a:r>
            <a:r>
              <a:rPr lang="en-US" altLang="zh-CN"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a:t>
            </a:r>
            <a:r>
              <a:rPr lang="en-US" altLang="zh-CN" b="1" dirty="0">
                <a:solidFill>
                  <a:srgbClr val="7F0055"/>
                </a:solidFill>
                <a:latin typeface="华文新魏" panose="02010800040101010101" pitchFamily="2" charset="-122"/>
                <a:ea typeface="华文新魏" panose="02010800040101010101" pitchFamily="2" charset="-122"/>
                <a:cs typeface="宋体" panose="02010600030101010101" pitchFamily="2" charset="-122"/>
              </a:rPr>
              <a:t>new</a:t>
            </a:r>
            <a:r>
              <a:rPr lang="en-US" altLang="zh-CN"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dirty="0" err="1">
                <a:solidFill>
                  <a:srgbClr val="000000"/>
                </a:solidFill>
                <a:latin typeface="华文新魏" panose="02010800040101010101" pitchFamily="2" charset="-122"/>
                <a:ea typeface="华文新魏" panose="02010800040101010101" pitchFamily="2" charset="-122"/>
                <a:cs typeface="宋体" panose="02010600030101010101" pitchFamily="2" charset="-122"/>
              </a:rPr>
              <a:t>AddAPennyTask</a:t>
            </a:r>
            <a:r>
              <a:rPr lang="en-US" altLang="zh-CN"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a:t>
            </a:r>
          </a:p>
          <a:p>
            <a:pPr>
              <a:lnSpc>
                <a:spcPct val="120000"/>
              </a:lnSpc>
            </a:pPr>
            <a:r>
              <a:rPr lang="en-US" altLang="zh-CN"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dirty="0" err="1">
                <a:solidFill>
                  <a:srgbClr val="000000"/>
                </a:solidFill>
                <a:latin typeface="华文新魏" panose="02010800040101010101" pitchFamily="2" charset="-122"/>
                <a:ea typeface="华文新魏" panose="02010800040101010101" pitchFamily="2" charset="-122"/>
                <a:cs typeface="宋体" panose="02010600030101010101" pitchFamily="2" charset="-122"/>
              </a:rPr>
              <a:t>executor.shutdown</a:t>
            </a:r>
            <a:r>
              <a:rPr lang="en-US" altLang="zh-CN"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a:t>
            </a:r>
          </a:p>
          <a:p>
            <a:pPr>
              <a:lnSpc>
                <a:spcPct val="120000"/>
              </a:lnSpc>
            </a:pPr>
            <a:r>
              <a:rPr lang="en-US" altLang="zh-CN"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dirty="0">
                <a:solidFill>
                  <a:srgbClr val="3F7F5F"/>
                </a:solidFill>
                <a:latin typeface="华文新魏" panose="02010800040101010101" pitchFamily="2" charset="-122"/>
                <a:ea typeface="华文新魏" panose="02010800040101010101" pitchFamily="2" charset="-122"/>
                <a:cs typeface="宋体" panose="02010600030101010101" pitchFamily="2" charset="-122"/>
              </a:rPr>
              <a:t>// Wait until all tasks are finished</a:t>
            </a:r>
          </a:p>
          <a:p>
            <a:pPr>
              <a:lnSpc>
                <a:spcPct val="120000"/>
              </a:lnSpc>
            </a:pPr>
            <a:r>
              <a:rPr lang="en-US" altLang="zh-CN" b="1" dirty="0">
                <a:solidFill>
                  <a:srgbClr val="3F7F5F"/>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b="1" dirty="0">
                <a:solidFill>
                  <a:srgbClr val="7F0055"/>
                </a:solidFill>
                <a:latin typeface="华文新魏" panose="02010800040101010101" pitchFamily="2" charset="-122"/>
                <a:ea typeface="华文新魏" panose="02010800040101010101" pitchFamily="2" charset="-122"/>
                <a:cs typeface="宋体" panose="02010600030101010101" pitchFamily="2" charset="-122"/>
              </a:rPr>
              <a:t>while</a:t>
            </a:r>
            <a:r>
              <a:rPr lang="en-US" altLang="zh-CN"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dirty="0" err="1">
                <a:solidFill>
                  <a:srgbClr val="000000"/>
                </a:solidFill>
                <a:latin typeface="华文新魏" panose="02010800040101010101" pitchFamily="2" charset="-122"/>
                <a:ea typeface="华文新魏" panose="02010800040101010101" pitchFamily="2" charset="-122"/>
                <a:cs typeface="宋体" panose="02010600030101010101" pitchFamily="2" charset="-122"/>
              </a:rPr>
              <a:t>executor.isTerminated</a:t>
            </a:r>
            <a:r>
              <a:rPr lang="en-US" altLang="zh-CN"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 }</a:t>
            </a:r>
          </a:p>
          <a:p>
            <a:pPr>
              <a:lnSpc>
                <a:spcPct val="120000"/>
              </a:lnSpc>
            </a:pPr>
            <a:r>
              <a:rPr lang="en-US" altLang="zh-CN"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System.out.println(</a:t>
            </a:r>
            <a:r>
              <a:rPr lang="en-US" altLang="zh-CN" dirty="0">
                <a:solidFill>
                  <a:srgbClr val="2A00FF"/>
                </a:solidFill>
                <a:latin typeface="华文新魏" panose="02010800040101010101" pitchFamily="2" charset="-122"/>
                <a:ea typeface="华文新魏" panose="02010800040101010101" pitchFamily="2" charset="-122"/>
                <a:cs typeface="宋体" panose="02010600030101010101" pitchFamily="2" charset="-122"/>
              </a:rPr>
              <a:t>"What is balance ? "</a:t>
            </a:r>
            <a:r>
              <a:rPr lang="en-US" altLang="zh-CN"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 </a:t>
            </a:r>
            <a:r>
              <a:rPr lang="en-US" altLang="zh-CN" dirty="0" err="1">
                <a:solidFill>
                  <a:srgbClr val="000000"/>
                </a:solidFill>
                <a:latin typeface="华文新魏" panose="02010800040101010101" pitchFamily="2" charset="-122"/>
                <a:ea typeface="华文新魏" panose="02010800040101010101" pitchFamily="2" charset="-122"/>
                <a:cs typeface="宋体" panose="02010600030101010101" pitchFamily="2" charset="-122"/>
              </a:rPr>
              <a:t>account.getBalance</a:t>
            </a:r>
            <a:r>
              <a:rPr lang="en-US" altLang="zh-CN"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a:t>
            </a:r>
          </a:p>
          <a:p>
            <a:pPr>
              <a:lnSpc>
                <a:spcPct val="120000"/>
              </a:lnSpc>
            </a:pPr>
            <a:r>
              <a:rPr lang="en-US" altLang="zh-CN"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p>
          <a:p>
            <a:pPr>
              <a:lnSpc>
                <a:spcPct val="120000"/>
              </a:lnSpc>
            </a:pPr>
            <a:r>
              <a:rPr lang="en-US" altLang="zh-CN"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dirty="0">
                <a:solidFill>
                  <a:srgbClr val="3F7F5F"/>
                </a:solidFill>
                <a:latin typeface="华文新魏" panose="02010800040101010101" pitchFamily="2" charset="-122"/>
                <a:ea typeface="华文新魏" panose="02010800040101010101" pitchFamily="2" charset="-122"/>
                <a:cs typeface="宋体" panose="02010600030101010101" pitchFamily="2" charset="-122"/>
              </a:rPr>
              <a:t>// A thread for adding a penny to the account</a:t>
            </a:r>
          </a:p>
          <a:p>
            <a:pPr>
              <a:lnSpc>
                <a:spcPct val="120000"/>
              </a:lnSpc>
            </a:pPr>
            <a:r>
              <a:rPr lang="en-US" altLang="zh-CN" b="1" dirty="0">
                <a:solidFill>
                  <a:srgbClr val="3F7F5F"/>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b="1" dirty="0">
                <a:solidFill>
                  <a:srgbClr val="7F0055"/>
                </a:solidFill>
                <a:latin typeface="华文新魏" panose="02010800040101010101" pitchFamily="2" charset="-122"/>
                <a:ea typeface="华文新魏" panose="02010800040101010101" pitchFamily="2" charset="-122"/>
                <a:cs typeface="宋体" panose="02010600030101010101" pitchFamily="2" charset="-122"/>
              </a:rPr>
              <a:t>public</a:t>
            </a:r>
            <a:r>
              <a:rPr lang="en-US" altLang="zh-CN"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b="1" dirty="0">
                <a:solidFill>
                  <a:srgbClr val="7F0055"/>
                </a:solidFill>
                <a:latin typeface="华文新魏" panose="02010800040101010101" pitchFamily="2" charset="-122"/>
                <a:ea typeface="华文新魏" panose="02010800040101010101" pitchFamily="2" charset="-122"/>
                <a:cs typeface="宋体" panose="02010600030101010101" pitchFamily="2" charset="-122"/>
              </a:rPr>
              <a:t>static</a:t>
            </a:r>
            <a:r>
              <a:rPr lang="en-US" altLang="zh-CN"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b="1" dirty="0">
                <a:solidFill>
                  <a:srgbClr val="7F0055"/>
                </a:solidFill>
                <a:latin typeface="华文新魏" panose="02010800040101010101" pitchFamily="2" charset="-122"/>
                <a:ea typeface="华文新魏" panose="02010800040101010101" pitchFamily="2" charset="-122"/>
                <a:cs typeface="宋体" panose="02010600030101010101" pitchFamily="2" charset="-122"/>
              </a:rPr>
              <a:t>class</a:t>
            </a:r>
            <a:r>
              <a:rPr lang="en-US" altLang="zh-CN"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dirty="0" err="1">
                <a:solidFill>
                  <a:srgbClr val="000000"/>
                </a:solidFill>
                <a:latin typeface="华文新魏" panose="02010800040101010101" pitchFamily="2" charset="-122"/>
                <a:ea typeface="华文新魏" panose="02010800040101010101" pitchFamily="2" charset="-122"/>
                <a:cs typeface="宋体" panose="02010600030101010101" pitchFamily="2" charset="-122"/>
              </a:rPr>
              <a:t>AddAPennyTask</a:t>
            </a:r>
            <a:r>
              <a:rPr lang="en-US" altLang="zh-CN"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b="1" dirty="0">
                <a:solidFill>
                  <a:srgbClr val="7F0055"/>
                </a:solidFill>
                <a:latin typeface="华文新魏" panose="02010800040101010101" pitchFamily="2" charset="-122"/>
                <a:ea typeface="华文新魏" panose="02010800040101010101" pitchFamily="2" charset="-122"/>
                <a:cs typeface="宋体" panose="02010600030101010101" pitchFamily="2" charset="-122"/>
              </a:rPr>
              <a:t>implements</a:t>
            </a:r>
            <a:r>
              <a:rPr lang="en-US" altLang="zh-CN"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Runnable {</a:t>
            </a:r>
          </a:p>
          <a:p>
            <a:pPr>
              <a:lnSpc>
                <a:spcPct val="120000"/>
              </a:lnSpc>
            </a:pPr>
            <a:r>
              <a:rPr lang="en-US" altLang="zh-CN" b="1"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b="1" dirty="0">
                <a:solidFill>
                  <a:srgbClr val="7F0055"/>
                </a:solidFill>
                <a:latin typeface="华文新魏" panose="02010800040101010101" pitchFamily="2" charset="-122"/>
                <a:ea typeface="华文新魏" panose="02010800040101010101" pitchFamily="2" charset="-122"/>
                <a:cs typeface="宋体" panose="02010600030101010101" pitchFamily="2" charset="-122"/>
              </a:rPr>
              <a:t>public</a:t>
            </a:r>
            <a:r>
              <a:rPr lang="en-US" altLang="zh-CN"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b="1" dirty="0">
                <a:solidFill>
                  <a:srgbClr val="7F0055"/>
                </a:solidFill>
                <a:latin typeface="华文新魏" panose="02010800040101010101" pitchFamily="2" charset="-122"/>
                <a:ea typeface="华文新魏" panose="02010800040101010101" pitchFamily="2" charset="-122"/>
                <a:cs typeface="宋体" panose="02010600030101010101" pitchFamily="2" charset="-122"/>
              </a:rPr>
              <a:t>void</a:t>
            </a:r>
            <a:r>
              <a:rPr lang="en-US" altLang="zh-CN"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run() {</a:t>
            </a:r>
            <a:r>
              <a:rPr lang="en-US" altLang="zh-CN" dirty="0" err="1">
                <a:solidFill>
                  <a:srgbClr val="000000"/>
                </a:solidFill>
                <a:latin typeface="华文新魏" panose="02010800040101010101" pitchFamily="2" charset="-122"/>
                <a:ea typeface="华文新魏" panose="02010800040101010101" pitchFamily="2" charset="-122"/>
                <a:cs typeface="宋体" panose="02010600030101010101" pitchFamily="2" charset="-122"/>
              </a:rPr>
              <a:t>account.deposit</a:t>
            </a:r>
            <a:r>
              <a:rPr lang="en-US" altLang="zh-CN"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(1); }</a:t>
            </a:r>
          </a:p>
          <a:p>
            <a:pPr>
              <a:lnSpc>
                <a:spcPct val="120000"/>
              </a:lnSpc>
            </a:pPr>
            <a:r>
              <a:rPr lang="en-US" altLang="zh-CN"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p>
        </p:txBody>
      </p:sp>
    </p:spTree>
    <p:extLst>
      <p:ext uri="{BB962C8B-B14F-4D97-AF65-F5344CB8AC3E}">
        <p14:creationId xmlns:p14="http://schemas.microsoft.com/office/powerpoint/2010/main" val="83662395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文本占位符 1"/>
          <p:cNvSpPr>
            <a:spLocks noGrp="1"/>
          </p:cNvSpPr>
          <p:nvPr>
            <p:ph type="body" sz="quarter" idx="10"/>
          </p:nvPr>
        </p:nvSpPr>
        <p:spPr bwMode="auto">
          <a:xfrm>
            <a:off x="237439" y="175846"/>
            <a:ext cx="1248461" cy="835269"/>
          </a:xfrm>
          <a:noFill/>
        </p:spPr>
        <p:txBody>
          <a:bodyPr vert="horz" wrap="square" lIns="91440" tIns="45720" rIns="91440" bIns="45720" numCol="1" anchor="t" anchorCtr="0" compatLnSpc="1">
            <a:normAutofit fontScale="87500"/>
          </a:bodyPr>
          <a:lstStyle/>
          <a:p>
            <a:pPr eaLnBrk="1" hangingPunct="1"/>
            <a:r>
              <a:rPr lang="en-US" altLang="zh-CN" dirty="0"/>
              <a:t>30.4</a:t>
            </a:r>
          </a:p>
        </p:txBody>
      </p:sp>
      <p:sp>
        <p:nvSpPr>
          <p:cNvPr id="11267" name="文本占位符 2"/>
          <p:cNvSpPr>
            <a:spLocks noGrp="1"/>
          </p:cNvSpPr>
          <p:nvPr>
            <p:ph type="body" sz="quarter" idx="12"/>
          </p:nvPr>
        </p:nvSpPr>
        <p:spPr bwMode="auto">
          <a:xfrm>
            <a:off x="1649291" y="224570"/>
            <a:ext cx="8891247" cy="496887"/>
          </a:xfrm>
          <a:noFill/>
        </p:spPr>
        <p:txBody>
          <a:bodyPr vert="horz" wrap="square" lIns="91440" tIns="45720" rIns="91440" bIns="45720" numCol="1" anchor="t" anchorCtr="0" compatLnSpc="1">
            <a:noAutofit/>
          </a:bodyPr>
          <a:lstStyle/>
          <a:p>
            <a:r>
              <a:rPr lang="zh-CN" altLang="en-US" b="1" dirty="0">
                <a:latin typeface="华文细黑" panose="02010600040101010101" pitchFamily="2" charset="-122"/>
                <a:ea typeface="华文细黑" panose="02010600040101010101" pitchFamily="2" charset="-122"/>
              </a:rPr>
              <a:t>线程同步</a:t>
            </a:r>
            <a:r>
              <a:rPr lang="en-US" altLang="zh-CN" b="1" dirty="0">
                <a:latin typeface="华文细黑" panose="02010600040101010101" pitchFamily="2" charset="-122"/>
                <a:ea typeface="华文细黑" panose="02010600040101010101" pitchFamily="2" charset="-122"/>
              </a:rPr>
              <a:t>-</a:t>
            </a:r>
            <a:r>
              <a:rPr lang="zh-CN" altLang="en-US" b="1" dirty="0">
                <a:latin typeface="华文细黑" panose="02010600040101010101" pitchFamily="2" charset="-122"/>
                <a:ea typeface="华文细黑" panose="02010600040101010101" pitchFamily="2" charset="-122"/>
              </a:rPr>
              <a:t>加锁同步</a:t>
            </a:r>
            <a:endParaRPr lang="en-US" altLang="zh-CN" b="1" dirty="0">
              <a:latin typeface="华文细黑" panose="02010600040101010101" pitchFamily="2" charset="-122"/>
              <a:ea typeface="华文细黑" panose="02010600040101010101" pitchFamily="2" charset="-122"/>
            </a:endParaRPr>
          </a:p>
        </p:txBody>
      </p:sp>
      <p:sp>
        <p:nvSpPr>
          <p:cNvPr id="4" name="文本框 2"/>
          <p:cNvSpPr txBox="1"/>
          <p:nvPr/>
        </p:nvSpPr>
        <p:spPr>
          <a:xfrm>
            <a:off x="201585" y="1154404"/>
            <a:ext cx="10859348" cy="5391925"/>
          </a:xfrm>
          <a:prstGeom prst="rect">
            <a:avLst/>
          </a:prstGeom>
          <a:noFill/>
          <a:ln w="9525">
            <a:noFill/>
          </a:ln>
        </p:spPr>
        <p:txBody>
          <a:bodyPr wrap="square">
            <a:spAutoFit/>
          </a:bodyPr>
          <a:lstStyle/>
          <a:p>
            <a:pPr>
              <a:lnSpc>
                <a:spcPct val="120000"/>
              </a:lnSpc>
            </a:pPr>
            <a:r>
              <a:rPr lang="en-US" altLang="zh-CN" b="1" dirty="0">
                <a:solidFill>
                  <a:srgbClr val="7F0055"/>
                </a:solidFill>
                <a:latin typeface="华文新魏" panose="02010800040101010101" pitchFamily="2" charset="-122"/>
                <a:ea typeface="华文新魏" panose="02010800040101010101" pitchFamily="2" charset="-122"/>
                <a:cs typeface="宋体" panose="02010600030101010101" pitchFamily="2" charset="-122"/>
              </a:rPr>
              <a:t>    public</a:t>
            </a:r>
            <a:r>
              <a:rPr lang="en-US" altLang="zh-CN"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b="1" dirty="0">
                <a:solidFill>
                  <a:srgbClr val="7F0055"/>
                </a:solidFill>
                <a:latin typeface="华文新魏" panose="02010800040101010101" pitchFamily="2" charset="-122"/>
                <a:ea typeface="华文新魏" panose="02010800040101010101" pitchFamily="2" charset="-122"/>
                <a:cs typeface="宋体" panose="02010600030101010101" pitchFamily="2" charset="-122"/>
              </a:rPr>
              <a:t>static</a:t>
            </a:r>
            <a:r>
              <a:rPr lang="en-US" altLang="zh-CN"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b="1" dirty="0">
                <a:solidFill>
                  <a:srgbClr val="7F0055"/>
                </a:solidFill>
                <a:latin typeface="华文新魏" panose="02010800040101010101" pitchFamily="2" charset="-122"/>
                <a:ea typeface="华文新魏" panose="02010800040101010101" pitchFamily="2" charset="-122"/>
                <a:cs typeface="宋体" panose="02010600030101010101" pitchFamily="2" charset="-122"/>
              </a:rPr>
              <a:t>class</a:t>
            </a:r>
            <a:r>
              <a:rPr lang="en-US" altLang="zh-CN"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Account {</a:t>
            </a:r>
            <a:r>
              <a:rPr lang="en-US" altLang="zh-CN" dirty="0">
                <a:solidFill>
                  <a:srgbClr val="3F7F5F"/>
                </a:solidFill>
                <a:latin typeface="华文新魏" panose="02010800040101010101" pitchFamily="2" charset="-122"/>
                <a:ea typeface="华文新魏" panose="02010800040101010101" pitchFamily="2" charset="-122"/>
                <a:cs typeface="宋体" panose="02010600030101010101" pitchFamily="2" charset="-122"/>
              </a:rPr>
              <a:t>// An inner class for account</a:t>
            </a:r>
            <a:r>
              <a:rPr lang="zh-CN" altLang="en-US" dirty="0">
                <a:solidFill>
                  <a:srgbClr val="3F7F5F"/>
                </a:solidFill>
                <a:latin typeface="华文新魏" panose="02010800040101010101" pitchFamily="2" charset="-122"/>
                <a:ea typeface="华文新魏" panose="02010800040101010101" pitchFamily="2" charset="-122"/>
                <a:cs typeface="宋体" panose="02010600030101010101" pitchFamily="2" charset="-122"/>
              </a:rPr>
              <a:t>，主要变化在账户类</a:t>
            </a:r>
            <a:endParaRPr lang="en-US" altLang="zh-CN" dirty="0">
              <a:solidFill>
                <a:srgbClr val="000000"/>
              </a:solidFill>
              <a:latin typeface="华文新魏" panose="02010800040101010101" pitchFamily="2" charset="-122"/>
              <a:ea typeface="华文新魏" panose="02010800040101010101" pitchFamily="2" charset="-122"/>
              <a:cs typeface="宋体" panose="02010600030101010101" pitchFamily="2" charset="-122"/>
            </a:endParaRPr>
          </a:p>
          <a:p>
            <a:pPr>
              <a:lnSpc>
                <a:spcPct val="120000"/>
              </a:lnSpc>
            </a:pPr>
            <a:r>
              <a:rPr lang="en-US" altLang="zh-CN" b="1"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b="1" dirty="0">
                <a:solidFill>
                  <a:srgbClr val="7F0055"/>
                </a:solidFill>
                <a:latin typeface="华文新魏" panose="02010800040101010101" pitchFamily="2" charset="-122"/>
                <a:ea typeface="华文新魏" panose="02010800040101010101" pitchFamily="2" charset="-122"/>
                <a:cs typeface="宋体" panose="02010600030101010101" pitchFamily="2" charset="-122"/>
              </a:rPr>
              <a:t>private</a:t>
            </a:r>
            <a:r>
              <a:rPr lang="en-US" altLang="zh-CN"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b="1" dirty="0">
                <a:solidFill>
                  <a:srgbClr val="FF0000"/>
                </a:solidFill>
                <a:latin typeface="华文新魏" panose="02010800040101010101" pitchFamily="2" charset="-122"/>
                <a:ea typeface="华文新魏" panose="02010800040101010101" pitchFamily="2" charset="-122"/>
                <a:cs typeface="宋体" panose="02010600030101010101" pitchFamily="2" charset="-122"/>
              </a:rPr>
              <a:t>static</a:t>
            </a:r>
            <a:r>
              <a:rPr lang="en-US" altLang="zh-CN" dirty="0">
                <a:solidFill>
                  <a:srgbClr val="FF0000"/>
                </a:solidFill>
                <a:latin typeface="华文新魏" panose="02010800040101010101" pitchFamily="2" charset="-122"/>
                <a:ea typeface="华文新魏" panose="02010800040101010101" pitchFamily="2" charset="-122"/>
                <a:cs typeface="宋体" panose="02010600030101010101" pitchFamily="2" charset="-122"/>
              </a:rPr>
              <a:t> Lock </a:t>
            </a:r>
            <a:r>
              <a:rPr lang="en-US" altLang="zh-CN" dirty="0" err="1">
                <a:solidFill>
                  <a:srgbClr val="FF0000"/>
                </a:solidFill>
                <a:latin typeface="华文新魏" panose="02010800040101010101" pitchFamily="2" charset="-122"/>
                <a:ea typeface="华文新魏" panose="02010800040101010101" pitchFamily="2" charset="-122"/>
                <a:cs typeface="宋体" panose="02010600030101010101" pitchFamily="2" charset="-122"/>
              </a:rPr>
              <a:t>lock</a:t>
            </a:r>
            <a:r>
              <a:rPr lang="en-US" altLang="zh-CN" dirty="0">
                <a:solidFill>
                  <a:srgbClr val="FF0000"/>
                </a:solidFill>
                <a:latin typeface="华文新魏" panose="02010800040101010101" pitchFamily="2" charset="-122"/>
                <a:ea typeface="华文新魏" panose="02010800040101010101" pitchFamily="2" charset="-122"/>
                <a:cs typeface="宋体" panose="02010600030101010101" pitchFamily="2" charset="-122"/>
              </a:rPr>
              <a:t> = </a:t>
            </a:r>
            <a:r>
              <a:rPr lang="en-US" altLang="zh-CN" b="1" dirty="0">
                <a:solidFill>
                  <a:srgbClr val="FF0000"/>
                </a:solidFill>
                <a:latin typeface="华文新魏" panose="02010800040101010101" pitchFamily="2" charset="-122"/>
                <a:ea typeface="华文新魏" panose="02010800040101010101" pitchFamily="2" charset="-122"/>
                <a:cs typeface="宋体" panose="02010600030101010101" pitchFamily="2" charset="-122"/>
              </a:rPr>
              <a:t>new</a:t>
            </a:r>
            <a:r>
              <a:rPr lang="en-US" altLang="zh-CN" dirty="0">
                <a:solidFill>
                  <a:srgbClr val="FF0000"/>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dirty="0" err="1">
                <a:solidFill>
                  <a:srgbClr val="FF0000"/>
                </a:solidFill>
                <a:latin typeface="华文新魏" panose="02010800040101010101" pitchFamily="2" charset="-122"/>
                <a:ea typeface="华文新魏" panose="02010800040101010101" pitchFamily="2" charset="-122"/>
                <a:cs typeface="宋体" panose="02010600030101010101" pitchFamily="2" charset="-122"/>
              </a:rPr>
              <a:t>ReentrantLock</a:t>
            </a:r>
            <a:r>
              <a:rPr lang="en-US" altLang="zh-CN" dirty="0">
                <a:solidFill>
                  <a:srgbClr val="FF0000"/>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dirty="0">
                <a:solidFill>
                  <a:srgbClr val="3F7F5F"/>
                </a:solidFill>
                <a:latin typeface="华文新魏" panose="02010800040101010101" pitchFamily="2" charset="-122"/>
                <a:ea typeface="华文新魏" panose="02010800040101010101" pitchFamily="2" charset="-122"/>
                <a:cs typeface="宋体" panose="02010600030101010101" pitchFamily="2" charset="-122"/>
              </a:rPr>
              <a:t>// </a:t>
            </a:r>
            <a:r>
              <a:rPr lang="zh-CN" altLang="en-US" dirty="0">
                <a:solidFill>
                  <a:srgbClr val="3F7F5F"/>
                </a:solidFill>
                <a:latin typeface="华文新魏" panose="02010800040101010101" pitchFamily="2" charset="-122"/>
                <a:ea typeface="华文新魏" panose="02010800040101010101" pitchFamily="2" charset="-122"/>
                <a:cs typeface="宋体" panose="02010600030101010101" pitchFamily="2" charset="-122"/>
              </a:rPr>
              <a:t>注意这里是静态的，被所有</a:t>
            </a:r>
            <a:r>
              <a:rPr lang="en-US" altLang="zh-CN" dirty="0">
                <a:solidFill>
                  <a:srgbClr val="3F7F5F"/>
                </a:solidFill>
                <a:latin typeface="华文新魏" panose="02010800040101010101" pitchFamily="2" charset="-122"/>
                <a:ea typeface="华文新魏" panose="02010800040101010101" pitchFamily="2" charset="-122"/>
              </a:rPr>
              <a:t>Account</a:t>
            </a:r>
            <a:r>
              <a:rPr lang="zh-CN" altLang="en-US" dirty="0">
                <a:solidFill>
                  <a:srgbClr val="3F7F5F"/>
                </a:solidFill>
                <a:latin typeface="华文新魏" panose="02010800040101010101" pitchFamily="2" charset="-122"/>
                <a:ea typeface="华文新魏" panose="02010800040101010101" pitchFamily="2" charset="-122"/>
                <a:cs typeface="宋体" panose="02010600030101010101" pitchFamily="2" charset="-122"/>
              </a:rPr>
              <a:t>实例共享</a:t>
            </a:r>
            <a:endParaRPr lang="en-US" altLang="zh-CN" dirty="0">
              <a:solidFill>
                <a:srgbClr val="3F7F5F"/>
              </a:solidFill>
              <a:latin typeface="华文新魏" panose="02010800040101010101" pitchFamily="2" charset="-122"/>
              <a:ea typeface="华文新魏" panose="02010800040101010101" pitchFamily="2" charset="-122"/>
              <a:cs typeface="宋体" panose="02010600030101010101" pitchFamily="2" charset="-122"/>
            </a:endParaRPr>
          </a:p>
          <a:p>
            <a:pPr>
              <a:lnSpc>
                <a:spcPct val="120000"/>
              </a:lnSpc>
            </a:pPr>
            <a:r>
              <a:rPr lang="en-US" altLang="zh-CN" b="1" dirty="0">
                <a:solidFill>
                  <a:srgbClr val="3F7F5F"/>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b="1" dirty="0">
                <a:solidFill>
                  <a:srgbClr val="7F0055"/>
                </a:solidFill>
                <a:latin typeface="华文新魏" panose="02010800040101010101" pitchFamily="2" charset="-122"/>
                <a:ea typeface="华文新魏" panose="02010800040101010101" pitchFamily="2" charset="-122"/>
                <a:cs typeface="宋体" panose="02010600030101010101" pitchFamily="2" charset="-122"/>
              </a:rPr>
              <a:t>private</a:t>
            </a:r>
            <a:r>
              <a:rPr lang="en-US" altLang="zh-CN"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b="1" dirty="0">
                <a:solidFill>
                  <a:srgbClr val="7F0055"/>
                </a:solidFill>
                <a:latin typeface="华文新魏" panose="02010800040101010101" pitchFamily="2" charset="-122"/>
                <a:ea typeface="华文新魏" panose="02010800040101010101" pitchFamily="2" charset="-122"/>
                <a:cs typeface="宋体" panose="02010600030101010101" pitchFamily="2" charset="-122"/>
              </a:rPr>
              <a:t>int</a:t>
            </a:r>
            <a:r>
              <a:rPr lang="en-US" altLang="zh-CN"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balance = 0;   </a:t>
            </a:r>
          </a:p>
          <a:p>
            <a:pPr>
              <a:lnSpc>
                <a:spcPct val="120000"/>
              </a:lnSpc>
            </a:pPr>
            <a:r>
              <a:rPr lang="en-US" altLang="zh-CN" b="1"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b="1" dirty="0">
                <a:solidFill>
                  <a:srgbClr val="7F0055"/>
                </a:solidFill>
                <a:latin typeface="华文新魏" panose="02010800040101010101" pitchFamily="2" charset="-122"/>
                <a:ea typeface="华文新魏" panose="02010800040101010101" pitchFamily="2" charset="-122"/>
                <a:cs typeface="宋体" panose="02010600030101010101" pitchFamily="2" charset="-122"/>
              </a:rPr>
              <a:t>public</a:t>
            </a:r>
            <a:r>
              <a:rPr lang="en-US" altLang="zh-CN"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b="1" dirty="0">
                <a:solidFill>
                  <a:srgbClr val="7F0055"/>
                </a:solidFill>
                <a:latin typeface="华文新魏" panose="02010800040101010101" pitchFamily="2" charset="-122"/>
                <a:ea typeface="华文新魏" panose="02010800040101010101" pitchFamily="2" charset="-122"/>
                <a:cs typeface="宋体" panose="02010600030101010101" pitchFamily="2" charset="-122"/>
              </a:rPr>
              <a:t>int</a:t>
            </a:r>
            <a:r>
              <a:rPr lang="en-US" altLang="zh-CN"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dirty="0" err="1">
                <a:solidFill>
                  <a:srgbClr val="000000"/>
                </a:solidFill>
                <a:latin typeface="华文新魏" panose="02010800040101010101" pitchFamily="2" charset="-122"/>
                <a:ea typeface="华文新魏" panose="02010800040101010101" pitchFamily="2" charset="-122"/>
                <a:cs typeface="宋体" panose="02010600030101010101" pitchFamily="2" charset="-122"/>
              </a:rPr>
              <a:t>getBalance</a:t>
            </a:r>
            <a:r>
              <a:rPr lang="en-US" altLang="zh-CN"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b="1" dirty="0">
                <a:solidFill>
                  <a:srgbClr val="7F0055"/>
                </a:solidFill>
                <a:latin typeface="华文新魏" panose="02010800040101010101" pitchFamily="2" charset="-122"/>
                <a:ea typeface="华文新魏" panose="02010800040101010101" pitchFamily="2" charset="-122"/>
                <a:cs typeface="宋体" panose="02010600030101010101" pitchFamily="2" charset="-122"/>
              </a:rPr>
              <a:t>return</a:t>
            </a:r>
            <a:r>
              <a:rPr lang="en-US" altLang="zh-CN"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balance;}</a:t>
            </a:r>
          </a:p>
          <a:p>
            <a:pPr>
              <a:lnSpc>
                <a:spcPct val="120000"/>
              </a:lnSpc>
            </a:pPr>
            <a:r>
              <a:rPr lang="en-US" altLang="zh-CN" b="1"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b="1" dirty="0">
                <a:solidFill>
                  <a:srgbClr val="7F0055"/>
                </a:solidFill>
                <a:latin typeface="华文新魏" panose="02010800040101010101" pitchFamily="2" charset="-122"/>
                <a:ea typeface="华文新魏" panose="02010800040101010101" pitchFamily="2" charset="-122"/>
                <a:cs typeface="宋体" panose="02010600030101010101" pitchFamily="2" charset="-122"/>
              </a:rPr>
              <a:t>public</a:t>
            </a:r>
            <a:r>
              <a:rPr lang="en-US" altLang="zh-CN"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b="1" dirty="0">
                <a:solidFill>
                  <a:srgbClr val="7F0055"/>
                </a:solidFill>
                <a:latin typeface="华文新魏" panose="02010800040101010101" pitchFamily="2" charset="-122"/>
                <a:ea typeface="华文新魏" panose="02010800040101010101" pitchFamily="2" charset="-122"/>
                <a:cs typeface="宋体" panose="02010600030101010101" pitchFamily="2" charset="-122"/>
              </a:rPr>
              <a:t>void</a:t>
            </a:r>
            <a:r>
              <a:rPr lang="en-US" altLang="zh-CN"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deposit(</a:t>
            </a:r>
            <a:r>
              <a:rPr lang="en-US" altLang="zh-CN" b="1" dirty="0">
                <a:solidFill>
                  <a:srgbClr val="7F0055"/>
                </a:solidFill>
                <a:latin typeface="华文新魏" panose="02010800040101010101" pitchFamily="2" charset="-122"/>
                <a:ea typeface="华文新魏" panose="02010800040101010101" pitchFamily="2" charset="-122"/>
                <a:cs typeface="宋体" panose="02010600030101010101" pitchFamily="2" charset="-122"/>
              </a:rPr>
              <a:t>int</a:t>
            </a:r>
            <a:r>
              <a:rPr lang="en-US" altLang="zh-CN"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amount) {</a:t>
            </a:r>
          </a:p>
          <a:p>
            <a:pPr>
              <a:lnSpc>
                <a:spcPct val="120000"/>
              </a:lnSpc>
            </a:pPr>
            <a:r>
              <a:rPr lang="en-US" altLang="zh-CN"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dirty="0" err="1">
                <a:solidFill>
                  <a:srgbClr val="FF0000"/>
                </a:solidFill>
                <a:latin typeface="华文新魏" panose="02010800040101010101" pitchFamily="2" charset="-122"/>
                <a:ea typeface="华文新魏" panose="02010800040101010101" pitchFamily="2" charset="-122"/>
                <a:cs typeface="宋体" panose="02010600030101010101" pitchFamily="2" charset="-122"/>
              </a:rPr>
              <a:t>lock.lock</a:t>
            </a:r>
            <a:r>
              <a:rPr lang="en-US" altLang="zh-CN" dirty="0">
                <a:solidFill>
                  <a:srgbClr val="FF0000"/>
                </a:solidFill>
                <a:latin typeface="华文新魏" panose="02010800040101010101" pitchFamily="2" charset="-122"/>
                <a:ea typeface="华文新魏" panose="02010800040101010101" pitchFamily="2" charset="-122"/>
                <a:cs typeface="宋体" panose="02010600030101010101" pitchFamily="2" charset="-122"/>
              </a:rPr>
              <a:t>( ); </a:t>
            </a:r>
            <a:r>
              <a:rPr lang="en-US" altLang="zh-CN" dirty="0">
                <a:solidFill>
                  <a:srgbClr val="3F7F5F"/>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dirty="0">
                <a:solidFill>
                  <a:srgbClr val="FF0000"/>
                </a:solidFill>
                <a:latin typeface="华文新魏" panose="02010800040101010101" pitchFamily="2" charset="-122"/>
                <a:ea typeface="华文新魏" panose="02010800040101010101" pitchFamily="2" charset="-122"/>
                <a:cs typeface="宋体" panose="02010600030101010101" pitchFamily="2" charset="-122"/>
              </a:rPr>
              <a:t>Acquire the lock</a:t>
            </a:r>
          </a:p>
          <a:p>
            <a:pPr>
              <a:lnSpc>
                <a:spcPct val="120000"/>
              </a:lnSpc>
            </a:pPr>
            <a:r>
              <a:rPr lang="en-US" altLang="zh-CN" b="1" dirty="0">
                <a:solidFill>
                  <a:srgbClr val="FF0000"/>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b="1" dirty="0">
                <a:solidFill>
                  <a:srgbClr val="7F0055"/>
                </a:solidFill>
                <a:latin typeface="华文新魏" panose="02010800040101010101" pitchFamily="2" charset="-122"/>
                <a:ea typeface="华文新魏" panose="02010800040101010101" pitchFamily="2" charset="-122"/>
                <a:cs typeface="宋体" panose="02010600030101010101" pitchFamily="2" charset="-122"/>
              </a:rPr>
              <a:t>try</a:t>
            </a:r>
            <a:r>
              <a:rPr lang="en-US" altLang="zh-CN"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p>
          <a:p>
            <a:pPr>
              <a:lnSpc>
                <a:spcPct val="120000"/>
              </a:lnSpc>
            </a:pPr>
            <a:r>
              <a:rPr lang="en-US" altLang="zh-CN" b="1"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b="1" dirty="0">
                <a:solidFill>
                  <a:srgbClr val="7F0055"/>
                </a:solidFill>
                <a:latin typeface="华文新魏" panose="02010800040101010101" pitchFamily="2" charset="-122"/>
                <a:ea typeface="华文新魏" panose="02010800040101010101" pitchFamily="2" charset="-122"/>
                <a:cs typeface="宋体" panose="02010600030101010101" pitchFamily="2" charset="-122"/>
              </a:rPr>
              <a:t>int</a:t>
            </a:r>
            <a:r>
              <a:rPr lang="en-US" altLang="zh-CN"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dirty="0" err="1">
                <a:solidFill>
                  <a:srgbClr val="000000"/>
                </a:solidFill>
                <a:latin typeface="华文新魏" panose="02010800040101010101" pitchFamily="2" charset="-122"/>
                <a:ea typeface="华文新魏" panose="02010800040101010101" pitchFamily="2" charset="-122"/>
                <a:cs typeface="宋体" panose="02010600030101010101" pitchFamily="2" charset="-122"/>
              </a:rPr>
              <a:t>newBalance</a:t>
            </a:r>
            <a:r>
              <a:rPr lang="en-US" altLang="zh-CN"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 balance + amount;</a:t>
            </a:r>
          </a:p>
          <a:p>
            <a:pPr>
              <a:lnSpc>
                <a:spcPct val="120000"/>
              </a:lnSpc>
            </a:pPr>
            <a:r>
              <a:rPr lang="en-US" altLang="zh-CN"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dirty="0" err="1">
                <a:solidFill>
                  <a:srgbClr val="000000"/>
                </a:solidFill>
                <a:latin typeface="华文新魏" panose="02010800040101010101" pitchFamily="2" charset="-122"/>
                <a:ea typeface="华文新魏" panose="02010800040101010101" pitchFamily="2" charset="-122"/>
                <a:cs typeface="宋体" panose="02010600030101010101" pitchFamily="2" charset="-122"/>
              </a:rPr>
              <a:t>Thread.sleep</a:t>
            </a:r>
            <a:r>
              <a:rPr lang="en-US" altLang="zh-CN"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(5);</a:t>
            </a:r>
          </a:p>
          <a:p>
            <a:pPr>
              <a:lnSpc>
                <a:spcPct val="120000"/>
              </a:lnSpc>
            </a:pPr>
            <a:r>
              <a:rPr lang="en-US" altLang="zh-CN"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balance = </a:t>
            </a:r>
            <a:r>
              <a:rPr lang="en-US" altLang="zh-CN" dirty="0" err="1">
                <a:solidFill>
                  <a:srgbClr val="000000"/>
                </a:solidFill>
                <a:latin typeface="华文新魏" panose="02010800040101010101" pitchFamily="2" charset="-122"/>
                <a:ea typeface="华文新魏" panose="02010800040101010101" pitchFamily="2" charset="-122"/>
                <a:cs typeface="宋体" panose="02010600030101010101" pitchFamily="2" charset="-122"/>
              </a:rPr>
              <a:t>newBalance</a:t>
            </a:r>
            <a:r>
              <a:rPr lang="en-US" altLang="zh-CN"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a:t>
            </a:r>
          </a:p>
          <a:p>
            <a:pPr>
              <a:lnSpc>
                <a:spcPct val="120000"/>
              </a:lnSpc>
            </a:pPr>
            <a:r>
              <a:rPr lang="en-US" altLang="zh-CN"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p>
          <a:p>
            <a:pPr>
              <a:lnSpc>
                <a:spcPct val="120000"/>
              </a:lnSpc>
            </a:pPr>
            <a:r>
              <a:rPr lang="en-US" altLang="zh-CN" b="1"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b="1" dirty="0">
                <a:solidFill>
                  <a:srgbClr val="7F0055"/>
                </a:solidFill>
                <a:latin typeface="华文新魏" panose="02010800040101010101" pitchFamily="2" charset="-122"/>
                <a:ea typeface="华文新魏" panose="02010800040101010101" pitchFamily="2" charset="-122"/>
                <a:cs typeface="宋体" panose="02010600030101010101" pitchFamily="2" charset="-122"/>
              </a:rPr>
              <a:t>catch</a:t>
            </a:r>
            <a:r>
              <a:rPr lang="en-US" altLang="zh-CN"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dirty="0" err="1">
                <a:solidFill>
                  <a:srgbClr val="000000"/>
                </a:solidFill>
                <a:latin typeface="华文新魏" panose="02010800040101010101" pitchFamily="2" charset="-122"/>
                <a:ea typeface="华文新魏" panose="02010800040101010101" pitchFamily="2" charset="-122"/>
                <a:cs typeface="宋体" panose="02010600030101010101" pitchFamily="2" charset="-122"/>
              </a:rPr>
              <a:t>InterruptedException</a:t>
            </a:r>
            <a:r>
              <a:rPr lang="en-US" altLang="zh-CN"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ex) {   }</a:t>
            </a:r>
          </a:p>
          <a:p>
            <a:pPr>
              <a:lnSpc>
                <a:spcPct val="120000"/>
              </a:lnSpc>
            </a:pPr>
            <a:r>
              <a:rPr lang="en-US" altLang="zh-CN" b="1"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b="1" dirty="0">
                <a:solidFill>
                  <a:srgbClr val="7F0055"/>
                </a:solidFill>
                <a:latin typeface="华文新魏" panose="02010800040101010101" pitchFamily="2" charset="-122"/>
                <a:ea typeface="华文新魏" panose="02010800040101010101" pitchFamily="2" charset="-122"/>
                <a:cs typeface="宋体" panose="02010600030101010101" pitchFamily="2" charset="-122"/>
              </a:rPr>
              <a:t>finally</a:t>
            </a:r>
            <a:r>
              <a:rPr lang="en-US" altLang="zh-CN"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 </a:t>
            </a:r>
            <a:r>
              <a:rPr lang="en-US" altLang="zh-CN" dirty="0" err="1">
                <a:solidFill>
                  <a:srgbClr val="FF0000"/>
                </a:solidFill>
                <a:latin typeface="华文新魏" panose="02010800040101010101" pitchFamily="2" charset="-122"/>
                <a:ea typeface="华文新魏" panose="02010800040101010101" pitchFamily="2" charset="-122"/>
                <a:cs typeface="宋体" panose="02010600030101010101" pitchFamily="2" charset="-122"/>
              </a:rPr>
              <a:t>lock.unlock</a:t>
            </a:r>
            <a:r>
              <a:rPr lang="en-US" altLang="zh-CN" dirty="0">
                <a:solidFill>
                  <a:srgbClr val="FF0000"/>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dirty="0">
                <a:solidFill>
                  <a:srgbClr val="3F7F5F"/>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dirty="0">
                <a:solidFill>
                  <a:srgbClr val="FF0000"/>
                </a:solidFill>
                <a:latin typeface="华文新魏" panose="02010800040101010101" pitchFamily="2" charset="-122"/>
                <a:ea typeface="华文新魏" panose="02010800040101010101" pitchFamily="2" charset="-122"/>
                <a:cs typeface="宋体" panose="02010600030101010101" pitchFamily="2" charset="-122"/>
              </a:rPr>
              <a:t>Release the lock</a:t>
            </a:r>
            <a:r>
              <a:rPr lang="zh-CN" altLang="en-US" dirty="0">
                <a:solidFill>
                  <a:srgbClr val="FF0000"/>
                </a:solidFill>
                <a:latin typeface="华文新魏" panose="02010800040101010101" pitchFamily="2" charset="-122"/>
                <a:ea typeface="华文新魏" panose="02010800040101010101" pitchFamily="2" charset="-122"/>
                <a:cs typeface="宋体" panose="02010600030101010101" pitchFamily="2" charset="-122"/>
              </a:rPr>
              <a:t>，在</a:t>
            </a:r>
            <a:r>
              <a:rPr lang="en-US" altLang="zh-CN" dirty="0">
                <a:solidFill>
                  <a:srgbClr val="FF0000"/>
                </a:solidFill>
                <a:latin typeface="华文新魏" panose="02010800040101010101" pitchFamily="2" charset="-122"/>
                <a:ea typeface="华文新魏" panose="02010800040101010101" pitchFamily="2" charset="-122"/>
                <a:cs typeface="宋体" panose="02010600030101010101" pitchFamily="2" charset="-122"/>
              </a:rPr>
              <a:t>finally</a:t>
            </a:r>
            <a:r>
              <a:rPr lang="zh-CN" altLang="en-US" dirty="0">
                <a:solidFill>
                  <a:srgbClr val="FF0000"/>
                </a:solidFill>
                <a:latin typeface="华文新魏" panose="02010800040101010101" pitchFamily="2" charset="-122"/>
                <a:ea typeface="华文新魏" panose="02010800040101010101" pitchFamily="2" charset="-122"/>
                <a:cs typeface="宋体" panose="02010600030101010101" pitchFamily="2" charset="-122"/>
              </a:rPr>
              <a:t>中进行锁的释放。</a:t>
            </a:r>
            <a:r>
              <a:rPr lang="en-US" altLang="zh-CN"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a:t>
            </a:r>
          </a:p>
          <a:p>
            <a:pPr>
              <a:lnSpc>
                <a:spcPct val="120000"/>
              </a:lnSpc>
            </a:pPr>
            <a:r>
              <a:rPr lang="en-US" altLang="zh-CN"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p>
          <a:p>
            <a:pPr>
              <a:lnSpc>
                <a:spcPct val="120000"/>
              </a:lnSpc>
            </a:pPr>
            <a:r>
              <a:rPr lang="en-US" altLang="zh-CN"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p>
          <a:p>
            <a:pPr>
              <a:lnSpc>
                <a:spcPct val="120000"/>
              </a:lnSpc>
            </a:pPr>
            <a:r>
              <a:rPr lang="en-US" altLang="zh-CN"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a:t>
            </a:r>
          </a:p>
        </p:txBody>
      </p:sp>
      <p:sp>
        <p:nvSpPr>
          <p:cNvPr id="5" name="圆角矩形标注 14">
            <a:extLst>
              <a:ext uri="{FF2B5EF4-FFF2-40B4-BE49-F238E27FC236}">
                <a16:creationId xmlns:a16="http://schemas.microsoft.com/office/drawing/2014/main" id="{F5E9E779-8348-4F8A-8874-BC06385AB0C0}"/>
              </a:ext>
            </a:extLst>
          </p:cNvPr>
          <p:cNvSpPr/>
          <p:nvPr/>
        </p:nvSpPr>
        <p:spPr>
          <a:xfrm>
            <a:off x="5486399" y="2213517"/>
            <a:ext cx="5574534" cy="1215483"/>
          </a:xfrm>
          <a:prstGeom prst="wedgeRoundRectCallout">
            <a:avLst>
              <a:gd name="adj1" fmla="val -73897"/>
              <a:gd name="adj2" fmla="val 17270"/>
              <a:gd name="adj3" fmla="val 16667"/>
            </a:avLst>
          </a:prstGeom>
          <a:solidFill>
            <a:schemeClr val="accent4">
              <a:lumMod val="40000"/>
              <a:lumOff val="60000"/>
              <a:alpha val="41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90000"/>
              </a:lnSpc>
              <a:spcBef>
                <a:spcPct val="0"/>
              </a:spcBef>
              <a:defRPr/>
            </a:pPr>
            <a:r>
              <a:rPr lang="zh-CN" altLang="en-US"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在这里加锁（临界区开始），第一个进入这个方法的线程获得锁，把</a:t>
            </a:r>
            <a:r>
              <a:rPr lang="en-US" altLang="zh-CN" dirty="0" err="1">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deposite</a:t>
            </a:r>
            <a:r>
              <a:rPr lang="zh-CN" altLang="en-US"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方法锁住。其他进入方法的线程必须等待这把锁，因为进入阻塞状态</a:t>
            </a:r>
            <a:endParaRPr lang="en-US" altLang="en-US"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endParaRPr>
          </a:p>
        </p:txBody>
      </p:sp>
      <p:sp>
        <p:nvSpPr>
          <p:cNvPr id="6" name="圆角矩形标注 14">
            <a:extLst>
              <a:ext uri="{FF2B5EF4-FFF2-40B4-BE49-F238E27FC236}">
                <a16:creationId xmlns:a16="http://schemas.microsoft.com/office/drawing/2014/main" id="{BAFCE30C-DCF7-489D-B60F-103247C050AF}"/>
              </a:ext>
            </a:extLst>
          </p:cNvPr>
          <p:cNvSpPr/>
          <p:nvPr/>
        </p:nvSpPr>
        <p:spPr>
          <a:xfrm>
            <a:off x="4033023" y="5474135"/>
            <a:ext cx="5252225" cy="1215483"/>
          </a:xfrm>
          <a:prstGeom prst="wedgeRoundRectCallout">
            <a:avLst>
              <a:gd name="adj1" fmla="val -64131"/>
              <a:gd name="adj2" fmla="val -45115"/>
              <a:gd name="adj3" fmla="val 16667"/>
            </a:avLst>
          </a:prstGeom>
          <a:solidFill>
            <a:schemeClr val="accent4">
              <a:lumMod val="40000"/>
              <a:lumOff val="60000"/>
              <a:alpha val="41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90000"/>
              </a:lnSpc>
              <a:spcBef>
                <a:spcPct val="0"/>
              </a:spcBef>
              <a:defRPr/>
            </a:pPr>
            <a:r>
              <a:rPr lang="zh-CN" altLang="en-US"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在</a:t>
            </a:r>
            <a:r>
              <a:rPr lang="en-US" altLang="zh-CN"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finally</a:t>
            </a:r>
            <a:r>
              <a:rPr lang="zh-CN" altLang="en-US"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块里释放锁，其它等待这把锁的线程被唤醒，第一个获得锁的线程可以进入该方法了，进去后又对</a:t>
            </a:r>
            <a:r>
              <a:rPr lang="en-US" altLang="zh-CN" dirty="0" err="1">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deposite</a:t>
            </a:r>
            <a:r>
              <a:rPr lang="zh-CN" altLang="en-US"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上锁</a:t>
            </a:r>
            <a:r>
              <a:rPr lang="en-US" altLang="zh-CN"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a:t>
            </a:r>
            <a:endParaRPr lang="en-US" altLang="en-US"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endParaRPr>
          </a:p>
        </p:txBody>
      </p:sp>
    </p:spTree>
    <p:extLst>
      <p:ext uri="{BB962C8B-B14F-4D97-AF65-F5344CB8AC3E}">
        <p14:creationId xmlns:p14="http://schemas.microsoft.com/office/powerpoint/2010/main" val="83662395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文本占位符 1"/>
          <p:cNvSpPr>
            <a:spLocks noGrp="1"/>
          </p:cNvSpPr>
          <p:nvPr>
            <p:ph type="body" sz="quarter" idx="10"/>
          </p:nvPr>
        </p:nvSpPr>
        <p:spPr bwMode="auto">
          <a:xfrm>
            <a:off x="237439" y="175846"/>
            <a:ext cx="1248461" cy="835269"/>
          </a:xfrm>
          <a:noFill/>
        </p:spPr>
        <p:txBody>
          <a:bodyPr vert="horz" wrap="square" lIns="91440" tIns="45720" rIns="91440" bIns="45720" numCol="1" anchor="t" anchorCtr="0" compatLnSpc="1">
            <a:normAutofit fontScale="87500"/>
          </a:bodyPr>
          <a:lstStyle/>
          <a:p>
            <a:pPr eaLnBrk="1" hangingPunct="1"/>
            <a:r>
              <a:rPr lang="en-US" altLang="zh-CN" dirty="0"/>
              <a:t>30.4</a:t>
            </a:r>
          </a:p>
        </p:txBody>
      </p:sp>
      <p:sp>
        <p:nvSpPr>
          <p:cNvPr id="11267" name="文本占位符 2"/>
          <p:cNvSpPr>
            <a:spLocks noGrp="1"/>
          </p:cNvSpPr>
          <p:nvPr>
            <p:ph type="body" sz="quarter" idx="12"/>
          </p:nvPr>
        </p:nvSpPr>
        <p:spPr bwMode="auto">
          <a:xfrm>
            <a:off x="1649291" y="224570"/>
            <a:ext cx="8891247" cy="496887"/>
          </a:xfrm>
          <a:noFill/>
        </p:spPr>
        <p:txBody>
          <a:bodyPr vert="horz" wrap="square" lIns="91440" tIns="45720" rIns="91440" bIns="45720" numCol="1" anchor="t" anchorCtr="0" compatLnSpc="1">
            <a:noAutofit/>
          </a:bodyPr>
          <a:lstStyle/>
          <a:p>
            <a:r>
              <a:rPr lang="zh-CN" altLang="en-US" b="1" dirty="0">
                <a:latin typeface="华文细黑" panose="02010600040101010101" pitchFamily="2" charset="-122"/>
                <a:ea typeface="华文细黑" panose="02010600040101010101" pitchFamily="2" charset="-122"/>
              </a:rPr>
              <a:t>线程同步</a:t>
            </a:r>
            <a:r>
              <a:rPr lang="en-US" altLang="zh-CN" b="1" dirty="0">
                <a:latin typeface="华文细黑" panose="02010600040101010101" pitchFamily="2" charset="-122"/>
                <a:ea typeface="华文细黑" panose="02010600040101010101" pitchFamily="2" charset="-122"/>
              </a:rPr>
              <a:t>-</a:t>
            </a:r>
            <a:r>
              <a:rPr lang="zh-CN" altLang="en-US" b="1" dirty="0">
                <a:latin typeface="华文细黑" panose="02010600040101010101" pitchFamily="2" charset="-122"/>
                <a:ea typeface="华文细黑" panose="02010600040101010101" pitchFamily="2" charset="-122"/>
              </a:rPr>
              <a:t>场景</a:t>
            </a:r>
            <a:r>
              <a:rPr lang="en-US" altLang="zh-CN" b="1" dirty="0">
                <a:latin typeface="华文细黑" panose="02010600040101010101" pitchFamily="2" charset="-122"/>
                <a:ea typeface="华文细黑" panose="02010600040101010101" pitchFamily="2" charset="-122"/>
              </a:rPr>
              <a:t>1</a:t>
            </a:r>
          </a:p>
        </p:txBody>
      </p:sp>
      <p:sp>
        <p:nvSpPr>
          <p:cNvPr id="4" name="Rectangle 3"/>
          <p:cNvSpPr txBox="1">
            <a:spLocks/>
          </p:cNvSpPr>
          <p:nvPr/>
        </p:nvSpPr>
        <p:spPr>
          <a:xfrm>
            <a:off x="237439" y="1123950"/>
            <a:ext cx="11638607" cy="1277727"/>
          </a:xfrm>
          <a:prstGeom prst="rect">
            <a:avLst/>
          </a:prstGeom>
        </p:spPr>
        <p:txBody>
          <a:bodyPr vert="horz" wrap="square" lIns="92075" tIns="46038" rIns="92075" bIns="46038" anchor="t">
            <a:normAutofit/>
          </a:bodyPr>
          <a:lstStyle/>
          <a:p>
            <a:pPr marL="228600" lvl="0" indent="-228600">
              <a:lnSpc>
                <a:spcPct val="120000"/>
              </a:lnSpc>
              <a:spcBef>
                <a:spcPct val="0"/>
              </a:spcBef>
              <a:buFont typeface="Wingdings" pitchFamily="2" charset="2"/>
              <a:buChar char="n"/>
            </a:pPr>
            <a:r>
              <a:rPr lang="zh-CN" altLang="en-US" sz="2000" dirty="0">
                <a:latin typeface="华文新魏" panose="02010800040101010101" pitchFamily="2" charset="-122"/>
                <a:ea typeface="华文新魏" panose="02010800040101010101" pitchFamily="2" charset="-122"/>
                <a:sym typeface="+mn-ea"/>
              </a:rPr>
              <a:t>假设一个类有多个用</a:t>
            </a:r>
            <a:r>
              <a:rPr lang="en-US" altLang="zh-CN" sz="2000" b="1" dirty="0">
                <a:solidFill>
                  <a:srgbClr val="FF0000"/>
                </a:solidFill>
                <a:latin typeface="华文新魏" panose="02010800040101010101" pitchFamily="2" charset="-122"/>
                <a:ea typeface="华文新魏" panose="02010800040101010101" pitchFamily="2" charset="-122"/>
              </a:rPr>
              <a:t>synchronized</a:t>
            </a:r>
            <a:r>
              <a:rPr lang="zh-CN" altLang="en-US" sz="2000" b="1" dirty="0">
                <a:solidFill>
                  <a:srgbClr val="FF0000"/>
                </a:solidFill>
                <a:latin typeface="华文新魏" panose="02010800040101010101" pitchFamily="2" charset="-122"/>
                <a:ea typeface="华文新魏" panose="02010800040101010101" pitchFamily="2" charset="-122"/>
              </a:rPr>
              <a:t>修饰的</a:t>
            </a:r>
            <a:r>
              <a:rPr lang="zh-CN" altLang="en-US" sz="2000" dirty="0">
                <a:latin typeface="华文新魏" panose="02010800040101010101" pitchFamily="2" charset="-122"/>
                <a:ea typeface="华文新魏" panose="02010800040101010101" pitchFamily="2" charset="-122"/>
                <a:sym typeface="+mn-ea"/>
              </a:rPr>
              <a:t>同步实例方法，如果多个线程访问这个类的</a:t>
            </a:r>
            <a:r>
              <a:rPr lang="zh-CN" altLang="en-US" sz="2000" b="1" dirty="0">
                <a:solidFill>
                  <a:srgbClr val="FF0000"/>
                </a:solidFill>
                <a:latin typeface="华文新魏" panose="02010800040101010101" pitchFamily="2" charset="-122"/>
                <a:ea typeface="华文新魏" panose="02010800040101010101" pitchFamily="2" charset="-122"/>
                <a:sym typeface="+mn-ea"/>
              </a:rPr>
              <a:t>同一个对象</a:t>
            </a:r>
            <a:r>
              <a:rPr lang="zh-CN" altLang="en-US" sz="2000" dirty="0">
                <a:latin typeface="华文新魏" panose="02010800040101010101" pitchFamily="2" charset="-122"/>
                <a:ea typeface="华文新魏" panose="02010800040101010101" pitchFamily="2" charset="-122"/>
                <a:sym typeface="+mn-ea"/>
              </a:rPr>
              <a:t>，当一个线程获得了该对象锁进入到其中一个同步方法时，</a:t>
            </a:r>
            <a:r>
              <a:rPr lang="zh-CN" altLang="en-US" sz="2000" dirty="0">
                <a:solidFill>
                  <a:srgbClr val="FF0000"/>
                </a:solidFill>
                <a:latin typeface="华文新魏" panose="02010800040101010101" pitchFamily="2" charset="-122"/>
                <a:ea typeface="华文新魏" panose="02010800040101010101" pitchFamily="2" charset="-122"/>
                <a:sym typeface="+mn-ea"/>
              </a:rPr>
              <a:t>这把锁会锁住这个对象所有的同步实例方法</a:t>
            </a:r>
            <a:endParaRPr lang="en-US" altLang="en-US" sz="2000" dirty="0">
              <a:solidFill>
                <a:srgbClr val="FF0000"/>
              </a:solidFill>
              <a:latin typeface="华文新魏" panose="02010800040101010101" pitchFamily="2" charset="-122"/>
              <a:ea typeface="华文新魏" panose="02010800040101010101" pitchFamily="2" charset="-122"/>
              <a:sym typeface="+mn-ea"/>
            </a:endParaRPr>
          </a:p>
        </p:txBody>
      </p:sp>
      <p:grpSp>
        <p:nvGrpSpPr>
          <p:cNvPr id="5" name="组合 4">
            <a:extLst>
              <a:ext uri="{FF2B5EF4-FFF2-40B4-BE49-F238E27FC236}">
                <a16:creationId xmlns:a16="http://schemas.microsoft.com/office/drawing/2014/main" id="{12895483-9E6E-47CE-896B-D2A5495E5FF1}"/>
              </a:ext>
            </a:extLst>
          </p:cNvPr>
          <p:cNvGrpSpPr/>
          <p:nvPr/>
        </p:nvGrpSpPr>
        <p:grpSpPr>
          <a:xfrm>
            <a:off x="5252223" y="2787081"/>
            <a:ext cx="2865863" cy="1087620"/>
            <a:chOff x="4471639" y="2828321"/>
            <a:chExt cx="2865863" cy="1087620"/>
          </a:xfrm>
        </p:grpSpPr>
        <p:cxnSp>
          <p:nvCxnSpPr>
            <p:cNvPr id="3" name="直接连接符 2">
              <a:extLst>
                <a:ext uri="{FF2B5EF4-FFF2-40B4-BE49-F238E27FC236}">
                  <a16:creationId xmlns:a16="http://schemas.microsoft.com/office/drawing/2014/main" id="{2E01C65E-335D-46BA-9849-01A08AA74265}"/>
                </a:ext>
              </a:extLst>
            </p:cNvPr>
            <p:cNvCxnSpPr/>
            <p:nvPr/>
          </p:nvCxnSpPr>
          <p:spPr>
            <a:xfrm>
              <a:off x="4471639" y="2843561"/>
              <a:ext cx="286586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8769DC03-E67D-4536-B4EE-EE3640F0D431}"/>
                </a:ext>
              </a:extLst>
            </p:cNvPr>
            <p:cNvCxnSpPr>
              <a:cxnSpLocks/>
            </p:cNvCxnSpPr>
            <p:nvPr/>
          </p:nvCxnSpPr>
          <p:spPr>
            <a:xfrm rot="5400000">
              <a:off x="3946879" y="3368321"/>
              <a:ext cx="1080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917BAEA8-E141-4063-9011-70E401206978}"/>
                </a:ext>
              </a:extLst>
            </p:cNvPr>
            <p:cNvCxnSpPr>
              <a:cxnSpLocks/>
            </p:cNvCxnSpPr>
            <p:nvPr/>
          </p:nvCxnSpPr>
          <p:spPr>
            <a:xfrm rot="5400000">
              <a:off x="6782262" y="3375941"/>
              <a:ext cx="1080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2" name="组合 11">
            <a:extLst>
              <a:ext uri="{FF2B5EF4-FFF2-40B4-BE49-F238E27FC236}">
                <a16:creationId xmlns:a16="http://schemas.microsoft.com/office/drawing/2014/main" id="{255A3AD4-128A-4EF7-8882-83040F096757}"/>
              </a:ext>
            </a:extLst>
          </p:cNvPr>
          <p:cNvGrpSpPr/>
          <p:nvPr/>
        </p:nvGrpSpPr>
        <p:grpSpPr>
          <a:xfrm rot="10800000">
            <a:off x="5248508" y="4511799"/>
            <a:ext cx="2865863" cy="1087620"/>
            <a:chOff x="4471639" y="2828321"/>
            <a:chExt cx="2865863" cy="1087620"/>
          </a:xfrm>
        </p:grpSpPr>
        <p:cxnSp>
          <p:nvCxnSpPr>
            <p:cNvPr id="13" name="直接连接符 12">
              <a:extLst>
                <a:ext uri="{FF2B5EF4-FFF2-40B4-BE49-F238E27FC236}">
                  <a16:creationId xmlns:a16="http://schemas.microsoft.com/office/drawing/2014/main" id="{0E428FF0-B82B-4DFE-B0C3-A16C39A36017}"/>
                </a:ext>
              </a:extLst>
            </p:cNvPr>
            <p:cNvCxnSpPr/>
            <p:nvPr/>
          </p:nvCxnSpPr>
          <p:spPr>
            <a:xfrm>
              <a:off x="4471639" y="2843561"/>
              <a:ext cx="286586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B3B86D39-EABA-449B-87C8-F6B4ACF0BF7F}"/>
                </a:ext>
              </a:extLst>
            </p:cNvPr>
            <p:cNvCxnSpPr>
              <a:cxnSpLocks/>
            </p:cNvCxnSpPr>
            <p:nvPr/>
          </p:nvCxnSpPr>
          <p:spPr>
            <a:xfrm rot="5400000">
              <a:off x="3946879" y="3368321"/>
              <a:ext cx="1080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64125D70-4254-4C61-BDAB-0216FDA463DE}"/>
                </a:ext>
              </a:extLst>
            </p:cNvPr>
            <p:cNvCxnSpPr>
              <a:cxnSpLocks/>
            </p:cNvCxnSpPr>
            <p:nvPr/>
          </p:nvCxnSpPr>
          <p:spPr>
            <a:xfrm rot="5400000">
              <a:off x="6782262" y="3375941"/>
              <a:ext cx="1080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 name="文本框 5">
            <a:extLst>
              <a:ext uri="{FF2B5EF4-FFF2-40B4-BE49-F238E27FC236}">
                <a16:creationId xmlns:a16="http://schemas.microsoft.com/office/drawing/2014/main" id="{58F52F2D-9173-4851-82BA-77383C2C7EE0}"/>
              </a:ext>
            </a:extLst>
          </p:cNvPr>
          <p:cNvSpPr txBox="1"/>
          <p:nvPr/>
        </p:nvSpPr>
        <p:spPr>
          <a:xfrm>
            <a:off x="5488314" y="2982596"/>
            <a:ext cx="2397581" cy="523220"/>
          </a:xfrm>
          <a:prstGeom prst="rect">
            <a:avLst/>
          </a:prstGeom>
          <a:solidFill>
            <a:schemeClr val="accent2">
              <a:lumMod val="20000"/>
              <a:lumOff val="80000"/>
            </a:schemeClr>
          </a:solidFill>
          <a:ln w="22225">
            <a:solidFill>
              <a:schemeClr val="accent2">
                <a:lumMod val="50000"/>
              </a:schemeClr>
            </a:solidFill>
          </a:ln>
        </p:spPr>
        <p:txBody>
          <a:bodyPr wrap="none" rtlCol="0" anchor="ctr">
            <a:noAutofit/>
          </a:bodyPr>
          <a:lstStyle/>
          <a:p>
            <a:pPr algn="ctr"/>
            <a:r>
              <a:rPr lang="en-US" altLang="zh-CN" b="1" dirty="0" err="1">
                <a:latin typeface="华文新魏" panose="02010800040101010101" pitchFamily="2" charset="-122"/>
                <a:ea typeface="华文新魏" panose="02010800040101010101" pitchFamily="2" charset="-122"/>
              </a:rPr>
              <a:t>inc</a:t>
            </a:r>
            <a:endParaRPr lang="zh-CN" altLang="en-US" dirty="0">
              <a:latin typeface="华文新魏" panose="02010800040101010101" pitchFamily="2" charset="-122"/>
              <a:ea typeface="华文新魏" panose="02010800040101010101" pitchFamily="2" charset="-122"/>
            </a:endParaRPr>
          </a:p>
        </p:txBody>
      </p:sp>
      <p:sp>
        <p:nvSpPr>
          <p:cNvPr id="17" name="文本框 16">
            <a:extLst>
              <a:ext uri="{FF2B5EF4-FFF2-40B4-BE49-F238E27FC236}">
                <a16:creationId xmlns:a16="http://schemas.microsoft.com/office/drawing/2014/main" id="{4416CA7F-EDA1-4653-AC73-201A9D3F1AD7}"/>
              </a:ext>
            </a:extLst>
          </p:cNvPr>
          <p:cNvSpPr txBox="1"/>
          <p:nvPr/>
        </p:nvSpPr>
        <p:spPr>
          <a:xfrm>
            <a:off x="5461757" y="4901904"/>
            <a:ext cx="2417110" cy="523220"/>
          </a:xfrm>
          <a:prstGeom prst="rect">
            <a:avLst/>
          </a:prstGeom>
          <a:solidFill>
            <a:schemeClr val="accent2">
              <a:lumMod val="20000"/>
              <a:lumOff val="80000"/>
            </a:schemeClr>
          </a:solidFill>
          <a:ln w="22225">
            <a:solidFill>
              <a:schemeClr val="accent2">
                <a:lumMod val="50000"/>
              </a:schemeClr>
            </a:solidFill>
          </a:ln>
        </p:spPr>
        <p:txBody>
          <a:bodyPr wrap="none" rtlCol="0" anchor="ctr">
            <a:noAutofit/>
          </a:bodyPr>
          <a:lstStyle/>
          <a:p>
            <a:pPr algn="ctr"/>
            <a:r>
              <a:rPr lang="en-US" altLang="zh-CN" b="1" dirty="0" err="1">
                <a:latin typeface="华文新魏" panose="02010800040101010101" pitchFamily="2" charset="-122"/>
                <a:ea typeface="华文新魏" panose="02010800040101010101" pitchFamily="2" charset="-122"/>
              </a:rPr>
              <a:t>dec</a:t>
            </a:r>
            <a:endParaRPr lang="en-US" altLang="zh-CN" b="1" dirty="0">
              <a:latin typeface="华文新魏" panose="02010800040101010101" pitchFamily="2" charset="-122"/>
              <a:ea typeface="华文新魏" panose="02010800040101010101" pitchFamily="2" charset="-122"/>
            </a:endParaRPr>
          </a:p>
        </p:txBody>
      </p:sp>
      <p:pic>
        <p:nvPicPr>
          <p:cNvPr id="10" name="图片 9">
            <a:extLst>
              <a:ext uri="{FF2B5EF4-FFF2-40B4-BE49-F238E27FC236}">
                <a16:creationId xmlns:a16="http://schemas.microsoft.com/office/drawing/2014/main" id="{66601633-62A2-4FEA-A3D5-05A789917CF6}"/>
              </a:ext>
            </a:extLst>
          </p:cNvPr>
          <p:cNvPicPr>
            <a:picLocks noChangeAspect="1"/>
          </p:cNvPicPr>
          <p:nvPr/>
        </p:nvPicPr>
        <p:blipFill>
          <a:blip r:embed="rId4"/>
          <a:stretch>
            <a:fillRect/>
          </a:stretch>
        </p:blipFill>
        <p:spPr>
          <a:xfrm flipH="1">
            <a:off x="4451119" y="3705337"/>
            <a:ext cx="678462" cy="835269"/>
          </a:xfrm>
          <a:prstGeom prst="rect">
            <a:avLst/>
          </a:prstGeom>
        </p:spPr>
      </p:pic>
      <p:sp>
        <p:nvSpPr>
          <p:cNvPr id="25" name="椭圆 24">
            <a:extLst>
              <a:ext uri="{FF2B5EF4-FFF2-40B4-BE49-F238E27FC236}">
                <a16:creationId xmlns:a16="http://schemas.microsoft.com/office/drawing/2014/main" id="{877BA971-3495-4B6E-BB60-DF42C4947777}"/>
              </a:ext>
            </a:extLst>
          </p:cNvPr>
          <p:cNvSpPr/>
          <p:nvPr/>
        </p:nvSpPr>
        <p:spPr>
          <a:xfrm>
            <a:off x="5564457" y="5758292"/>
            <a:ext cx="540000" cy="540000"/>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框 25">
            <a:extLst>
              <a:ext uri="{FF2B5EF4-FFF2-40B4-BE49-F238E27FC236}">
                <a16:creationId xmlns:a16="http://schemas.microsoft.com/office/drawing/2014/main" id="{29FF00C4-CA66-4438-8ADD-D48BBC67FE6B}"/>
              </a:ext>
            </a:extLst>
          </p:cNvPr>
          <p:cNvSpPr txBox="1"/>
          <p:nvPr/>
        </p:nvSpPr>
        <p:spPr>
          <a:xfrm>
            <a:off x="5834457" y="5883069"/>
            <a:ext cx="2044410" cy="307777"/>
          </a:xfrm>
          <a:prstGeom prst="rect">
            <a:avLst/>
          </a:prstGeom>
          <a:noFill/>
          <a:ln w="22225">
            <a:noFill/>
          </a:ln>
        </p:spPr>
        <p:txBody>
          <a:bodyPr wrap="square" rtlCol="0">
            <a:spAutoFit/>
          </a:bodyPr>
          <a:lstStyle/>
          <a:p>
            <a:pPr algn="ctr"/>
            <a:r>
              <a:rPr lang="zh-CN" altLang="en-US" sz="1400" b="1" dirty="0">
                <a:latin typeface="华文新魏" panose="02010800040101010101" pitchFamily="2" charset="-122"/>
                <a:ea typeface="华文新魏" panose="02010800040101010101" pitchFamily="2" charset="-122"/>
              </a:rPr>
              <a:t>获得锁的线程</a:t>
            </a:r>
            <a:endParaRPr lang="zh-CN" altLang="en-US" sz="1400" dirty="0">
              <a:latin typeface="华文新魏" panose="02010800040101010101" pitchFamily="2" charset="-122"/>
              <a:ea typeface="华文新魏" panose="02010800040101010101" pitchFamily="2" charset="-122"/>
            </a:endParaRPr>
          </a:p>
        </p:txBody>
      </p:sp>
      <p:sp>
        <p:nvSpPr>
          <p:cNvPr id="27" name="椭圆 26">
            <a:extLst>
              <a:ext uri="{FF2B5EF4-FFF2-40B4-BE49-F238E27FC236}">
                <a16:creationId xmlns:a16="http://schemas.microsoft.com/office/drawing/2014/main" id="{257A879E-F31A-469D-948D-BDAFE8A5CF00}"/>
              </a:ext>
            </a:extLst>
          </p:cNvPr>
          <p:cNvSpPr/>
          <p:nvPr/>
        </p:nvSpPr>
        <p:spPr>
          <a:xfrm>
            <a:off x="5564457" y="6318000"/>
            <a:ext cx="540000" cy="540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27">
            <a:extLst>
              <a:ext uri="{FF2B5EF4-FFF2-40B4-BE49-F238E27FC236}">
                <a16:creationId xmlns:a16="http://schemas.microsoft.com/office/drawing/2014/main" id="{B5C6BCAA-1088-472C-8DC2-02639D944F2A}"/>
              </a:ext>
            </a:extLst>
          </p:cNvPr>
          <p:cNvSpPr txBox="1"/>
          <p:nvPr/>
        </p:nvSpPr>
        <p:spPr>
          <a:xfrm>
            <a:off x="5834457" y="6472404"/>
            <a:ext cx="2044410" cy="307777"/>
          </a:xfrm>
          <a:prstGeom prst="rect">
            <a:avLst/>
          </a:prstGeom>
          <a:noFill/>
          <a:ln w="22225">
            <a:noFill/>
          </a:ln>
        </p:spPr>
        <p:txBody>
          <a:bodyPr wrap="square" rtlCol="0">
            <a:spAutoFit/>
          </a:bodyPr>
          <a:lstStyle/>
          <a:p>
            <a:pPr algn="ctr"/>
            <a:r>
              <a:rPr lang="zh-CN" altLang="en-US" sz="1400" b="1" dirty="0">
                <a:latin typeface="华文新魏" panose="02010800040101010101" pitchFamily="2" charset="-122"/>
                <a:ea typeface="华文新魏" panose="02010800040101010101" pitchFamily="2" charset="-122"/>
              </a:rPr>
              <a:t>等待锁的线程</a:t>
            </a:r>
            <a:endParaRPr lang="zh-CN" altLang="en-US" sz="1400" dirty="0">
              <a:latin typeface="华文新魏" panose="02010800040101010101" pitchFamily="2" charset="-122"/>
              <a:ea typeface="华文新魏" panose="02010800040101010101" pitchFamily="2" charset="-122"/>
            </a:endParaRPr>
          </a:p>
        </p:txBody>
      </p:sp>
      <p:sp>
        <p:nvSpPr>
          <p:cNvPr id="29" name="文本框 28">
            <a:extLst>
              <a:ext uri="{FF2B5EF4-FFF2-40B4-BE49-F238E27FC236}">
                <a16:creationId xmlns:a16="http://schemas.microsoft.com/office/drawing/2014/main" id="{1C6D0510-3CE9-42B4-BB9F-D1B762B03353}"/>
              </a:ext>
            </a:extLst>
          </p:cNvPr>
          <p:cNvSpPr txBox="1"/>
          <p:nvPr/>
        </p:nvSpPr>
        <p:spPr>
          <a:xfrm>
            <a:off x="5593342" y="2107629"/>
            <a:ext cx="2044410" cy="646331"/>
          </a:xfrm>
          <a:prstGeom prst="rect">
            <a:avLst/>
          </a:prstGeom>
          <a:noFill/>
          <a:ln w="22225">
            <a:noFill/>
          </a:ln>
        </p:spPr>
        <p:txBody>
          <a:bodyPr wrap="square" rtlCol="0">
            <a:spAutoFit/>
          </a:bodyPr>
          <a:lstStyle/>
          <a:p>
            <a:pPr algn="ctr"/>
            <a:r>
              <a:rPr lang="zh-CN" altLang="en-US" b="1" dirty="0">
                <a:latin typeface="华文新魏" panose="02010800040101010101" pitchFamily="2" charset="-122"/>
                <a:ea typeface="华文新魏" panose="02010800040101010101" pitchFamily="2" charset="-122"/>
              </a:rPr>
              <a:t>对象</a:t>
            </a:r>
            <a:r>
              <a:rPr lang="en-US" altLang="zh-CN" b="1" dirty="0">
                <a:latin typeface="华文新魏" panose="02010800040101010101" pitchFamily="2" charset="-122"/>
                <a:ea typeface="华文新魏" panose="02010800040101010101" pitchFamily="2" charset="-122"/>
              </a:rPr>
              <a:t>o</a:t>
            </a:r>
            <a:r>
              <a:rPr lang="zh-CN" altLang="en-US" b="1" dirty="0">
                <a:latin typeface="华文新魏" panose="02010800040101010101" pitchFamily="2" charset="-122"/>
                <a:ea typeface="华文新魏" panose="02010800040101010101" pitchFamily="2" charset="-122"/>
              </a:rPr>
              <a:t>有</a:t>
            </a:r>
            <a:r>
              <a:rPr lang="en-US" altLang="zh-CN" b="1" dirty="0">
                <a:latin typeface="华文新魏" panose="02010800040101010101" pitchFamily="2" charset="-122"/>
                <a:ea typeface="华文新魏" panose="02010800040101010101" pitchFamily="2" charset="-122"/>
              </a:rPr>
              <a:t>2</a:t>
            </a:r>
            <a:r>
              <a:rPr lang="zh-CN" altLang="en-US" b="1" dirty="0">
                <a:latin typeface="华文新魏" panose="02010800040101010101" pitchFamily="2" charset="-122"/>
                <a:ea typeface="华文新魏" panose="02010800040101010101" pitchFamily="2" charset="-122"/>
              </a:rPr>
              <a:t>个</a:t>
            </a:r>
            <a:endParaRPr lang="en-US" altLang="zh-CN" b="1" dirty="0">
              <a:latin typeface="华文新魏" panose="02010800040101010101" pitchFamily="2" charset="-122"/>
              <a:ea typeface="华文新魏" panose="02010800040101010101" pitchFamily="2" charset="-122"/>
            </a:endParaRPr>
          </a:p>
          <a:p>
            <a:pPr algn="ctr"/>
            <a:r>
              <a:rPr lang="zh-CN" altLang="en-US" b="1" dirty="0">
                <a:latin typeface="华文新魏" panose="02010800040101010101" pitchFamily="2" charset="-122"/>
                <a:ea typeface="华文新魏" panose="02010800040101010101" pitchFamily="2" charset="-122"/>
              </a:rPr>
              <a:t>同步的实例方法</a:t>
            </a:r>
            <a:endParaRPr lang="zh-CN" altLang="en-US" dirty="0">
              <a:latin typeface="华文新魏" panose="02010800040101010101" pitchFamily="2" charset="-122"/>
              <a:ea typeface="华文新魏" panose="02010800040101010101" pitchFamily="2" charset="-122"/>
            </a:endParaRPr>
          </a:p>
        </p:txBody>
      </p:sp>
      <p:sp>
        <p:nvSpPr>
          <p:cNvPr id="38" name="圆角矩形标注 14">
            <a:extLst>
              <a:ext uri="{FF2B5EF4-FFF2-40B4-BE49-F238E27FC236}">
                <a16:creationId xmlns:a16="http://schemas.microsoft.com/office/drawing/2014/main" id="{DB77B396-F34E-44C5-9C56-79DD16825151}"/>
              </a:ext>
            </a:extLst>
          </p:cNvPr>
          <p:cNvSpPr/>
          <p:nvPr/>
        </p:nvSpPr>
        <p:spPr>
          <a:xfrm>
            <a:off x="356368" y="5362421"/>
            <a:ext cx="4892139" cy="791741"/>
          </a:xfrm>
          <a:prstGeom prst="wedgeRoundRectCallout">
            <a:avLst>
              <a:gd name="adj1" fmla="val 40686"/>
              <a:gd name="adj2" fmla="val -98223"/>
              <a:gd name="adj3" fmla="val 16667"/>
            </a:avLst>
          </a:prstGeom>
          <a:solidFill>
            <a:schemeClr val="accent4">
              <a:lumMod val="40000"/>
              <a:lumOff val="60000"/>
              <a:alpha val="41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90000"/>
              </a:lnSpc>
              <a:spcBef>
                <a:spcPct val="0"/>
              </a:spcBef>
              <a:defRPr/>
            </a:pP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假如线程</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t1</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被调度为首先执行</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o.inc(), </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则</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t1</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拿到对象</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o</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的锁进入</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o.inc()</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方法。其他线程被阻塞等待这把锁。</a:t>
            </a:r>
            <a:r>
              <a:rPr lang="zh-CN" altLang="en-US" sz="1600" b="1" dirty="0">
                <a:solidFill>
                  <a:srgbClr val="FF0000"/>
                </a:solidFill>
                <a:latin typeface="华文新魏" panose="02010800040101010101" pitchFamily="2" charset="-122"/>
                <a:ea typeface="华文新魏" panose="02010800040101010101" pitchFamily="2" charset="-122"/>
                <a:cs typeface="Times New Roman" panose="02020603050405020304" pitchFamily="18" charset="0"/>
              </a:rPr>
              <a:t>即使</a:t>
            </a:r>
            <a:r>
              <a:rPr lang="en-US" altLang="zh-CN" sz="1600" b="1" dirty="0">
                <a:solidFill>
                  <a:srgbClr val="FF0000"/>
                </a:solidFill>
                <a:latin typeface="华文新魏" panose="02010800040101010101" pitchFamily="2" charset="-122"/>
                <a:ea typeface="华文新魏" panose="02010800040101010101" pitchFamily="2" charset="-122"/>
                <a:cs typeface="Times New Roman" panose="02020603050405020304" pitchFamily="18" charset="0"/>
              </a:rPr>
              <a:t>t2</a:t>
            </a:r>
            <a:r>
              <a:rPr lang="zh-CN" altLang="en-US" sz="1600" b="1" dirty="0">
                <a:solidFill>
                  <a:srgbClr val="FF0000"/>
                </a:solidFill>
                <a:latin typeface="华文新魏" panose="02010800040101010101" pitchFamily="2" charset="-122"/>
                <a:ea typeface="华文新魏" panose="02010800040101010101" pitchFamily="2" charset="-122"/>
                <a:cs typeface="Times New Roman" panose="02020603050405020304" pitchFamily="18" charset="0"/>
              </a:rPr>
              <a:t>要执行的不是</a:t>
            </a:r>
            <a:r>
              <a:rPr lang="en-US" altLang="zh-CN" sz="1600" b="1" dirty="0">
                <a:solidFill>
                  <a:srgbClr val="FF0000"/>
                </a:solidFill>
                <a:latin typeface="华文新魏" panose="02010800040101010101" pitchFamily="2" charset="-122"/>
                <a:ea typeface="华文新魏" panose="02010800040101010101" pitchFamily="2" charset="-122"/>
                <a:cs typeface="Times New Roman" panose="02020603050405020304" pitchFamily="18" charset="0"/>
              </a:rPr>
              <a:t>o.inc()</a:t>
            </a:r>
            <a:endParaRPr lang="en-US" altLang="en-US" sz="1600" b="1" dirty="0">
              <a:solidFill>
                <a:srgbClr val="FF0000"/>
              </a:solidFill>
              <a:latin typeface="华文新魏" panose="02010800040101010101" pitchFamily="2" charset="-122"/>
              <a:ea typeface="华文新魏" panose="02010800040101010101" pitchFamily="2" charset="-122"/>
              <a:cs typeface="Times New Roman" panose="02020603050405020304" pitchFamily="18" charset="0"/>
            </a:endParaRPr>
          </a:p>
        </p:txBody>
      </p:sp>
      <p:sp>
        <p:nvSpPr>
          <p:cNvPr id="39" name="圆角矩形标注 14">
            <a:extLst>
              <a:ext uri="{FF2B5EF4-FFF2-40B4-BE49-F238E27FC236}">
                <a16:creationId xmlns:a16="http://schemas.microsoft.com/office/drawing/2014/main" id="{BB956A7F-6998-4F9B-9592-4597E73D42D1}"/>
              </a:ext>
            </a:extLst>
          </p:cNvPr>
          <p:cNvSpPr/>
          <p:nvPr/>
        </p:nvSpPr>
        <p:spPr>
          <a:xfrm>
            <a:off x="1031014" y="2421479"/>
            <a:ext cx="3713356" cy="791741"/>
          </a:xfrm>
          <a:prstGeom prst="wedgeRoundRectCallout">
            <a:avLst>
              <a:gd name="adj1" fmla="val -924"/>
              <a:gd name="adj2" fmla="val 124312"/>
              <a:gd name="adj3" fmla="val 16667"/>
            </a:avLst>
          </a:prstGeom>
          <a:solidFill>
            <a:schemeClr val="accent4">
              <a:lumMod val="40000"/>
              <a:lumOff val="60000"/>
              <a:alpha val="41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90000"/>
              </a:lnSpc>
              <a:spcBef>
                <a:spcPct val="0"/>
              </a:spcBef>
              <a:defRPr/>
            </a:pP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二个线程分别调用对象</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o</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的</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2</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个同步的实例方法</a:t>
            </a:r>
            <a:r>
              <a:rPr lang="en-US" altLang="zh-CN" sz="1600" dirty="0" err="1">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inc</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a:t>
            </a:r>
            <a:r>
              <a:rPr lang="en-US" altLang="zh-CN" sz="1600" dirty="0" err="1">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dec</a:t>
            </a:r>
            <a:endParaRPr lang="en-US"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endParaRPr>
          </a:p>
        </p:txBody>
      </p:sp>
      <p:grpSp>
        <p:nvGrpSpPr>
          <p:cNvPr id="36" name="组合 35">
            <a:extLst>
              <a:ext uri="{FF2B5EF4-FFF2-40B4-BE49-F238E27FC236}">
                <a16:creationId xmlns:a16="http://schemas.microsoft.com/office/drawing/2014/main" id="{C1191C78-5352-42DA-84FC-B87F5C452B65}"/>
              </a:ext>
            </a:extLst>
          </p:cNvPr>
          <p:cNvGrpSpPr/>
          <p:nvPr/>
        </p:nvGrpSpPr>
        <p:grpSpPr>
          <a:xfrm>
            <a:off x="2855228" y="3903959"/>
            <a:ext cx="821935" cy="860142"/>
            <a:chOff x="3435090" y="3903959"/>
            <a:chExt cx="821935" cy="860142"/>
          </a:xfrm>
        </p:grpSpPr>
        <p:sp>
          <p:nvSpPr>
            <p:cNvPr id="7" name="椭圆 6">
              <a:extLst>
                <a:ext uri="{FF2B5EF4-FFF2-40B4-BE49-F238E27FC236}">
                  <a16:creationId xmlns:a16="http://schemas.microsoft.com/office/drawing/2014/main" id="{0160DEA9-620D-4DFD-8ED5-BA1FA60B808D}"/>
                </a:ext>
              </a:extLst>
            </p:cNvPr>
            <p:cNvSpPr/>
            <p:nvPr/>
          </p:nvSpPr>
          <p:spPr>
            <a:xfrm>
              <a:off x="3567880" y="3903959"/>
              <a:ext cx="540000" cy="540000"/>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0" name="文本框 29">
              <a:extLst>
                <a:ext uri="{FF2B5EF4-FFF2-40B4-BE49-F238E27FC236}">
                  <a16:creationId xmlns:a16="http://schemas.microsoft.com/office/drawing/2014/main" id="{F36E7FC3-A9BE-4910-9814-D4218648511D}"/>
                </a:ext>
              </a:extLst>
            </p:cNvPr>
            <p:cNvSpPr txBox="1"/>
            <p:nvPr/>
          </p:nvSpPr>
          <p:spPr>
            <a:xfrm>
              <a:off x="3435090" y="4456324"/>
              <a:ext cx="821935" cy="307777"/>
            </a:xfrm>
            <a:prstGeom prst="rect">
              <a:avLst/>
            </a:prstGeom>
            <a:noFill/>
            <a:ln w="22225">
              <a:noFill/>
            </a:ln>
          </p:spPr>
          <p:txBody>
            <a:bodyPr wrap="square" rtlCol="0">
              <a:spAutoFit/>
            </a:bodyPr>
            <a:lstStyle/>
            <a:p>
              <a:pPr algn="ctr"/>
              <a:r>
                <a:rPr lang="zh-CN" altLang="en-US" sz="1400" b="1" dirty="0">
                  <a:latin typeface="华文新魏" panose="02010800040101010101" pitchFamily="2" charset="-122"/>
                  <a:ea typeface="华文新魏" panose="02010800040101010101" pitchFamily="2" charset="-122"/>
                </a:rPr>
                <a:t>调</a:t>
              </a:r>
              <a:r>
                <a:rPr lang="en-US" altLang="zh-CN" sz="1400" b="1" dirty="0">
                  <a:latin typeface="华文新魏" panose="02010800040101010101" pitchFamily="2" charset="-122"/>
                  <a:ea typeface="华文新魏" panose="02010800040101010101" pitchFamily="2" charset="-122"/>
                </a:rPr>
                <a:t>o.inc()</a:t>
              </a:r>
              <a:endParaRPr lang="zh-CN" altLang="en-US" sz="1400" b="1" dirty="0">
                <a:latin typeface="华文新魏" panose="02010800040101010101" pitchFamily="2" charset="-122"/>
                <a:ea typeface="华文新魏" panose="02010800040101010101" pitchFamily="2" charset="-122"/>
              </a:endParaRPr>
            </a:p>
          </p:txBody>
        </p:sp>
        <p:sp>
          <p:nvSpPr>
            <p:cNvPr id="40" name="文本框 39">
              <a:extLst>
                <a:ext uri="{FF2B5EF4-FFF2-40B4-BE49-F238E27FC236}">
                  <a16:creationId xmlns:a16="http://schemas.microsoft.com/office/drawing/2014/main" id="{9E97A0C3-5E03-49E1-BE38-868088CA7738}"/>
                </a:ext>
              </a:extLst>
            </p:cNvPr>
            <p:cNvSpPr txBox="1"/>
            <p:nvPr/>
          </p:nvSpPr>
          <p:spPr>
            <a:xfrm>
              <a:off x="3590279" y="4034269"/>
              <a:ext cx="451471" cy="307777"/>
            </a:xfrm>
            <a:prstGeom prst="rect">
              <a:avLst/>
            </a:prstGeom>
            <a:noFill/>
            <a:ln w="22225">
              <a:noFill/>
            </a:ln>
          </p:spPr>
          <p:txBody>
            <a:bodyPr wrap="square" rtlCol="0">
              <a:spAutoFit/>
            </a:bodyPr>
            <a:lstStyle/>
            <a:p>
              <a:pPr algn="ctr"/>
              <a:r>
                <a:rPr lang="en-US" altLang="zh-CN" sz="1400" b="1" dirty="0">
                  <a:latin typeface="华文新魏" panose="02010800040101010101" pitchFamily="2" charset="-122"/>
                  <a:ea typeface="华文新魏" panose="02010800040101010101" pitchFamily="2" charset="-122"/>
                </a:rPr>
                <a:t>t1</a:t>
              </a:r>
              <a:endParaRPr lang="zh-CN" altLang="en-US" sz="1400" dirty="0">
                <a:latin typeface="华文新魏" panose="02010800040101010101" pitchFamily="2" charset="-122"/>
                <a:ea typeface="华文新魏" panose="02010800040101010101" pitchFamily="2" charset="-122"/>
              </a:endParaRPr>
            </a:p>
          </p:txBody>
        </p:sp>
      </p:grpSp>
      <p:grpSp>
        <p:nvGrpSpPr>
          <p:cNvPr id="37" name="组合 36">
            <a:extLst>
              <a:ext uri="{FF2B5EF4-FFF2-40B4-BE49-F238E27FC236}">
                <a16:creationId xmlns:a16="http://schemas.microsoft.com/office/drawing/2014/main" id="{379EE1E6-3C4D-4772-971B-4DFA43D4C555}"/>
              </a:ext>
            </a:extLst>
          </p:cNvPr>
          <p:cNvGrpSpPr/>
          <p:nvPr/>
        </p:nvGrpSpPr>
        <p:grpSpPr>
          <a:xfrm>
            <a:off x="1413007" y="3903959"/>
            <a:ext cx="898559" cy="867579"/>
            <a:chOff x="2427769" y="3903959"/>
            <a:chExt cx="898559" cy="867579"/>
          </a:xfrm>
        </p:grpSpPr>
        <p:sp>
          <p:nvSpPr>
            <p:cNvPr id="21" name="椭圆 20">
              <a:extLst>
                <a:ext uri="{FF2B5EF4-FFF2-40B4-BE49-F238E27FC236}">
                  <a16:creationId xmlns:a16="http://schemas.microsoft.com/office/drawing/2014/main" id="{592CD4AB-8263-4AAB-B684-4DC966C996F1}"/>
                </a:ext>
              </a:extLst>
            </p:cNvPr>
            <p:cNvSpPr/>
            <p:nvPr/>
          </p:nvSpPr>
          <p:spPr>
            <a:xfrm>
              <a:off x="2567556" y="3903959"/>
              <a:ext cx="540000" cy="540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文本框 30">
              <a:extLst>
                <a:ext uri="{FF2B5EF4-FFF2-40B4-BE49-F238E27FC236}">
                  <a16:creationId xmlns:a16="http://schemas.microsoft.com/office/drawing/2014/main" id="{CA7D96E2-AE38-47FB-98CD-6635B6393542}"/>
                </a:ext>
              </a:extLst>
            </p:cNvPr>
            <p:cNvSpPr txBox="1"/>
            <p:nvPr/>
          </p:nvSpPr>
          <p:spPr>
            <a:xfrm>
              <a:off x="2427769" y="4463761"/>
              <a:ext cx="898559" cy="307777"/>
            </a:xfrm>
            <a:prstGeom prst="rect">
              <a:avLst/>
            </a:prstGeom>
            <a:noFill/>
            <a:ln w="22225">
              <a:noFill/>
            </a:ln>
          </p:spPr>
          <p:txBody>
            <a:bodyPr wrap="square" rtlCol="0">
              <a:spAutoFit/>
            </a:bodyPr>
            <a:lstStyle/>
            <a:p>
              <a:pPr algn="ctr"/>
              <a:r>
                <a:rPr lang="zh-CN" altLang="en-US" sz="1400" b="1" dirty="0">
                  <a:latin typeface="华文新魏" panose="02010800040101010101" pitchFamily="2" charset="-122"/>
                  <a:ea typeface="华文新魏" panose="02010800040101010101" pitchFamily="2" charset="-122"/>
                </a:rPr>
                <a:t>调</a:t>
              </a:r>
              <a:r>
                <a:rPr lang="en-US" altLang="zh-CN" sz="1400" b="1" dirty="0" err="1">
                  <a:latin typeface="华文新魏" panose="02010800040101010101" pitchFamily="2" charset="-122"/>
                  <a:ea typeface="华文新魏" panose="02010800040101010101" pitchFamily="2" charset="-122"/>
                </a:rPr>
                <a:t>o.dec</a:t>
              </a:r>
              <a:r>
                <a:rPr lang="en-US" altLang="zh-CN" sz="1400" b="1" dirty="0">
                  <a:latin typeface="华文新魏" panose="02010800040101010101" pitchFamily="2" charset="-122"/>
                  <a:ea typeface="华文新魏" panose="02010800040101010101" pitchFamily="2" charset="-122"/>
                </a:rPr>
                <a:t>()</a:t>
              </a:r>
              <a:endParaRPr lang="zh-CN" altLang="en-US" sz="1400" b="1" dirty="0">
                <a:latin typeface="华文新魏" panose="02010800040101010101" pitchFamily="2" charset="-122"/>
                <a:ea typeface="华文新魏" panose="02010800040101010101" pitchFamily="2" charset="-122"/>
              </a:endParaRPr>
            </a:p>
          </p:txBody>
        </p:sp>
        <p:sp>
          <p:nvSpPr>
            <p:cNvPr id="43" name="文本框 42">
              <a:extLst>
                <a:ext uri="{FF2B5EF4-FFF2-40B4-BE49-F238E27FC236}">
                  <a16:creationId xmlns:a16="http://schemas.microsoft.com/office/drawing/2014/main" id="{3C7C785E-07A7-4932-A0AF-083E67ECF3C8}"/>
                </a:ext>
              </a:extLst>
            </p:cNvPr>
            <p:cNvSpPr txBox="1"/>
            <p:nvPr/>
          </p:nvSpPr>
          <p:spPr>
            <a:xfrm>
              <a:off x="2595923" y="4033917"/>
              <a:ext cx="451471" cy="307777"/>
            </a:xfrm>
            <a:prstGeom prst="rect">
              <a:avLst/>
            </a:prstGeom>
            <a:noFill/>
            <a:ln w="22225">
              <a:noFill/>
            </a:ln>
          </p:spPr>
          <p:txBody>
            <a:bodyPr wrap="square" rtlCol="0">
              <a:spAutoFit/>
            </a:bodyPr>
            <a:lstStyle/>
            <a:p>
              <a:pPr algn="ctr"/>
              <a:r>
                <a:rPr lang="en-US" altLang="zh-CN" sz="1400" b="1" dirty="0">
                  <a:latin typeface="华文新魏" panose="02010800040101010101" pitchFamily="2" charset="-122"/>
                  <a:ea typeface="华文新魏" panose="02010800040101010101" pitchFamily="2" charset="-122"/>
                </a:rPr>
                <a:t>t2</a:t>
              </a:r>
              <a:endParaRPr lang="zh-CN" altLang="en-US" sz="1400" dirty="0">
                <a:latin typeface="华文新魏" panose="02010800040101010101" pitchFamily="2" charset="-122"/>
                <a:ea typeface="华文新魏" panose="02010800040101010101" pitchFamily="2" charset="-122"/>
              </a:endParaRPr>
            </a:p>
          </p:txBody>
        </p:sp>
      </p:grpSp>
      <p:sp>
        <p:nvSpPr>
          <p:cNvPr id="50" name="圆角矩形标注 14">
            <a:extLst>
              <a:ext uri="{FF2B5EF4-FFF2-40B4-BE49-F238E27FC236}">
                <a16:creationId xmlns:a16="http://schemas.microsoft.com/office/drawing/2014/main" id="{CE6511E4-1016-4D6D-A893-F5F0CF418B19}"/>
              </a:ext>
            </a:extLst>
          </p:cNvPr>
          <p:cNvSpPr/>
          <p:nvPr/>
        </p:nvSpPr>
        <p:spPr>
          <a:xfrm>
            <a:off x="8488319" y="3084446"/>
            <a:ext cx="3647926" cy="1639025"/>
          </a:xfrm>
          <a:prstGeom prst="wedgeRoundRectCallout">
            <a:avLst>
              <a:gd name="adj1" fmla="val -68138"/>
              <a:gd name="adj2" fmla="val 15861"/>
              <a:gd name="adj3" fmla="val 16667"/>
            </a:avLst>
          </a:prstGeom>
          <a:solidFill>
            <a:schemeClr val="accent4">
              <a:lumMod val="40000"/>
              <a:lumOff val="60000"/>
              <a:alpha val="41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90000"/>
              </a:lnSpc>
              <a:spcBef>
                <a:spcPct val="0"/>
              </a:spcBef>
              <a:defRPr/>
            </a:pP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由于一个同步的实例方法等价于</a:t>
            </a:r>
            <a:r>
              <a:rPr lang="en-US" altLang="zh-CN" sz="1600" b="1" dirty="0">
                <a:solidFill>
                  <a:srgbClr val="FF0000"/>
                </a:solidFill>
                <a:latin typeface="华文新魏" panose="02010800040101010101" pitchFamily="2" charset="-122"/>
                <a:ea typeface="华文新魏" panose="02010800040101010101" pitchFamily="2" charset="-122"/>
              </a:rPr>
              <a:t>synchronized(this){  }</a:t>
            </a:r>
            <a:endPar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endParaRPr>
          </a:p>
          <a:p>
            <a:pPr>
              <a:lnSpc>
                <a:spcPct val="90000"/>
              </a:lnSpc>
              <a:spcBef>
                <a:spcPct val="0"/>
              </a:spcBef>
              <a:defRPr/>
            </a:pP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因此锁的粒度是</a:t>
            </a:r>
            <a:r>
              <a:rPr lang="en-US" altLang="zh-CN" sz="1600" dirty="0">
                <a:solidFill>
                  <a:srgbClr val="FF0000"/>
                </a:solidFill>
                <a:latin typeface="华文新魏" panose="02010800040101010101" pitchFamily="2" charset="-122"/>
                <a:ea typeface="华文新魏" panose="02010800040101010101" pitchFamily="2" charset="-122"/>
                <a:cs typeface="Times New Roman" panose="02020603050405020304" pitchFamily="18" charset="0"/>
              </a:rPr>
              <a:t>this</a:t>
            </a:r>
            <a:r>
              <a:rPr lang="zh-CN" altLang="en-US" sz="1600" dirty="0">
                <a:solidFill>
                  <a:srgbClr val="FF0000"/>
                </a:solidFill>
                <a:latin typeface="华文新魏" panose="02010800040101010101" pitchFamily="2" charset="-122"/>
                <a:ea typeface="华文新魏" panose="02010800040101010101" pitchFamily="2" charset="-122"/>
                <a:cs typeface="Times New Roman" panose="02020603050405020304" pitchFamily="18" charset="0"/>
              </a:rPr>
              <a:t>对象</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。只要</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this</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对象被上锁，</a:t>
            </a:r>
            <a:r>
              <a:rPr lang="zh-CN" altLang="en-US" sz="1600" b="1" dirty="0">
                <a:solidFill>
                  <a:srgbClr val="FF0000"/>
                </a:solidFill>
                <a:latin typeface="华文新魏" panose="02010800040101010101" pitchFamily="2" charset="-122"/>
                <a:ea typeface="华文新魏" panose="02010800040101010101" pitchFamily="2" charset="-122"/>
              </a:rPr>
              <a:t>这个对象里所有同步的实例方法、</a:t>
            </a:r>
            <a:r>
              <a:rPr lang="en-US" altLang="zh-CN" sz="1600" b="1" dirty="0">
                <a:solidFill>
                  <a:srgbClr val="FF0000"/>
                </a:solidFill>
                <a:latin typeface="华文新魏" panose="02010800040101010101" pitchFamily="2" charset="-122"/>
                <a:ea typeface="华文新魏" panose="02010800040101010101" pitchFamily="2" charset="-122"/>
              </a:rPr>
              <a:t>synchronized(this){  }</a:t>
            </a:r>
            <a:r>
              <a:rPr lang="zh-CN" altLang="en-US" sz="1600" b="1" dirty="0">
                <a:solidFill>
                  <a:srgbClr val="FF0000"/>
                </a:solidFill>
                <a:latin typeface="华文新魏" panose="02010800040101010101" pitchFamily="2" charset="-122"/>
                <a:ea typeface="华文新魏" panose="02010800040101010101" pitchFamily="2" charset="-122"/>
              </a:rPr>
              <a:t>块都被锁住。</a:t>
            </a:r>
            <a:endParaRPr lang="en-US" altLang="zh-CN" sz="1600" b="1" dirty="0">
              <a:solidFill>
                <a:srgbClr val="FF0000"/>
              </a:solidFill>
              <a:latin typeface="华文新魏" panose="02010800040101010101" pitchFamily="2" charset="-122"/>
              <a:ea typeface="华文新魏" panose="02010800040101010101" pitchFamily="2" charset="-122"/>
            </a:endParaRPr>
          </a:p>
        </p:txBody>
      </p:sp>
    </p:spTree>
    <p:custDataLst>
      <p:tags r:id="rId1"/>
    </p:custDataLst>
    <p:extLst>
      <p:ext uri="{BB962C8B-B14F-4D97-AF65-F5344CB8AC3E}">
        <p14:creationId xmlns:p14="http://schemas.microsoft.com/office/powerpoint/2010/main" val="3016503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4" presetClass="path" presetSubtype="0" accel="50000" decel="50000" fill="hold" nodeType="clickEffect">
                                  <p:stCondLst>
                                    <p:cond delay="0"/>
                                  </p:stCondLst>
                                  <p:childTnLst>
                                    <p:animMotion origin="layout" path="M 1.45833E-6 2.59259E-6 L 1.45833E-6 -0.13588 " pathEditMode="relative" rAng="0" ptsTypes="AA">
                                      <p:cBhvr>
                                        <p:cTn id="6" dur="2000" fill="hold"/>
                                        <p:tgtEl>
                                          <p:spTgt spid="10"/>
                                        </p:tgtEl>
                                        <p:attrNameLst>
                                          <p:attrName>ppt_x</p:attrName>
                                          <p:attrName>ppt_y</p:attrName>
                                        </p:attrNameLst>
                                      </p:cBhvr>
                                      <p:rCtr x="0" y="-6806"/>
                                    </p:animMotion>
                                  </p:childTnLst>
                                </p:cTn>
                              </p:par>
                            </p:childTnLst>
                          </p:cTn>
                        </p:par>
                        <p:par>
                          <p:cTn id="7" fill="hold">
                            <p:stCondLst>
                              <p:cond delay="2000"/>
                            </p:stCondLst>
                            <p:childTnLst>
                              <p:par>
                                <p:cTn id="8" presetID="63" presetClass="path" presetSubtype="0" accel="50000" decel="50000" fill="hold" nodeType="afterEffect">
                                  <p:stCondLst>
                                    <p:cond delay="0"/>
                                  </p:stCondLst>
                                  <p:childTnLst>
                                    <p:animMotion origin="layout" path="M 1.45833E-6 -4.44444E-6 L 0.27539 0.00047 " pathEditMode="relative" rAng="0" ptsTypes="AA">
                                      <p:cBhvr>
                                        <p:cTn id="9" dur="2000" fill="hold"/>
                                        <p:tgtEl>
                                          <p:spTgt spid="36"/>
                                        </p:tgtEl>
                                        <p:attrNameLst>
                                          <p:attrName>ppt_x</p:attrName>
                                          <p:attrName>ppt_y</p:attrName>
                                        </p:attrNameLst>
                                      </p:cBhvr>
                                      <p:rCtr x="13763" y="23"/>
                                    </p:animMotion>
                                  </p:childTnLst>
                                </p:cTn>
                              </p:par>
                            </p:childTnLst>
                          </p:cTn>
                        </p:par>
                        <p:par>
                          <p:cTn id="10" fill="hold">
                            <p:stCondLst>
                              <p:cond delay="4000"/>
                            </p:stCondLst>
                            <p:childTnLst>
                              <p:par>
                                <p:cTn id="11" presetID="42" presetClass="path" presetSubtype="0" accel="50000" decel="50000" fill="hold" nodeType="afterEffect">
                                  <p:stCondLst>
                                    <p:cond delay="0"/>
                                  </p:stCondLst>
                                  <p:childTnLst>
                                    <p:animMotion origin="layout" path="M 1.45833E-6 -0.13588 L 1.66667E-6 -1.48148E-6 " pathEditMode="relative" rAng="0" ptsTypes="AA">
                                      <p:cBhvr>
                                        <p:cTn id="12" dur="2000" fill="hold"/>
                                        <p:tgtEl>
                                          <p:spTgt spid="10"/>
                                        </p:tgtEl>
                                        <p:attrNameLst>
                                          <p:attrName>ppt_x</p:attrName>
                                          <p:attrName>ppt_y</p:attrName>
                                        </p:attrNameLst>
                                      </p:cBhvr>
                                      <p:rCtr x="-13" y="7060"/>
                                    </p:animMotion>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文本占位符 1"/>
          <p:cNvSpPr>
            <a:spLocks noGrp="1"/>
          </p:cNvSpPr>
          <p:nvPr>
            <p:ph type="body" sz="quarter" idx="10"/>
          </p:nvPr>
        </p:nvSpPr>
        <p:spPr bwMode="auto">
          <a:xfrm>
            <a:off x="237439" y="175846"/>
            <a:ext cx="1248461" cy="835269"/>
          </a:xfrm>
          <a:noFill/>
        </p:spPr>
        <p:txBody>
          <a:bodyPr vert="horz" wrap="square" lIns="91440" tIns="45720" rIns="91440" bIns="45720" numCol="1" anchor="t" anchorCtr="0" compatLnSpc="1">
            <a:normAutofit fontScale="87500"/>
          </a:bodyPr>
          <a:lstStyle/>
          <a:p>
            <a:pPr eaLnBrk="1" hangingPunct="1"/>
            <a:r>
              <a:rPr lang="en-US" altLang="zh-CN" dirty="0"/>
              <a:t>30.1</a:t>
            </a:r>
          </a:p>
        </p:txBody>
      </p:sp>
      <p:sp>
        <p:nvSpPr>
          <p:cNvPr id="11267" name="文本占位符 2"/>
          <p:cNvSpPr>
            <a:spLocks noGrp="1"/>
          </p:cNvSpPr>
          <p:nvPr>
            <p:ph type="body" sz="quarter" idx="12"/>
          </p:nvPr>
        </p:nvSpPr>
        <p:spPr bwMode="auto">
          <a:xfrm>
            <a:off x="1649291" y="224570"/>
            <a:ext cx="7394575" cy="496887"/>
          </a:xfrm>
          <a:noFill/>
        </p:spPr>
        <p:txBody>
          <a:bodyPr vert="horz" wrap="square" lIns="91440" tIns="45720" rIns="91440" bIns="45720" numCol="1" anchor="t" anchorCtr="0" compatLnSpc="1">
            <a:noAutofit/>
          </a:bodyPr>
          <a:lstStyle/>
          <a:p>
            <a:r>
              <a:rPr lang="zh-CN" altLang="en-US" dirty="0"/>
              <a:t>线程的概念</a:t>
            </a:r>
            <a:endParaRPr lang="en-US" altLang="zh-CN" b="1" dirty="0">
              <a:latin typeface="华文细黑" panose="02010600040101010101" pitchFamily="2" charset="-122"/>
              <a:ea typeface="华文细黑" panose="02010600040101010101" pitchFamily="2" charset="-122"/>
            </a:endParaRPr>
          </a:p>
        </p:txBody>
      </p:sp>
      <p:sp>
        <p:nvSpPr>
          <p:cNvPr id="5" name="矩形 4"/>
          <p:cNvSpPr/>
          <p:nvPr/>
        </p:nvSpPr>
        <p:spPr>
          <a:xfrm>
            <a:off x="558728" y="1228245"/>
            <a:ext cx="9895326" cy="523220"/>
          </a:xfrm>
          <a:prstGeom prst="rect">
            <a:avLst/>
          </a:prstGeom>
          <a:solidFill>
            <a:schemeClr val="accent1">
              <a:lumMod val="50000"/>
            </a:schemeClr>
          </a:solidFill>
        </p:spPr>
        <p:txBody>
          <a:bodyPr wrap="square">
            <a:spAutoFit/>
          </a:bodyPr>
          <a:lstStyle/>
          <a:p>
            <a:r>
              <a:rPr lang="zh-CN" altLang="en-US" sz="2800" b="1" dirty="0">
                <a:solidFill>
                  <a:schemeClr val="bg1"/>
                </a:solidFill>
                <a:latin typeface="华文细黑" panose="02010600040101010101" pitchFamily="2" charset="-122"/>
                <a:ea typeface="华文细黑" panose="02010600040101010101" pitchFamily="2" charset="-122"/>
              </a:rPr>
              <a:t>程序、进程和线程</a:t>
            </a:r>
          </a:p>
        </p:txBody>
      </p:sp>
      <p:sp>
        <p:nvSpPr>
          <p:cNvPr id="64" name="Text Box 60"/>
          <p:cNvSpPr txBox="1">
            <a:spLocks noChangeArrowheads="1"/>
          </p:cNvSpPr>
          <p:nvPr/>
        </p:nvSpPr>
        <p:spPr bwMode="auto">
          <a:xfrm>
            <a:off x="1179978" y="1819609"/>
            <a:ext cx="8725466" cy="369332"/>
          </a:xfrm>
          <a:prstGeom prst="rect">
            <a:avLst/>
          </a:prstGeom>
          <a:noFill/>
          <a:ln w="12700">
            <a:noFill/>
            <a:miter lim="800000"/>
            <a:headEnd/>
            <a:tailEnd/>
          </a:ln>
        </p:spPr>
        <p:txBody>
          <a:bodyPr wrap="none">
            <a:spAutoFit/>
          </a:bodyPr>
          <a:lstStyle/>
          <a:p>
            <a:pPr algn="l"/>
            <a:r>
              <a:rPr lang="zh-CN" altLang="en-US" dirty="0">
                <a:solidFill>
                  <a:srgbClr val="FF0000"/>
                </a:solidFill>
                <a:latin typeface="华文新魏" panose="02010800040101010101" pitchFamily="2" charset="-122"/>
                <a:ea typeface="华文新魏" panose="02010800040101010101" pitchFamily="2" charset="-122"/>
              </a:rPr>
              <a:t>当一个进程被创建，自动地创建了一个主线程。因此，一个进程至少有一个主线程。</a:t>
            </a:r>
          </a:p>
        </p:txBody>
      </p:sp>
      <p:sp>
        <p:nvSpPr>
          <p:cNvPr id="65" name="Text Box 61"/>
          <p:cNvSpPr txBox="1">
            <a:spLocks noChangeArrowheads="1"/>
          </p:cNvSpPr>
          <p:nvPr/>
        </p:nvSpPr>
        <p:spPr bwMode="auto">
          <a:xfrm>
            <a:off x="1179978" y="2352699"/>
            <a:ext cx="8316562" cy="646331"/>
          </a:xfrm>
          <a:prstGeom prst="rect">
            <a:avLst/>
          </a:prstGeom>
          <a:noFill/>
          <a:ln w="9525">
            <a:noFill/>
            <a:miter lim="800000"/>
            <a:headEnd/>
            <a:tailEnd/>
          </a:ln>
        </p:spPr>
        <p:txBody>
          <a:bodyPr wrap="square">
            <a:spAutoFit/>
          </a:bodyPr>
          <a:lstStyle/>
          <a:p>
            <a:pPr algn="l"/>
            <a:r>
              <a:rPr kumimoji="0" lang="zh-CN" altLang="en-US" b="1" dirty="0">
                <a:latin typeface="华文新魏" panose="02010800040101010101" pitchFamily="2" charset="-122"/>
                <a:ea typeface="华文新魏" panose="02010800040101010101" pitchFamily="2" charset="-122"/>
              </a:rPr>
              <a:t>线程：程序中完成一个任务的有始有终的执行流，都有一个执行的起点，经过一系列指令后到达终点。</a:t>
            </a:r>
          </a:p>
        </p:txBody>
      </p:sp>
      <p:sp>
        <p:nvSpPr>
          <p:cNvPr id="66" name="Text Box 62"/>
          <p:cNvSpPr txBox="1">
            <a:spLocks noChangeArrowheads="1"/>
          </p:cNvSpPr>
          <p:nvPr/>
        </p:nvSpPr>
        <p:spPr bwMode="auto">
          <a:xfrm>
            <a:off x="1395878" y="3240111"/>
            <a:ext cx="1676400" cy="646331"/>
          </a:xfrm>
          <a:prstGeom prst="rect">
            <a:avLst/>
          </a:prstGeom>
          <a:noFill/>
          <a:ln w="12700">
            <a:noFill/>
            <a:miter lim="800000"/>
            <a:headEnd type="none" w="sm" len="sm"/>
            <a:tailEnd type="none" w="sm" len="sm"/>
          </a:ln>
        </p:spPr>
        <p:txBody>
          <a:bodyPr>
            <a:spAutoFit/>
          </a:bodyPr>
          <a:lstStyle/>
          <a:p>
            <a:pPr algn="just" eaLnBrk="0" fontAlgn="ctr" hangingPunct="0">
              <a:spcBef>
                <a:spcPct val="50000"/>
              </a:spcBef>
            </a:pPr>
            <a:r>
              <a:rPr kumimoji="0" lang="zh-CN" altLang="en-US" dirty="0">
                <a:solidFill>
                  <a:srgbClr val="FF0000"/>
                </a:solidFill>
                <a:latin typeface="华文新魏" panose="02010800040101010101" pitchFamily="2" charset="-122"/>
                <a:ea typeface="华文新魏" panose="02010800040101010101" pitchFamily="2" charset="-122"/>
              </a:rPr>
              <a:t>多</a:t>
            </a:r>
            <a:r>
              <a:rPr kumimoji="0" lang="en-US" altLang="zh-CN" dirty="0">
                <a:solidFill>
                  <a:srgbClr val="FF0000"/>
                </a:solidFill>
                <a:latin typeface="华文新魏" panose="02010800040101010101" pitchFamily="2" charset="-122"/>
                <a:ea typeface="华文新魏" panose="02010800040101010101" pitchFamily="2" charset="-122"/>
              </a:rPr>
              <a:t>CPU</a:t>
            </a:r>
            <a:r>
              <a:rPr kumimoji="0" lang="zh-CN" altLang="en-US" dirty="0">
                <a:solidFill>
                  <a:srgbClr val="FF0000"/>
                </a:solidFill>
                <a:latin typeface="华文新魏" panose="02010800040101010101" pitchFamily="2" charset="-122"/>
                <a:ea typeface="华文新魏" panose="02010800040101010101" pitchFamily="2" charset="-122"/>
              </a:rPr>
              <a:t>上运行的多线程</a:t>
            </a:r>
          </a:p>
        </p:txBody>
      </p:sp>
      <p:sp>
        <p:nvSpPr>
          <p:cNvPr id="67" name="Text Box 63"/>
          <p:cNvSpPr txBox="1">
            <a:spLocks noChangeArrowheads="1"/>
          </p:cNvSpPr>
          <p:nvPr/>
        </p:nvSpPr>
        <p:spPr bwMode="auto">
          <a:xfrm>
            <a:off x="1322853" y="4945086"/>
            <a:ext cx="1905000" cy="1200329"/>
          </a:xfrm>
          <a:prstGeom prst="rect">
            <a:avLst/>
          </a:prstGeom>
          <a:noFill/>
          <a:ln w="12700">
            <a:noFill/>
            <a:miter lim="800000"/>
            <a:headEnd type="none" w="sm" len="sm"/>
            <a:tailEnd type="none" w="sm" len="sm"/>
          </a:ln>
        </p:spPr>
        <p:txBody>
          <a:bodyPr>
            <a:spAutoFit/>
          </a:bodyPr>
          <a:lstStyle/>
          <a:p>
            <a:pPr algn="l" eaLnBrk="0" hangingPunct="0">
              <a:spcBef>
                <a:spcPct val="50000"/>
              </a:spcBef>
            </a:pPr>
            <a:r>
              <a:rPr kumimoji="0" lang="zh-CN" altLang="en-US" dirty="0">
                <a:solidFill>
                  <a:srgbClr val="FF0000"/>
                </a:solidFill>
                <a:latin typeface="华文新魏" panose="02010800040101010101" pitchFamily="2" charset="-122"/>
                <a:ea typeface="华文新魏" panose="02010800040101010101" pitchFamily="2" charset="-122"/>
              </a:rPr>
              <a:t>多线程共享一个</a:t>
            </a:r>
            <a:r>
              <a:rPr kumimoji="0" lang="en-US" altLang="zh-CN" dirty="0">
                <a:solidFill>
                  <a:srgbClr val="FF0000"/>
                </a:solidFill>
                <a:latin typeface="华文新魏" panose="02010800040101010101" pitchFamily="2" charset="-122"/>
                <a:ea typeface="华文新魏" panose="02010800040101010101" pitchFamily="2" charset="-122"/>
              </a:rPr>
              <a:t>CPU</a:t>
            </a:r>
            <a:r>
              <a:rPr kumimoji="0" lang="zh-CN" altLang="en-US" dirty="0">
                <a:solidFill>
                  <a:srgbClr val="FF0000"/>
                </a:solidFill>
                <a:latin typeface="华文新魏" panose="02010800040101010101" pitchFamily="2" charset="-122"/>
                <a:ea typeface="华文新魏" panose="02010800040101010101" pitchFamily="2" charset="-122"/>
              </a:rPr>
              <a:t>：某时刻，只能有一个线程在使用</a:t>
            </a:r>
            <a:r>
              <a:rPr kumimoji="0" lang="en-US" altLang="zh-CN" dirty="0">
                <a:solidFill>
                  <a:srgbClr val="FF0000"/>
                </a:solidFill>
                <a:latin typeface="华文新魏" panose="02010800040101010101" pitchFamily="2" charset="-122"/>
                <a:ea typeface="华文新魏" panose="02010800040101010101" pitchFamily="2" charset="-122"/>
              </a:rPr>
              <a:t>CPU</a:t>
            </a:r>
          </a:p>
        </p:txBody>
      </p:sp>
      <p:graphicFrame>
        <p:nvGraphicFramePr>
          <p:cNvPr id="68" name="Object 64"/>
          <p:cNvGraphicFramePr>
            <a:graphicFrameLocks noChangeAspect="1"/>
          </p:cNvGraphicFramePr>
          <p:nvPr>
            <p:extLst>
              <p:ext uri="{D42A27DB-BD31-4B8C-83A1-F6EECF244321}">
                <p14:modId xmlns:p14="http://schemas.microsoft.com/office/powerpoint/2010/main" val="3563261833"/>
              </p:ext>
            </p:extLst>
          </p:nvPr>
        </p:nvGraphicFramePr>
        <p:xfrm>
          <a:off x="3162765" y="2982936"/>
          <a:ext cx="6019800" cy="1752600"/>
        </p:xfrm>
        <a:graphic>
          <a:graphicData uri="http://schemas.openxmlformats.org/presentationml/2006/ole">
            <mc:AlternateContent xmlns:mc="http://schemas.openxmlformats.org/markup-compatibility/2006">
              <mc:Choice xmlns:v="urn:schemas-microsoft-com:vml" Requires="v">
                <p:oleObj name="Picture" r:id="rId3" imgW="6858000" imgH="6400800" progId="Word.Picture.8">
                  <p:embed/>
                </p:oleObj>
              </mc:Choice>
              <mc:Fallback>
                <p:oleObj name="Picture" r:id="rId3" imgW="6858000" imgH="6400800" progId="Word.Picture.8">
                  <p:embed/>
                  <p:pic>
                    <p:nvPicPr>
                      <p:cNvPr id="0" name="Object 64"/>
                      <p:cNvPicPr>
                        <a:picLocks noChangeAspect="1" noChangeArrowheads="1"/>
                      </p:cNvPicPr>
                      <p:nvPr/>
                    </p:nvPicPr>
                    <p:blipFill>
                      <a:blip r:embed="rId4">
                        <a:extLst>
                          <a:ext uri="{28A0092B-C50C-407E-A947-70E740481C1C}">
                            <a14:useLocalDpi xmlns:a14="http://schemas.microsoft.com/office/drawing/2010/main" val="0"/>
                          </a:ext>
                        </a:extLst>
                      </a:blip>
                      <a:srcRect l="-1041" t="19804" r="42265" b="61877"/>
                      <a:stretch>
                        <a:fillRect/>
                      </a:stretch>
                    </p:blipFill>
                    <p:spPr bwMode="auto">
                      <a:xfrm>
                        <a:off x="3162765" y="2982936"/>
                        <a:ext cx="6019800" cy="1752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9" name="Object 65"/>
          <p:cNvGraphicFramePr>
            <a:graphicFrameLocks noChangeAspect="1"/>
          </p:cNvGraphicFramePr>
          <p:nvPr>
            <p:extLst>
              <p:ext uri="{D42A27DB-BD31-4B8C-83A1-F6EECF244321}">
                <p14:modId xmlns:p14="http://schemas.microsoft.com/office/powerpoint/2010/main" val="1763491412"/>
              </p:ext>
            </p:extLst>
          </p:nvPr>
        </p:nvGraphicFramePr>
        <p:xfrm>
          <a:off x="3238965" y="4513286"/>
          <a:ext cx="6019800" cy="1752600"/>
        </p:xfrm>
        <a:graphic>
          <a:graphicData uri="http://schemas.openxmlformats.org/presentationml/2006/ole">
            <mc:AlternateContent xmlns:mc="http://schemas.openxmlformats.org/markup-compatibility/2006">
              <mc:Choice xmlns:v="urn:schemas-microsoft-com:vml" Requires="v">
                <p:oleObj name="Picture" r:id="rId5" imgW="6858000" imgH="6400800" progId="Word.Picture.8">
                  <p:embed/>
                </p:oleObj>
              </mc:Choice>
              <mc:Fallback>
                <p:oleObj name="Picture" r:id="rId5" imgW="6858000" imgH="6400800" progId="Word.Picture.8">
                  <p:embed/>
                  <p:pic>
                    <p:nvPicPr>
                      <p:cNvPr id="0" name="Object 65"/>
                      <p:cNvPicPr>
                        <a:picLocks noChangeAspect="1" noChangeArrowheads="1"/>
                      </p:cNvPicPr>
                      <p:nvPr/>
                    </p:nvPicPr>
                    <p:blipFill>
                      <a:blip r:embed="rId6">
                        <a:extLst>
                          <a:ext uri="{28A0092B-C50C-407E-A947-70E740481C1C}">
                            <a14:useLocalDpi xmlns:a14="http://schemas.microsoft.com/office/drawing/2010/main" val="0"/>
                          </a:ext>
                        </a:extLst>
                      </a:blip>
                      <a:srcRect l="-1041" t="19804" r="42265" b="61877"/>
                      <a:stretch>
                        <a:fillRect/>
                      </a:stretch>
                    </p:blipFill>
                    <p:spPr bwMode="auto">
                      <a:xfrm>
                        <a:off x="3238965" y="4513286"/>
                        <a:ext cx="6019800" cy="1752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0" name="Text Box 66"/>
          <p:cNvSpPr txBox="1">
            <a:spLocks noChangeArrowheads="1"/>
          </p:cNvSpPr>
          <p:nvPr/>
        </p:nvSpPr>
        <p:spPr bwMode="auto">
          <a:xfrm>
            <a:off x="533865" y="6141680"/>
            <a:ext cx="10262665" cy="646331"/>
          </a:xfrm>
          <a:prstGeom prst="rect">
            <a:avLst/>
          </a:prstGeom>
          <a:noFill/>
          <a:ln w="12700">
            <a:noFill/>
            <a:miter lim="800000"/>
            <a:headEnd/>
            <a:tailEnd/>
          </a:ln>
        </p:spPr>
        <p:txBody>
          <a:bodyPr wrap="square">
            <a:spAutoFit/>
          </a:bodyPr>
          <a:lstStyle/>
          <a:p>
            <a:pPr algn="l"/>
            <a:r>
              <a:rPr lang="zh-CN" altLang="en-US" dirty="0">
                <a:solidFill>
                  <a:srgbClr val="FF0000"/>
                </a:solidFill>
                <a:latin typeface="华文新魏" panose="02010800040101010101" pitchFamily="2" charset="-122"/>
                <a:ea typeface="华文新魏" panose="02010800040101010101" pitchFamily="2" charset="-122"/>
              </a:rPr>
              <a:t>现代</a:t>
            </a:r>
            <a:r>
              <a:rPr lang="en-US" altLang="zh-CN" dirty="0">
                <a:solidFill>
                  <a:srgbClr val="FF0000"/>
                </a:solidFill>
                <a:latin typeface="华文新魏" panose="02010800040101010101" pitchFamily="2" charset="-122"/>
                <a:ea typeface="华文新魏" panose="02010800040101010101" pitchFamily="2" charset="-122"/>
              </a:rPr>
              <a:t>OS</a:t>
            </a:r>
            <a:r>
              <a:rPr lang="zh-CN" altLang="en-US" dirty="0">
                <a:solidFill>
                  <a:srgbClr val="FF0000"/>
                </a:solidFill>
                <a:latin typeface="华文新魏" panose="02010800040101010101" pitchFamily="2" charset="-122"/>
                <a:ea typeface="华文新魏" panose="02010800040101010101" pitchFamily="2" charset="-122"/>
              </a:rPr>
              <a:t>都将线程作为最小调度单位，进程作为资源分配的最小单位。</a:t>
            </a:r>
            <a:r>
              <a:rPr lang="zh-CN" altLang="en-US" dirty="0">
                <a:latin typeface="华文新魏" panose="02010800040101010101" pitchFamily="2" charset="-122"/>
                <a:ea typeface="华文新魏" panose="02010800040101010101" pitchFamily="2" charset="-122"/>
              </a:rPr>
              <a:t>分配给进程的资源（如文件，外设）可以被进程里的线程使用 </a:t>
            </a: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0">
                                            <p:txEl>
                                              <p:pRg st="0" end="0"/>
                                            </p:txEl>
                                          </p:spTgt>
                                        </p:tgtEl>
                                        <p:attrNameLst>
                                          <p:attrName>style.visibility</p:attrName>
                                        </p:attrNameLst>
                                      </p:cBhvr>
                                      <p:to>
                                        <p:strVal val="visible"/>
                                      </p:to>
                                    </p:set>
                                    <p:animEffect transition="in" filter="blinds(horizontal)">
                                      <p:cBhvr>
                                        <p:cTn id="7" dur="500"/>
                                        <p:tgtEl>
                                          <p:spTgt spid="7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文本占位符 1"/>
          <p:cNvSpPr>
            <a:spLocks noGrp="1"/>
          </p:cNvSpPr>
          <p:nvPr>
            <p:ph type="body" sz="quarter" idx="10"/>
          </p:nvPr>
        </p:nvSpPr>
        <p:spPr bwMode="auto">
          <a:xfrm>
            <a:off x="237439" y="175846"/>
            <a:ext cx="1248461" cy="835269"/>
          </a:xfrm>
          <a:noFill/>
        </p:spPr>
        <p:txBody>
          <a:bodyPr vert="horz" wrap="square" lIns="91440" tIns="45720" rIns="91440" bIns="45720" numCol="1" anchor="t" anchorCtr="0" compatLnSpc="1">
            <a:normAutofit fontScale="87500"/>
          </a:bodyPr>
          <a:lstStyle/>
          <a:p>
            <a:pPr eaLnBrk="1" hangingPunct="1"/>
            <a:r>
              <a:rPr lang="en-US" altLang="zh-CN" dirty="0"/>
              <a:t>30.4</a:t>
            </a:r>
          </a:p>
        </p:txBody>
      </p:sp>
      <p:sp>
        <p:nvSpPr>
          <p:cNvPr id="11267" name="文本占位符 2"/>
          <p:cNvSpPr>
            <a:spLocks noGrp="1"/>
          </p:cNvSpPr>
          <p:nvPr>
            <p:ph type="body" sz="quarter" idx="12"/>
          </p:nvPr>
        </p:nvSpPr>
        <p:spPr bwMode="auto">
          <a:xfrm>
            <a:off x="1649291" y="224570"/>
            <a:ext cx="8891247" cy="496887"/>
          </a:xfrm>
          <a:noFill/>
        </p:spPr>
        <p:txBody>
          <a:bodyPr vert="horz" wrap="square" lIns="91440" tIns="45720" rIns="91440" bIns="45720" numCol="1" anchor="t" anchorCtr="0" compatLnSpc="1">
            <a:noAutofit/>
          </a:bodyPr>
          <a:lstStyle/>
          <a:p>
            <a:r>
              <a:rPr lang="zh-CN" altLang="en-US" b="1" dirty="0">
                <a:latin typeface="华文细黑" panose="02010600040101010101" pitchFamily="2" charset="-122"/>
                <a:ea typeface="华文细黑" panose="02010600040101010101" pitchFamily="2" charset="-122"/>
              </a:rPr>
              <a:t>线程同步</a:t>
            </a:r>
            <a:r>
              <a:rPr lang="en-US" altLang="zh-CN" b="1" dirty="0">
                <a:latin typeface="华文细黑" panose="02010600040101010101" pitchFamily="2" charset="-122"/>
                <a:ea typeface="华文细黑" panose="02010600040101010101" pitchFamily="2" charset="-122"/>
              </a:rPr>
              <a:t>-</a:t>
            </a:r>
            <a:r>
              <a:rPr lang="zh-CN" altLang="en-US" b="1" dirty="0">
                <a:latin typeface="华文细黑" panose="02010600040101010101" pitchFamily="2" charset="-122"/>
                <a:ea typeface="华文细黑" panose="02010600040101010101" pitchFamily="2" charset="-122"/>
              </a:rPr>
              <a:t>场景</a:t>
            </a:r>
            <a:r>
              <a:rPr lang="en-US" altLang="zh-CN" b="1" dirty="0">
                <a:latin typeface="华文细黑" panose="02010600040101010101" pitchFamily="2" charset="-122"/>
                <a:ea typeface="华文细黑" panose="02010600040101010101" pitchFamily="2" charset="-122"/>
              </a:rPr>
              <a:t>1</a:t>
            </a:r>
          </a:p>
        </p:txBody>
      </p:sp>
      <p:sp>
        <p:nvSpPr>
          <p:cNvPr id="42" name="Rectangle 1">
            <a:extLst>
              <a:ext uri="{FF2B5EF4-FFF2-40B4-BE49-F238E27FC236}">
                <a16:creationId xmlns:a16="http://schemas.microsoft.com/office/drawing/2014/main" id="{FB39AE3C-28B6-48D2-A476-72C5197FAC71}"/>
              </a:ext>
            </a:extLst>
          </p:cNvPr>
          <p:cNvSpPr>
            <a:spLocks noChangeArrowheads="1"/>
          </p:cNvSpPr>
          <p:nvPr/>
        </p:nvSpPr>
        <p:spPr bwMode="auto">
          <a:xfrm>
            <a:off x="7427" y="1134697"/>
            <a:ext cx="12184573" cy="5634093"/>
          </a:xfrm>
          <a:prstGeom prst="rect">
            <a:avLst/>
          </a:prstGeom>
          <a:solidFill>
            <a:schemeClr val="accent4">
              <a:lumMod val="20000"/>
              <a:lumOff val="80000"/>
            </a:schemeClr>
          </a:solidFill>
          <a:ln w="22225">
            <a:solidFill>
              <a:schemeClr val="accent4">
                <a:lumMod val="50000"/>
              </a:schemeClr>
            </a:solidFill>
          </a:ln>
        </p:spPr>
        <p:txBody>
          <a:bodyPr wrap="square">
            <a:noAutofit/>
          </a:bodyPr>
          <a:lstStyle/>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class Resource{ //</a:t>
            </a:r>
            <a:r>
              <a:rPr lang="zh-CN" altLang="en-US" sz="1600" b="1" dirty="0">
                <a:solidFill>
                  <a:srgbClr val="7F0055"/>
                </a:solidFill>
                <a:latin typeface="华文新魏" panose="02010800040101010101" pitchFamily="2" charset="-122"/>
                <a:ea typeface="华文新魏" panose="02010800040101010101" pitchFamily="2" charset="-122"/>
              </a:rPr>
              <a:t>共享资源类，这个类的实例被多个线程访问</a:t>
            </a:r>
            <a:endParaRPr lang="en-US" altLang="zh-CN" sz="1600" b="1" dirty="0">
              <a:solidFill>
                <a:srgbClr val="7F0055"/>
              </a:solidFill>
              <a:latin typeface="华文新魏" panose="02010800040101010101" pitchFamily="2" charset="-122"/>
              <a:ea typeface="华文新魏" panose="02010800040101010101" pitchFamily="2" charset="-122"/>
            </a:endParaRP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    private int value = 0;   //</a:t>
            </a:r>
            <a:r>
              <a:rPr lang="zh-CN" altLang="en-US" sz="1600" b="1" dirty="0">
                <a:solidFill>
                  <a:srgbClr val="7F0055"/>
                </a:solidFill>
                <a:latin typeface="华文新魏" panose="02010800040101010101" pitchFamily="2" charset="-122"/>
                <a:ea typeface="华文新魏" panose="02010800040101010101" pitchFamily="2" charset="-122"/>
              </a:rPr>
              <a:t>多个线程会同时对这个数据成员读写</a:t>
            </a:r>
          </a:p>
          <a:p>
            <a:pPr>
              <a:lnSpc>
                <a:spcPct val="120000"/>
              </a:lnSpc>
            </a:pPr>
            <a:r>
              <a:rPr lang="zh-CN" altLang="en-US" sz="1600" b="1" dirty="0">
                <a:solidFill>
                  <a:srgbClr val="7F0055"/>
                </a:solidFill>
                <a:latin typeface="华文新魏" panose="02010800040101010101" pitchFamily="2" charset="-122"/>
                <a:ea typeface="华文新魏" panose="02010800040101010101" pitchFamily="2" charset="-122"/>
              </a:rPr>
              <a:t>    </a:t>
            </a:r>
            <a:r>
              <a:rPr lang="en-US" altLang="zh-CN" sz="1600" b="1" dirty="0">
                <a:solidFill>
                  <a:srgbClr val="7F0055"/>
                </a:solidFill>
                <a:latin typeface="华文新魏" panose="02010800040101010101" pitchFamily="2" charset="-122"/>
                <a:ea typeface="华文新魏" panose="02010800040101010101" pitchFamily="2" charset="-122"/>
              </a:rPr>
              <a:t>public int getValue(){return  value;}</a:t>
            </a: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    public </a:t>
            </a:r>
            <a:r>
              <a:rPr lang="en-US" altLang="zh-CN" sz="1600" b="1" dirty="0">
                <a:solidFill>
                  <a:srgbClr val="FF0000"/>
                </a:solidFill>
                <a:latin typeface="华文新魏" panose="02010800040101010101" pitchFamily="2" charset="-122"/>
                <a:ea typeface="华文新魏" panose="02010800040101010101" pitchFamily="2" charset="-122"/>
              </a:rPr>
              <a:t>synchronized</a:t>
            </a:r>
            <a:r>
              <a:rPr lang="en-US" altLang="zh-CN" sz="1600" b="1" dirty="0">
                <a:solidFill>
                  <a:srgbClr val="7F0055"/>
                </a:solidFill>
                <a:latin typeface="华文新魏" panose="02010800040101010101" pitchFamily="2" charset="-122"/>
                <a:ea typeface="华文新魏" panose="02010800040101010101" pitchFamily="2" charset="-122"/>
              </a:rPr>
              <a:t> void </a:t>
            </a:r>
            <a:r>
              <a:rPr lang="en-US" altLang="zh-CN" sz="1600" b="1" dirty="0" err="1">
                <a:solidFill>
                  <a:srgbClr val="FF0000"/>
                </a:solidFill>
                <a:latin typeface="华文新魏" panose="02010800040101010101" pitchFamily="2" charset="-122"/>
                <a:ea typeface="华文新魏" panose="02010800040101010101" pitchFamily="2" charset="-122"/>
              </a:rPr>
              <a:t>inc</a:t>
            </a:r>
            <a:r>
              <a:rPr lang="en-US" altLang="zh-CN" sz="1600" b="1" dirty="0">
                <a:solidFill>
                  <a:srgbClr val="7F0055"/>
                </a:solidFill>
                <a:latin typeface="华文新魏" panose="02010800040101010101" pitchFamily="2" charset="-122"/>
                <a:ea typeface="华文新魏" panose="02010800040101010101" pitchFamily="2" charset="-122"/>
              </a:rPr>
              <a:t>(int amount)  {</a:t>
            </a: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        System.out.print("\</a:t>
            </a:r>
            <a:r>
              <a:rPr lang="en-US" altLang="zh-CN" sz="1600" b="1" dirty="0" err="1">
                <a:solidFill>
                  <a:srgbClr val="7F0055"/>
                </a:solidFill>
                <a:latin typeface="华文新魏" panose="02010800040101010101" pitchFamily="2" charset="-122"/>
                <a:ea typeface="华文新魏" panose="02010800040101010101" pitchFamily="2" charset="-122"/>
              </a:rPr>
              <a:t>nThread</a:t>
            </a:r>
            <a:r>
              <a:rPr lang="en-US" altLang="zh-CN" sz="1600" b="1" dirty="0">
                <a:solidFill>
                  <a:srgbClr val="7F0055"/>
                </a:solidFill>
                <a:latin typeface="华文新魏" panose="02010800040101010101" pitchFamily="2" charset="-122"/>
                <a:ea typeface="华文新魏" panose="02010800040101010101" pitchFamily="2" charset="-122"/>
              </a:rPr>
              <a:t> " + </a:t>
            </a:r>
            <a:r>
              <a:rPr lang="en-US" altLang="zh-CN" sz="1600" b="1" dirty="0" err="1">
                <a:solidFill>
                  <a:srgbClr val="FF0000"/>
                </a:solidFill>
                <a:latin typeface="华文新魏" panose="02010800040101010101" pitchFamily="2" charset="-122"/>
                <a:ea typeface="华文新魏" panose="02010800040101010101" pitchFamily="2" charset="-122"/>
              </a:rPr>
              <a:t>Thread.currentThread</a:t>
            </a:r>
            <a:r>
              <a:rPr lang="en-US" altLang="zh-CN" sz="1600" b="1" dirty="0">
                <a:solidFill>
                  <a:srgbClr val="FF0000"/>
                </a:solidFill>
                <a:latin typeface="华文新魏" panose="02010800040101010101" pitchFamily="2" charset="-122"/>
                <a:ea typeface="华文新魏" panose="02010800040101010101" pitchFamily="2" charset="-122"/>
              </a:rPr>
              <a:t>().</a:t>
            </a:r>
            <a:r>
              <a:rPr lang="en-US" altLang="zh-CN" sz="1600" b="1" dirty="0" err="1">
                <a:solidFill>
                  <a:srgbClr val="FF0000"/>
                </a:solidFill>
                <a:latin typeface="华文新魏" panose="02010800040101010101" pitchFamily="2" charset="-122"/>
                <a:ea typeface="华文新魏" panose="02010800040101010101" pitchFamily="2" charset="-122"/>
              </a:rPr>
              <a:t>getId</a:t>
            </a:r>
            <a:r>
              <a:rPr lang="en-US" altLang="zh-CN" sz="1600" b="1" dirty="0">
                <a:solidFill>
                  <a:srgbClr val="FF0000"/>
                </a:solidFill>
                <a:latin typeface="华文新魏" panose="02010800040101010101" pitchFamily="2" charset="-122"/>
                <a:ea typeface="华文新魏" panose="02010800040101010101" pitchFamily="2" charset="-122"/>
              </a:rPr>
              <a:t>() </a:t>
            </a:r>
            <a:r>
              <a:rPr lang="en-US" altLang="zh-CN" sz="1600" b="1" dirty="0">
                <a:solidFill>
                  <a:srgbClr val="7F0055"/>
                </a:solidFill>
                <a:latin typeface="华文新魏" panose="02010800040101010101" pitchFamily="2" charset="-122"/>
                <a:ea typeface="华文新魏" panose="02010800040101010101" pitchFamily="2" charset="-122"/>
              </a:rPr>
              <a:t>+ " </a:t>
            </a:r>
            <a:r>
              <a:rPr lang="zh-CN" altLang="en-US" sz="1600" b="1" dirty="0">
                <a:solidFill>
                  <a:srgbClr val="7F0055"/>
                </a:solidFill>
                <a:latin typeface="华文新魏" panose="02010800040101010101" pitchFamily="2" charset="-122"/>
                <a:ea typeface="华文新魏" panose="02010800040101010101" pitchFamily="2" charset="-122"/>
              </a:rPr>
              <a:t>进入</a:t>
            </a:r>
            <a:r>
              <a:rPr lang="en-US" altLang="zh-CN" sz="1600" b="1" dirty="0" err="1">
                <a:solidFill>
                  <a:srgbClr val="7F0055"/>
                </a:solidFill>
                <a:latin typeface="华文新魏" panose="02010800040101010101" pitchFamily="2" charset="-122"/>
                <a:ea typeface="华文新魏" panose="02010800040101010101" pitchFamily="2" charset="-122"/>
              </a:rPr>
              <a:t>inc</a:t>
            </a:r>
            <a:r>
              <a:rPr lang="en-US" altLang="zh-CN" sz="1600" b="1" dirty="0">
                <a:solidFill>
                  <a:srgbClr val="7F0055"/>
                </a:solidFill>
                <a:latin typeface="华文新魏" panose="02010800040101010101" pitchFamily="2" charset="-122"/>
                <a:ea typeface="华文新魏" panose="02010800040101010101" pitchFamily="2" charset="-122"/>
              </a:rPr>
              <a:t>: ");</a:t>
            </a:r>
          </a:p>
          <a:p>
            <a:pPr>
              <a:lnSpc>
                <a:spcPct val="120000"/>
              </a:lnSpc>
            </a:pPr>
            <a:r>
              <a:rPr lang="en-US" altLang="zh-CN" sz="1600" b="1" dirty="0">
                <a:solidFill>
                  <a:srgbClr val="FF0000"/>
                </a:solidFill>
                <a:latin typeface="华文新魏" panose="02010800040101010101" pitchFamily="2" charset="-122"/>
                <a:ea typeface="华文新魏" panose="02010800040101010101" pitchFamily="2" charset="-122"/>
              </a:rPr>
              <a:t>        int </a:t>
            </a:r>
            <a:r>
              <a:rPr lang="en-US" altLang="zh-CN" sz="1600" b="1" dirty="0" err="1">
                <a:solidFill>
                  <a:srgbClr val="FF0000"/>
                </a:solidFill>
                <a:latin typeface="华文新魏" panose="02010800040101010101" pitchFamily="2" charset="-122"/>
                <a:ea typeface="华文新魏" panose="02010800040101010101" pitchFamily="2" charset="-122"/>
              </a:rPr>
              <a:t>newValue</a:t>
            </a:r>
            <a:r>
              <a:rPr lang="en-US" altLang="zh-CN" sz="1600" b="1" dirty="0">
                <a:solidFill>
                  <a:srgbClr val="FF0000"/>
                </a:solidFill>
                <a:latin typeface="华文新魏" panose="02010800040101010101" pitchFamily="2" charset="-122"/>
                <a:ea typeface="华文新魏" panose="02010800040101010101" pitchFamily="2" charset="-122"/>
              </a:rPr>
              <a:t> = value + amount;</a:t>
            </a: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        try{ </a:t>
            </a:r>
            <a:r>
              <a:rPr lang="en-US" altLang="zh-CN" sz="1600" b="1" dirty="0" err="1">
                <a:solidFill>
                  <a:srgbClr val="7F0055"/>
                </a:solidFill>
                <a:latin typeface="华文新魏" panose="02010800040101010101" pitchFamily="2" charset="-122"/>
                <a:ea typeface="华文新魏" panose="02010800040101010101" pitchFamily="2" charset="-122"/>
              </a:rPr>
              <a:t>Thread.sleep</a:t>
            </a:r>
            <a:r>
              <a:rPr lang="en-US" altLang="zh-CN" sz="1600" b="1" dirty="0">
                <a:solidFill>
                  <a:srgbClr val="7F0055"/>
                </a:solidFill>
                <a:latin typeface="华文新魏" panose="02010800040101010101" pitchFamily="2" charset="-122"/>
                <a:ea typeface="华文新魏" panose="02010800040101010101" pitchFamily="2" charset="-122"/>
              </a:rPr>
              <a:t>(5); }  catch(</a:t>
            </a:r>
            <a:r>
              <a:rPr lang="en-US" altLang="zh-CN" sz="1600" b="1" dirty="0" err="1">
                <a:solidFill>
                  <a:srgbClr val="7F0055"/>
                </a:solidFill>
                <a:latin typeface="华文新魏" panose="02010800040101010101" pitchFamily="2" charset="-122"/>
                <a:ea typeface="华文新魏" panose="02010800040101010101" pitchFamily="2" charset="-122"/>
              </a:rPr>
              <a:t>InterruptedException</a:t>
            </a:r>
            <a:r>
              <a:rPr lang="en-US" altLang="zh-CN" sz="1600" b="1" dirty="0">
                <a:solidFill>
                  <a:srgbClr val="7F0055"/>
                </a:solidFill>
                <a:latin typeface="华文新魏" panose="02010800040101010101" pitchFamily="2" charset="-122"/>
                <a:ea typeface="华文新魏" panose="02010800040101010101" pitchFamily="2" charset="-122"/>
              </a:rPr>
              <a:t> e){	}</a:t>
            </a:r>
          </a:p>
          <a:p>
            <a:pPr>
              <a:lnSpc>
                <a:spcPct val="120000"/>
              </a:lnSpc>
            </a:pPr>
            <a:r>
              <a:rPr lang="en-US" altLang="zh-CN" sz="1600" b="1" dirty="0">
                <a:solidFill>
                  <a:srgbClr val="FF0000"/>
                </a:solidFill>
                <a:latin typeface="华文新魏" panose="02010800040101010101" pitchFamily="2" charset="-122"/>
                <a:ea typeface="华文新魏" panose="02010800040101010101" pitchFamily="2" charset="-122"/>
              </a:rPr>
              <a:t>        value = </a:t>
            </a:r>
            <a:r>
              <a:rPr lang="en-US" altLang="zh-CN" sz="1600" b="1" dirty="0" err="1">
                <a:solidFill>
                  <a:srgbClr val="FF0000"/>
                </a:solidFill>
                <a:latin typeface="华文新魏" panose="02010800040101010101" pitchFamily="2" charset="-122"/>
                <a:ea typeface="华文新魏" panose="02010800040101010101" pitchFamily="2" charset="-122"/>
              </a:rPr>
              <a:t>newValue</a:t>
            </a:r>
            <a:r>
              <a:rPr lang="en-US" altLang="zh-CN" sz="1600" b="1" dirty="0">
                <a:solidFill>
                  <a:srgbClr val="FF0000"/>
                </a:solidFill>
                <a:latin typeface="华文新魏" panose="02010800040101010101" pitchFamily="2" charset="-122"/>
                <a:ea typeface="华文新魏" panose="02010800040101010101" pitchFamily="2" charset="-122"/>
              </a:rPr>
              <a:t>;</a:t>
            </a: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        System.out.print("--&gt;Thread " + </a:t>
            </a:r>
            <a:r>
              <a:rPr lang="en-US" altLang="zh-CN" sz="1600" b="1" dirty="0" err="1">
                <a:solidFill>
                  <a:srgbClr val="7F0055"/>
                </a:solidFill>
                <a:latin typeface="华文新魏" panose="02010800040101010101" pitchFamily="2" charset="-122"/>
                <a:ea typeface="华文新魏" panose="02010800040101010101" pitchFamily="2" charset="-122"/>
              </a:rPr>
              <a:t>Thread.currentThread</a:t>
            </a:r>
            <a:r>
              <a:rPr lang="en-US" altLang="zh-CN" sz="1600" b="1" dirty="0">
                <a:solidFill>
                  <a:srgbClr val="7F0055"/>
                </a:solidFill>
                <a:latin typeface="华文新魏" panose="02010800040101010101" pitchFamily="2" charset="-122"/>
                <a:ea typeface="华文新魏" panose="02010800040101010101" pitchFamily="2" charset="-122"/>
              </a:rPr>
              <a:t>().</a:t>
            </a:r>
            <a:r>
              <a:rPr lang="en-US" altLang="zh-CN" sz="1600" b="1" dirty="0" err="1">
                <a:solidFill>
                  <a:srgbClr val="7F0055"/>
                </a:solidFill>
                <a:latin typeface="华文新魏" panose="02010800040101010101" pitchFamily="2" charset="-122"/>
                <a:ea typeface="华文新魏" panose="02010800040101010101" pitchFamily="2" charset="-122"/>
              </a:rPr>
              <a:t>getId</a:t>
            </a:r>
            <a:r>
              <a:rPr lang="en-US" altLang="zh-CN" sz="1600" b="1" dirty="0">
                <a:solidFill>
                  <a:srgbClr val="7F0055"/>
                </a:solidFill>
                <a:latin typeface="华文新魏" panose="02010800040101010101" pitchFamily="2" charset="-122"/>
                <a:ea typeface="华文新魏" panose="02010800040101010101" pitchFamily="2" charset="-122"/>
              </a:rPr>
              <a:t>() + " </a:t>
            </a:r>
            <a:r>
              <a:rPr lang="zh-CN" altLang="en-US" sz="1600" b="1" dirty="0">
                <a:solidFill>
                  <a:srgbClr val="7F0055"/>
                </a:solidFill>
                <a:latin typeface="华文新魏" panose="02010800040101010101" pitchFamily="2" charset="-122"/>
                <a:ea typeface="华文新魏" panose="02010800040101010101" pitchFamily="2" charset="-122"/>
              </a:rPr>
              <a:t>离开</a:t>
            </a:r>
            <a:r>
              <a:rPr lang="en-US" altLang="zh-CN" sz="1600" b="1" dirty="0" err="1">
                <a:solidFill>
                  <a:srgbClr val="7F0055"/>
                </a:solidFill>
                <a:latin typeface="华文新魏" panose="02010800040101010101" pitchFamily="2" charset="-122"/>
                <a:ea typeface="华文新魏" panose="02010800040101010101" pitchFamily="2" charset="-122"/>
              </a:rPr>
              <a:t>inc.</a:t>
            </a:r>
            <a:r>
              <a:rPr lang="en-US" altLang="zh-CN" sz="1600" b="1" dirty="0">
                <a:solidFill>
                  <a:srgbClr val="7F0055"/>
                </a:solidFill>
                <a:latin typeface="华文新魏" panose="02010800040101010101" pitchFamily="2" charset="-122"/>
                <a:ea typeface="华文新魏" panose="02010800040101010101" pitchFamily="2" charset="-122"/>
              </a:rPr>
              <a:t>");</a:t>
            </a: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    }</a:t>
            </a: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    public </a:t>
            </a:r>
            <a:r>
              <a:rPr lang="en-US" altLang="zh-CN" sz="1600" b="1" dirty="0">
                <a:solidFill>
                  <a:srgbClr val="FF0000"/>
                </a:solidFill>
                <a:latin typeface="华文新魏" panose="02010800040101010101" pitchFamily="2" charset="-122"/>
                <a:ea typeface="华文新魏" panose="02010800040101010101" pitchFamily="2" charset="-122"/>
              </a:rPr>
              <a:t>synchronized</a:t>
            </a:r>
            <a:r>
              <a:rPr lang="en-US" altLang="zh-CN" sz="1600" b="1" dirty="0">
                <a:solidFill>
                  <a:srgbClr val="7F0055"/>
                </a:solidFill>
                <a:latin typeface="华文新魏" panose="02010800040101010101" pitchFamily="2" charset="-122"/>
                <a:ea typeface="华文新魏" panose="02010800040101010101" pitchFamily="2" charset="-122"/>
              </a:rPr>
              <a:t> void </a:t>
            </a:r>
            <a:r>
              <a:rPr lang="en-US" altLang="zh-CN" sz="1600" b="1" dirty="0" err="1">
                <a:solidFill>
                  <a:srgbClr val="FF0000"/>
                </a:solidFill>
                <a:latin typeface="华文新魏" panose="02010800040101010101" pitchFamily="2" charset="-122"/>
                <a:ea typeface="华文新魏" panose="02010800040101010101" pitchFamily="2" charset="-122"/>
              </a:rPr>
              <a:t>dec</a:t>
            </a:r>
            <a:r>
              <a:rPr lang="en-US" altLang="zh-CN" sz="1600" b="1" dirty="0">
                <a:solidFill>
                  <a:srgbClr val="7F0055"/>
                </a:solidFill>
                <a:latin typeface="华文新魏" panose="02010800040101010101" pitchFamily="2" charset="-122"/>
                <a:ea typeface="华文新魏" panose="02010800040101010101" pitchFamily="2" charset="-122"/>
              </a:rPr>
              <a:t>(int amount)  {</a:t>
            </a: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        System.out.print("\</a:t>
            </a:r>
            <a:r>
              <a:rPr lang="en-US" altLang="zh-CN" sz="1600" b="1" dirty="0" err="1">
                <a:solidFill>
                  <a:srgbClr val="7F0055"/>
                </a:solidFill>
                <a:latin typeface="华文新魏" panose="02010800040101010101" pitchFamily="2" charset="-122"/>
                <a:ea typeface="华文新魏" panose="02010800040101010101" pitchFamily="2" charset="-122"/>
              </a:rPr>
              <a:t>nThread</a:t>
            </a:r>
            <a:r>
              <a:rPr lang="en-US" altLang="zh-CN" sz="1600" b="1" dirty="0">
                <a:solidFill>
                  <a:srgbClr val="7F0055"/>
                </a:solidFill>
                <a:latin typeface="华文新魏" panose="02010800040101010101" pitchFamily="2" charset="-122"/>
                <a:ea typeface="华文新魏" panose="02010800040101010101" pitchFamily="2" charset="-122"/>
              </a:rPr>
              <a:t> " + </a:t>
            </a:r>
            <a:r>
              <a:rPr lang="en-US" altLang="zh-CN" sz="1600" b="1" dirty="0" err="1">
                <a:solidFill>
                  <a:srgbClr val="7F0055"/>
                </a:solidFill>
                <a:latin typeface="华文新魏" panose="02010800040101010101" pitchFamily="2" charset="-122"/>
                <a:ea typeface="华文新魏" panose="02010800040101010101" pitchFamily="2" charset="-122"/>
              </a:rPr>
              <a:t>Thread.currentThread</a:t>
            </a:r>
            <a:r>
              <a:rPr lang="en-US" altLang="zh-CN" sz="1600" b="1" dirty="0">
                <a:solidFill>
                  <a:srgbClr val="7F0055"/>
                </a:solidFill>
                <a:latin typeface="华文新魏" panose="02010800040101010101" pitchFamily="2" charset="-122"/>
                <a:ea typeface="华文新魏" panose="02010800040101010101" pitchFamily="2" charset="-122"/>
              </a:rPr>
              <a:t>().</a:t>
            </a:r>
            <a:r>
              <a:rPr lang="en-US" altLang="zh-CN" sz="1600" b="1" dirty="0" err="1">
                <a:solidFill>
                  <a:srgbClr val="7F0055"/>
                </a:solidFill>
                <a:latin typeface="华文新魏" panose="02010800040101010101" pitchFamily="2" charset="-122"/>
                <a:ea typeface="华文新魏" panose="02010800040101010101" pitchFamily="2" charset="-122"/>
              </a:rPr>
              <a:t>getId</a:t>
            </a:r>
            <a:r>
              <a:rPr lang="en-US" altLang="zh-CN" sz="1600" b="1" dirty="0">
                <a:solidFill>
                  <a:srgbClr val="7F0055"/>
                </a:solidFill>
                <a:latin typeface="华文新魏" panose="02010800040101010101" pitchFamily="2" charset="-122"/>
                <a:ea typeface="华文新魏" panose="02010800040101010101" pitchFamily="2" charset="-122"/>
              </a:rPr>
              <a:t>() + " </a:t>
            </a:r>
            <a:r>
              <a:rPr lang="zh-CN" altLang="en-US" sz="1600" b="1" dirty="0">
                <a:solidFill>
                  <a:srgbClr val="7F0055"/>
                </a:solidFill>
                <a:latin typeface="华文新魏" panose="02010800040101010101" pitchFamily="2" charset="-122"/>
                <a:ea typeface="华文新魏" panose="02010800040101010101" pitchFamily="2" charset="-122"/>
              </a:rPr>
              <a:t>进入</a:t>
            </a:r>
            <a:r>
              <a:rPr lang="en-US" altLang="zh-CN" sz="1600" b="1" dirty="0" err="1">
                <a:solidFill>
                  <a:srgbClr val="7F0055"/>
                </a:solidFill>
                <a:latin typeface="华文新魏" panose="02010800040101010101" pitchFamily="2" charset="-122"/>
                <a:ea typeface="华文新魏" panose="02010800040101010101" pitchFamily="2" charset="-122"/>
              </a:rPr>
              <a:t>dec</a:t>
            </a:r>
            <a:r>
              <a:rPr lang="en-US" altLang="zh-CN" sz="1600" b="1" dirty="0">
                <a:solidFill>
                  <a:srgbClr val="7F0055"/>
                </a:solidFill>
                <a:latin typeface="华文新魏" panose="02010800040101010101" pitchFamily="2" charset="-122"/>
                <a:ea typeface="华文新魏" panose="02010800040101010101" pitchFamily="2" charset="-122"/>
              </a:rPr>
              <a:t>: ");</a:t>
            </a: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        </a:t>
            </a:r>
            <a:r>
              <a:rPr lang="en-US" altLang="zh-CN" sz="1600" b="1" dirty="0">
                <a:solidFill>
                  <a:srgbClr val="FF0000"/>
                </a:solidFill>
                <a:latin typeface="华文新魏" panose="02010800040101010101" pitchFamily="2" charset="-122"/>
                <a:ea typeface="华文新魏" panose="02010800040101010101" pitchFamily="2" charset="-122"/>
              </a:rPr>
              <a:t>int </a:t>
            </a:r>
            <a:r>
              <a:rPr lang="en-US" altLang="zh-CN" sz="1600" b="1" dirty="0" err="1">
                <a:solidFill>
                  <a:srgbClr val="FF0000"/>
                </a:solidFill>
                <a:latin typeface="华文新魏" panose="02010800040101010101" pitchFamily="2" charset="-122"/>
                <a:ea typeface="华文新魏" panose="02010800040101010101" pitchFamily="2" charset="-122"/>
              </a:rPr>
              <a:t>newValue</a:t>
            </a:r>
            <a:r>
              <a:rPr lang="en-US" altLang="zh-CN" sz="1600" b="1" dirty="0">
                <a:solidFill>
                  <a:srgbClr val="FF0000"/>
                </a:solidFill>
                <a:latin typeface="华文新魏" panose="02010800040101010101" pitchFamily="2" charset="-122"/>
                <a:ea typeface="华文新魏" panose="02010800040101010101" pitchFamily="2" charset="-122"/>
              </a:rPr>
              <a:t> = value - amount;</a:t>
            </a: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        try{ </a:t>
            </a:r>
            <a:r>
              <a:rPr lang="en-US" altLang="zh-CN" sz="1600" b="1" dirty="0" err="1">
                <a:solidFill>
                  <a:srgbClr val="7F0055"/>
                </a:solidFill>
                <a:latin typeface="华文新魏" panose="02010800040101010101" pitchFamily="2" charset="-122"/>
                <a:ea typeface="华文新魏" panose="02010800040101010101" pitchFamily="2" charset="-122"/>
              </a:rPr>
              <a:t>Thread.sleep</a:t>
            </a:r>
            <a:r>
              <a:rPr lang="en-US" altLang="zh-CN" sz="1600" b="1" dirty="0">
                <a:solidFill>
                  <a:srgbClr val="7F0055"/>
                </a:solidFill>
                <a:latin typeface="华文新魏" panose="02010800040101010101" pitchFamily="2" charset="-122"/>
                <a:ea typeface="华文新魏" panose="02010800040101010101" pitchFamily="2" charset="-122"/>
              </a:rPr>
              <a:t>(2); } catch(</a:t>
            </a:r>
            <a:r>
              <a:rPr lang="en-US" altLang="zh-CN" sz="1600" b="1" dirty="0" err="1">
                <a:solidFill>
                  <a:srgbClr val="7F0055"/>
                </a:solidFill>
                <a:latin typeface="华文新魏" panose="02010800040101010101" pitchFamily="2" charset="-122"/>
                <a:ea typeface="华文新魏" panose="02010800040101010101" pitchFamily="2" charset="-122"/>
              </a:rPr>
              <a:t>InterruptedException</a:t>
            </a:r>
            <a:r>
              <a:rPr lang="en-US" altLang="zh-CN" sz="1600" b="1" dirty="0">
                <a:solidFill>
                  <a:srgbClr val="7F0055"/>
                </a:solidFill>
                <a:latin typeface="华文新魏" panose="02010800040101010101" pitchFamily="2" charset="-122"/>
                <a:ea typeface="华文新魏" panose="02010800040101010101" pitchFamily="2" charset="-122"/>
              </a:rPr>
              <a:t> e){	}</a:t>
            </a:r>
          </a:p>
          <a:p>
            <a:pPr>
              <a:lnSpc>
                <a:spcPct val="120000"/>
              </a:lnSpc>
            </a:pPr>
            <a:r>
              <a:rPr lang="en-US" altLang="zh-CN" sz="1600" b="1" dirty="0">
                <a:solidFill>
                  <a:srgbClr val="FF0000"/>
                </a:solidFill>
                <a:latin typeface="华文新魏" panose="02010800040101010101" pitchFamily="2" charset="-122"/>
                <a:ea typeface="华文新魏" panose="02010800040101010101" pitchFamily="2" charset="-122"/>
              </a:rPr>
              <a:t>        value = </a:t>
            </a:r>
            <a:r>
              <a:rPr lang="en-US" altLang="zh-CN" sz="1600" b="1" dirty="0" err="1">
                <a:solidFill>
                  <a:srgbClr val="FF0000"/>
                </a:solidFill>
                <a:latin typeface="华文新魏" panose="02010800040101010101" pitchFamily="2" charset="-122"/>
                <a:ea typeface="华文新魏" panose="02010800040101010101" pitchFamily="2" charset="-122"/>
              </a:rPr>
              <a:t>newValue</a:t>
            </a:r>
            <a:r>
              <a:rPr lang="en-US" altLang="zh-CN" sz="1600" b="1" dirty="0">
                <a:solidFill>
                  <a:srgbClr val="FF0000"/>
                </a:solidFill>
                <a:latin typeface="华文新魏" panose="02010800040101010101" pitchFamily="2" charset="-122"/>
                <a:ea typeface="华文新魏" panose="02010800040101010101" pitchFamily="2" charset="-122"/>
              </a:rPr>
              <a:t>;</a:t>
            </a: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        System.out.print("--&gt;Thread " + </a:t>
            </a:r>
            <a:r>
              <a:rPr lang="en-US" altLang="zh-CN" sz="1600" b="1" dirty="0" err="1">
                <a:solidFill>
                  <a:srgbClr val="7F0055"/>
                </a:solidFill>
                <a:latin typeface="华文新魏" panose="02010800040101010101" pitchFamily="2" charset="-122"/>
                <a:ea typeface="华文新魏" panose="02010800040101010101" pitchFamily="2" charset="-122"/>
              </a:rPr>
              <a:t>Thread.currentThread</a:t>
            </a:r>
            <a:r>
              <a:rPr lang="en-US" altLang="zh-CN" sz="1600" b="1" dirty="0">
                <a:solidFill>
                  <a:srgbClr val="7F0055"/>
                </a:solidFill>
                <a:latin typeface="华文新魏" panose="02010800040101010101" pitchFamily="2" charset="-122"/>
                <a:ea typeface="华文新魏" panose="02010800040101010101" pitchFamily="2" charset="-122"/>
              </a:rPr>
              <a:t>().</a:t>
            </a:r>
            <a:r>
              <a:rPr lang="en-US" altLang="zh-CN" sz="1600" b="1" dirty="0" err="1">
                <a:solidFill>
                  <a:srgbClr val="7F0055"/>
                </a:solidFill>
                <a:latin typeface="华文新魏" panose="02010800040101010101" pitchFamily="2" charset="-122"/>
                <a:ea typeface="华文新魏" panose="02010800040101010101" pitchFamily="2" charset="-122"/>
              </a:rPr>
              <a:t>getId</a:t>
            </a:r>
            <a:r>
              <a:rPr lang="en-US" altLang="zh-CN" sz="1600" b="1" dirty="0">
                <a:solidFill>
                  <a:srgbClr val="7F0055"/>
                </a:solidFill>
                <a:latin typeface="华文新魏" panose="02010800040101010101" pitchFamily="2" charset="-122"/>
                <a:ea typeface="华文新魏" panose="02010800040101010101" pitchFamily="2" charset="-122"/>
              </a:rPr>
              <a:t>() + " </a:t>
            </a:r>
            <a:r>
              <a:rPr lang="zh-CN" altLang="en-US" sz="1600" b="1" dirty="0">
                <a:solidFill>
                  <a:srgbClr val="7F0055"/>
                </a:solidFill>
                <a:latin typeface="华文新魏" panose="02010800040101010101" pitchFamily="2" charset="-122"/>
                <a:ea typeface="华文新魏" panose="02010800040101010101" pitchFamily="2" charset="-122"/>
              </a:rPr>
              <a:t>离开</a:t>
            </a:r>
            <a:r>
              <a:rPr lang="en-US" altLang="zh-CN" sz="1600" b="1" dirty="0" err="1">
                <a:solidFill>
                  <a:srgbClr val="7F0055"/>
                </a:solidFill>
                <a:latin typeface="华文新魏" panose="02010800040101010101" pitchFamily="2" charset="-122"/>
                <a:ea typeface="华文新魏" panose="02010800040101010101" pitchFamily="2" charset="-122"/>
              </a:rPr>
              <a:t>dec.</a:t>
            </a:r>
            <a:r>
              <a:rPr lang="en-US" altLang="zh-CN" sz="1600" b="1" dirty="0">
                <a:solidFill>
                  <a:srgbClr val="7F0055"/>
                </a:solidFill>
                <a:latin typeface="华文新魏" panose="02010800040101010101" pitchFamily="2" charset="-122"/>
                <a:ea typeface="华文新魏" panose="02010800040101010101" pitchFamily="2" charset="-122"/>
              </a:rPr>
              <a:t>");</a:t>
            </a: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    }</a:t>
            </a: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a:t>
            </a:r>
          </a:p>
        </p:txBody>
      </p:sp>
      <p:sp>
        <p:nvSpPr>
          <p:cNvPr id="51" name="圆角矩形标注 14">
            <a:extLst>
              <a:ext uri="{FF2B5EF4-FFF2-40B4-BE49-F238E27FC236}">
                <a16:creationId xmlns:a16="http://schemas.microsoft.com/office/drawing/2014/main" id="{4BBDCCF3-389A-4B80-B8C2-BF1DF2CED509}"/>
              </a:ext>
            </a:extLst>
          </p:cNvPr>
          <p:cNvSpPr/>
          <p:nvPr/>
        </p:nvSpPr>
        <p:spPr>
          <a:xfrm>
            <a:off x="7214839" y="4667778"/>
            <a:ext cx="3956648" cy="523175"/>
          </a:xfrm>
          <a:prstGeom prst="wedgeRoundRectCallout">
            <a:avLst>
              <a:gd name="adj1" fmla="val -62185"/>
              <a:gd name="adj2" fmla="val 38397"/>
              <a:gd name="adj3" fmla="val 16667"/>
            </a:avLst>
          </a:prstGeom>
          <a:solidFill>
            <a:schemeClr val="accent4">
              <a:lumMod val="40000"/>
              <a:lumOff val="60000"/>
              <a:alpha val="41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90000"/>
              </a:lnSpc>
              <a:spcBef>
                <a:spcPct val="0"/>
              </a:spcBef>
              <a:defRPr/>
            </a:pPr>
            <a:r>
              <a:rPr lang="en-US" altLang="zh-CN" sz="1600" dirty="0" err="1">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dec</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方法把</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value</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减少，减少量为</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amount</a:t>
            </a:r>
            <a:endParaRPr lang="en-US"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endParaRPr>
          </a:p>
        </p:txBody>
      </p:sp>
      <p:sp>
        <p:nvSpPr>
          <p:cNvPr id="52" name="圆角矩形标注 14">
            <a:extLst>
              <a:ext uri="{FF2B5EF4-FFF2-40B4-BE49-F238E27FC236}">
                <a16:creationId xmlns:a16="http://schemas.microsoft.com/office/drawing/2014/main" id="{A46D94AF-8F01-44DC-82F6-117B5DC25000}"/>
              </a:ext>
            </a:extLst>
          </p:cNvPr>
          <p:cNvSpPr/>
          <p:nvPr/>
        </p:nvSpPr>
        <p:spPr>
          <a:xfrm>
            <a:off x="6506559" y="1061708"/>
            <a:ext cx="4332425" cy="1188974"/>
          </a:xfrm>
          <a:prstGeom prst="wedgeRoundRectCallout">
            <a:avLst>
              <a:gd name="adj1" fmla="val -68191"/>
              <a:gd name="adj2" fmla="val -12248"/>
              <a:gd name="adj3" fmla="val 16667"/>
            </a:avLst>
          </a:prstGeom>
          <a:solidFill>
            <a:schemeClr val="accent4">
              <a:lumMod val="40000"/>
              <a:lumOff val="60000"/>
              <a:alpha val="41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90000"/>
              </a:lnSpc>
              <a:spcBef>
                <a:spcPct val="0"/>
              </a:spcBef>
              <a:defRPr/>
            </a:pP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多个线程会对</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value</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读写，因此需要同步控制。</a:t>
            </a:r>
            <a:endPar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endParaRPr>
          </a:p>
          <a:p>
            <a:pPr lvl="0">
              <a:lnSpc>
                <a:spcPct val="90000"/>
              </a:lnSpc>
              <a:spcBef>
                <a:spcPct val="0"/>
              </a:spcBef>
              <a:defRPr/>
            </a:pP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value</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就是竞争性资源。</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Resource</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对象也因此成为竞争性资源</a:t>
            </a:r>
            <a:endParaRPr lang="en-US"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endParaRPr>
          </a:p>
        </p:txBody>
      </p:sp>
      <p:sp>
        <p:nvSpPr>
          <p:cNvPr id="7" name="圆角矩形标注 14">
            <a:extLst>
              <a:ext uri="{FF2B5EF4-FFF2-40B4-BE49-F238E27FC236}">
                <a16:creationId xmlns:a16="http://schemas.microsoft.com/office/drawing/2014/main" id="{51798458-4C70-4082-8CEC-A2A92FF82415}"/>
              </a:ext>
            </a:extLst>
          </p:cNvPr>
          <p:cNvSpPr/>
          <p:nvPr/>
        </p:nvSpPr>
        <p:spPr>
          <a:xfrm>
            <a:off x="6798527" y="2718923"/>
            <a:ext cx="3956648" cy="523175"/>
          </a:xfrm>
          <a:prstGeom prst="wedgeRoundRectCallout">
            <a:avLst>
              <a:gd name="adj1" fmla="val -58803"/>
              <a:gd name="adj2" fmla="val -48992"/>
              <a:gd name="adj3" fmla="val 16667"/>
            </a:avLst>
          </a:prstGeom>
          <a:solidFill>
            <a:schemeClr val="accent4">
              <a:lumMod val="40000"/>
              <a:lumOff val="60000"/>
              <a:alpha val="41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90000"/>
              </a:lnSpc>
              <a:spcBef>
                <a:spcPct val="0"/>
              </a:spcBef>
              <a:defRPr/>
            </a:pPr>
            <a:endParaRPr lang="en-US" altLang="en-US" sz="1600" b="1" dirty="0">
              <a:solidFill>
                <a:srgbClr val="7F0055"/>
              </a:solidFill>
              <a:latin typeface="华文新魏" panose="02010800040101010101" pitchFamily="2" charset="-122"/>
              <a:ea typeface="华文新魏" panose="02010800040101010101" pitchFamily="2" charset="-122"/>
              <a:cs typeface="Times New Roman" panose="02020603050405020304" pitchFamily="18" charset="0"/>
            </a:endParaRPr>
          </a:p>
          <a:p>
            <a:pPr lvl="0">
              <a:lnSpc>
                <a:spcPct val="90000"/>
              </a:lnSpc>
              <a:spcBef>
                <a:spcPct val="0"/>
              </a:spcBef>
              <a:defRPr/>
            </a:pPr>
            <a:r>
              <a:rPr lang="en-US" altLang="zh-CN" sz="1600" dirty="0" err="1">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inc</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方法把</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value</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值增加，增加量为</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amount</a:t>
            </a:r>
          </a:p>
        </p:txBody>
      </p:sp>
      <p:sp>
        <p:nvSpPr>
          <p:cNvPr id="8" name="圆角矩形标注 14">
            <a:extLst>
              <a:ext uri="{FF2B5EF4-FFF2-40B4-BE49-F238E27FC236}">
                <a16:creationId xmlns:a16="http://schemas.microsoft.com/office/drawing/2014/main" id="{B07C2835-356F-48A8-9863-2BB46A17A40A}"/>
              </a:ext>
            </a:extLst>
          </p:cNvPr>
          <p:cNvSpPr/>
          <p:nvPr/>
        </p:nvSpPr>
        <p:spPr>
          <a:xfrm>
            <a:off x="8235352" y="3566273"/>
            <a:ext cx="3956648" cy="710007"/>
          </a:xfrm>
          <a:prstGeom prst="wedgeRoundRectCallout">
            <a:avLst>
              <a:gd name="adj1" fmla="val -62185"/>
              <a:gd name="adj2" fmla="val 38397"/>
              <a:gd name="adj3" fmla="val 16667"/>
            </a:avLst>
          </a:prstGeom>
          <a:solidFill>
            <a:schemeClr val="accent4">
              <a:lumMod val="40000"/>
              <a:lumOff val="60000"/>
              <a:alpha val="41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90000"/>
              </a:lnSpc>
              <a:spcBef>
                <a:spcPct val="0"/>
              </a:spcBef>
              <a:defRPr/>
            </a:pPr>
            <a:r>
              <a:rPr lang="en-US" altLang="zh-CN" sz="1600" dirty="0" err="1">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inc</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a:t>
            </a:r>
            <a:r>
              <a:rPr lang="en-US" altLang="zh-CN" sz="1600" dirty="0" err="1">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dec</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二个方法都是</a:t>
            </a:r>
            <a:r>
              <a:rPr lang="en-US" altLang="zh-CN" sz="1600" b="1" dirty="0">
                <a:solidFill>
                  <a:srgbClr val="7F0055"/>
                </a:solidFill>
                <a:latin typeface="华文新魏" panose="02010800040101010101" pitchFamily="2" charset="-122"/>
                <a:ea typeface="华文新魏" panose="02010800040101010101" pitchFamily="2" charset="-122"/>
              </a:rPr>
              <a:t>synchronized</a:t>
            </a:r>
            <a:r>
              <a:rPr lang="zh-CN" altLang="en-US" sz="1600" b="1" dirty="0">
                <a:solidFill>
                  <a:srgbClr val="7F0055"/>
                </a:solidFill>
                <a:latin typeface="华文新魏" panose="02010800040101010101" pitchFamily="2" charset="-122"/>
                <a:ea typeface="华文新魏" panose="02010800040101010101" pitchFamily="2" charset="-122"/>
              </a:rPr>
              <a:t>的，</a:t>
            </a:r>
            <a:endParaRPr lang="en-US" altLang="zh-CN" sz="1600" b="1" dirty="0">
              <a:solidFill>
                <a:srgbClr val="7F0055"/>
              </a:solidFill>
              <a:latin typeface="华文新魏" panose="02010800040101010101" pitchFamily="2" charset="-122"/>
              <a:ea typeface="华文新魏" panose="02010800040101010101" pitchFamily="2" charset="-122"/>
            </a:endParaRPr>
          </a:p>
          <a:p>
            <a:pPr lvl="0">
              <a:lnSpc>
                <a:spcPct val="90000"/>
              </a:lnSpc>
              <a:spcBef>
                <a:spcPct val="0"/>
              </a:spcBef>
              <a:defRPr/>
            </a:pPr>
            <a:r>
              <a:rPr lang="zh-CN" altLang="en-US" sz="1600" b="1" dirty="0">
                <a:solidFill>
                  <a:srgbClr val="7F0055"/>
                </a:solidFill>
                <a:latin typeface="华文新魏" panose="02010800040101010101" pitchFamily="2" charset="-122"/>
                <a:ea typeface="华文新魏" panose="02010800040101010101" pitchFamily="2" charset="-122"/>
                <a:cs typeface="Times New Roman" panose="02020603050405020304" pitchFamily="18" charset="0"/>
              </a:rPr>
              <a:t>二个同步的实例方法</a:t>
            </a:r>
            <a:endParaRPr lang="en-US" altLang="zh-CN" sz="1600" b="1" dirty="0">
              <a:solidFill>
                <a:srgbClr val="7F0055"/>
              </a:solidFill>
              <a:latin typeface="华文新魏" panose="02010800040101010101" pitchFamily="2" charset="-122"/>
              <a:ea typeface="华文新魏" panose="02010800040101010101" pitchFamily="2" charset="-122"/>
              <a:cs typeface="Times New Roman" panose="02020603050405020304" pitchFamily="18" charset="0"/>
            </a:endParaRPr>
          </a:p>
          <a:p>
            <a:pPr lvl="0">
              <a:lnSpc>
                <a:spcPct val="90000"/>
              </a:lnSpc>
              <a:spcBef>
                <a:spcPct val="0"/>
              </a:spcBef>
              <a:defRPr/>
            </a:pPr>
            <a:endParaRPr lang="en-US" altLang="en-US" sz="1600" b="1" dirty="0">
              <a:solidFill>
                <a:srgbClr val="7F0055"/>
              </a:solidFill>
              <a:latin typeface="华文新魏" panose="02010800040101010101" pitchFamily="2" charset="-122"/>
              <a:ea typeface="华文新魏" panose="02010800040101010101" pitchFamily="2" charset="-122"/>
              <a:cs typeface="Times New Roman" panose="02020603050405020304" pitchFamily="18" charset="0"/>
            </a:endParaRPr>
          </a:p>
        </p:txBody>
      </p:sp>
    </p:spTree>
    <p:extLst>
      <p:ext uri="{BB962C8B-B14F-4D97-AF65-F5344CB8AC3E}">
        <p14:creationId xmlns:p14="http://schemas.microsoft.com/office/powerpoint/2010/main" val="89831488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文本占位符 1"/>
          <p:cNvSpPr>
            <a:spLocks noGrp="1"/>
          </p:cNvSpPr>
          <p:nvPr>
            <p:ph type="body" sz="quarter" idx="10"/>
          </p:nvPr>
        </p:nvSpPr>
        <p:spPr bwMode="auto">
          <a:xfrm>
            <a:off x="237439" y="175846"/>
            <a:ext cx="1248461" cy="835269"/>
          </a:xfrm>
          <a:noFill/>
        </p:spPr>
        <p:txBody>
          <a:bodyPr vert="horz" wrap="square" lIns="91440" tIns="45720" rIns="91440" bIns="45720" numCol="1" anchor="t" anchorCtr="0" compatLnSpc="1">
            <a:normAutofit fontScale="87500"/>
          </a:bodyPr>
          <a:lstStyle/>
          <a:p>
            <a:pPr eaLnBrk="1" hangingPunct="1"/>
            <a:r>
              <a:rPr lang="en-US" altLang="zh-CN" dirty="0"/>
              <a:t>30.4</a:t>
            </a:r>
          </a:p>
        </p:txBody>
      </p:sp>
      <p:sp>
        <p:nvSpPr>
          <p:cNvPr id="11267" name="文本占位符 2"/>
          <p:cNvSpPr>
            <a:spLocks noGrp="1"/>
          </p:cNvSpPr>
          <p:nvPr>
            <p:ph type="body" sz="quarter" idx="12"/>
          </p:nvPr>
        </p:nvSpPr>
        <p:spPr bwMode="auto">
          <a:xfrm>
            <a:off x="1649291" y="224570"/>
            <a:ext cx="8891247" cy="496887"/>
          </a:xfrm>
          <a:noFill/>
        </p:spPr>
        <p:txBody>
          <a:bodyPr vert="horz" wrap="square" lIns="91440" tIns="45720" rIns="91440" bIns="45720" numCol="1" anchor="t" anchorCtr="0" compatLnSpc="1">
            <a:noAutofit/>
          </a:bodyPr>
          <a:lstStyle/>
          <a:p>
            <a:r>
              <a:rPr lang="zh-CN" altLang="en-US" b="1" dirty="0">
                <a:latin typeface="华文细黑" panose="02010600040101010101" pitchFamily="2" charset="-122"/>
                <a:ea typeface="华文细黑" panose="02010600040101010101" pitchFamily="2" charset="-122"/>
              </a:rPr>
              <a:t>线程同步</a:t>
            </a:r>
            <a:r>
              <a:rPr lang="en-US" altLang="zh-CN" b="1" dirty="0">
                <a:latin typeface="华文细黑" panose="02010600040101010101" pitchFamily="2" charset="-122"/>
                <a:ea typeface="华文细黑" panose="02010600040101010101" pitchFamily="2" charset="-122"/>
              </a:rPr>
              <a:t>-</a:t>
            </a:r>
            <a:r>
              <a:rPr lang="zh-CN" altLang="en-US" b="1" dirty="0">
                <a:latin typeface="华文细黑" panose="02010600040101010101" pitchFamily="2" charset="-122"/>
                <a:ea typeface="华文细黑" panose="02010600040101010101" pitchFamily="2" charset="-122"/>
              </a:rPr>
              <a:t>场景</a:t>
            </a:r>
            <a:r>
              <a:rPr lang="en-US" altLang="zh-CN" b="1" dirty="0">
                <a:latin typeface="华文细黑" panose="02010600040101010101" pitchFamily="2" charset="-122"/>
                <a:ea typeface="华文细黑" panose="02010600040101010101" pitchFamily="2" charset="-122"/>
              </a:rPr>
              <a:t>1</a:t>
            </a:r>
          </a:p>
        </p:txBody>
      </p:sp>
      <p:sp>
        <p:nvSpPr>
          <p:cNvPr id="42" name="Rectangle 1">
            <a:extLst>
              <a:ext uri="{FF2B5EF4-FFF2-40B4-BE49-F238E27FC236}">
                <a16:creationId xmlns:a16="http://schemas.microsoft.com/office/drawing/2014/main" id="{FB39AE3C-28B6-48D2-A476-72C5197FAC71}"/>
              </a:ext>
            </a:extLst>
          </p:cNvPr>
          <p:cNvSpPr>
            <a:spLocks noChangeArrowheads="1"/>
          </p:cNvSpPr>
          <p:nvPr/>
        </p:nvSpPr>
        <p:spPr bwMode="auto">
          <a:xfrm>
            <a:off x="7427" y="1134698"/>
            <a:ext cx="6330192" cy="3247732"/>
          </a:xfrm>
          <a:prstGeom prst="rect">
            <a:avLst/>
          </a:prstGeom>
          <a:solidFill>
            <a:schemeClr val="accent4">
              <a:lumMod val="20000"/>
              <a:lumOff val="80000"/>
            </a:schemeClr>
          </a:solidFill>
          <a:ln w="22225">
            <a:solidFill>
              <a:schemeClr val="accent4">
                <a:lumMod val="50000"/>
              </a:schemeClr>
            </a:solidFill>
          </a:ln>
        </p:spPr>
        <p:txBody>
          <a:bodyPr wrap="square">
            <a:noAutofit/>
          </a:bodyPr>
          <a:lstStyle/>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class </a:t>
            </a:r>
            <a:r>
              <a:rPr lang="en-US" altLang="zh-CN" sz="1600" b="1" dirty="0" err="1">
                <a:solidFill>
                  <a:srgbClr val="7F0055"/>
                </a:solidFill>
                <a:latin typeface="华文新魏" panose="02010800040101010101" pitchFamily="2" charset="-122"/>
                <a:ea typeface="华文新魏" panose="02010800040101010101" pitchFamily="2" charset="-122"/>
              </a:rPr>
              <a:t>IncTask</a:t>
            </a:r>
            <a:r>
              <a:rPr lang="en-US" altLang="zh-CN" sz="1600" b="1" dirty="0">
                <a:solidFill>
                  <a:srgbClr val="7F0055"/>
                </a:solidFill>
                <a:latin typeface="华文新魏" panose="02010800040101010101" pitchFamily="2" charset="-122"/>
                <a:ea typeface="华文新魏" panose="02010800040101010101" pitchFamily="2" charset="-122"/>
              </a:rPr>
              <a:t> implements Runnable{</a:t>
            </a: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    private Resource r = null; //</a:t>
            </a:r>
            <a:r>
              <a:rPr lang="zh-CN" altLang="en-US" sz="1600" b="1" dirty="0">
                <a:solidFill>
                  <a:srgbClr val="7F0055"/>
                </a:solidFill>
                <a:latin typeface="华文新魏" panose="02010800040101010101" pitchFamily="2" charset="-122"/>
                <a:ea typeface="华文新魏" panose="02010800040101010101" pitchFamily="2" charset="-122"/>
              </a:rPr>
              <a:t>要访问的对象</a:t>
            </a:r>
            <a:endParaRPr lang="en-US" altLang="zh-CN" sz="1600" b="1" dirty="0">
              <a:solidFill>
                <a:srgbClr val="7F0055"/>
              </a:solidFill>
              <a:latin typeface="华文新魏" panose="02010800040101010101" pitchFamily="2" charset="-122"/>
              <a:ea typeface="华文新魏" panose="02010800040101010101" pitchFamily="2" charset="-122"/>
            </a:endParaRP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    private int amount = 0; //</a:t>
            </a:r>
            <a:r>
              <a:rPr lang="zh-CN" altLang="en-US" sz="1600" b="1" dirty="0">
                <a:solidFill>
                  <a:srgbClr val="7F0055"/>
                </a:solidFill>
                <a:latin typeface="华文新魏" panose="02010800040101010101" pitchFamily="2" charset="-122"/>
                <a:ea typeface="华文新魏" panose="02010800040101010101" pitchFamily="2" charset="-122"/>
              </a:rPr>
              <a:t>每次增加量</a:t>
            </a:r>
            <a:endParaRPr lang="en-US" altLang="zh-CN" sz="1600" b="1" dirty="0">
              <a:solidFill>
                <a:srgbClr val="7F0055"/>
              </a:solidFill>
              <a:latin typeface="华文新魏" panose="02010800040101010101" pitchFamily="2" charset="-122"/>
              <a:ea typeface="华文新魏" panose="02010800040101010101" pitchFamily="2" charset="-122"/>
            </a:endParaRP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    private int loops = 0;  //</a:t>
            </a:r>
            <a:r>
              <a:rPr lang="zh-CN" altLang="en-US" sz="1600" b="1" dirty="0">
                <a:solidFill>
                  <a:srgbClr val="7F0055"/>
                </a:solidFill>
                <a:latin typeface="华文新魏" panose="02010800040101010101" pitchFamily="2" charset="-122"/>
                <a:ea typeface="华文新魏" panose="02010800040101010101" pitchFamily="2" charset="-122"/>
              </a:rPr>
              <a:t>循环次数</a:t>
            </a:r>
          </a:p>
          <a:p>
            <a:pPr>
              <a:lnSpc>
                <a:spcPct val="120000"/>
              </a:lnSpc>
            </a:pPr>
            <a:r>
              <a:rPr lang="zh-CN" altLang="en-US" sz="1600" b="1" dirty="0">
                <a:solidFill>
                  <a:srgbClr val="7F0055"/>
                </a:solidFill>
                <a:latin typeface="华文新魏" panose="02010800040101010101" pitchFamily="2" charset="-122"/>
                <a:ea typeface="华文新魏" panose="02010800040101010101" pitchFamily="2" charset="-122"/>
              </a:rPr>
              <a:t>    </a:t>
            </a:r>
            <a:r>
              <a:rPr lang="en-US" altLang="zh-CN" sz="1600" b="1" dirty="0">
                <a:solidFill>
                  <a:srgbClr val="7F0055"/>
                </a:solidFill>
                <a:latin typeface="华文新魏" panose="02010800040101010101" pitchFamily="2" charset="-122"/>
                <a:ea typeface="华文新魏" panose="02010800040101010101" pitchFamily="2" charset="-122"/>
              </a:rPr>
              <a:t>public </a:t>
            </a:r>
            <a:r>
              <a:rPr lang="en-US" altLang="zh-CN" sz="1600" b="1" dirty="0" err="1">
                <a:solidFill>
                  <a:srgbClr val="7F0055"/>
                </a:solidFill>
                <a:latin typeface="华文新魏" panose="02010800040101010101" pitchFamily="2" charset="-122"/>
                <a:ea typeface="华文新魏" panose="02010800040101010101" pitchFamily="2" charset="-122"/>
              </a:rPr>
              <a:t>IncTask</a:t>
            </a:r>
            <a:r>
              <a:rPr lang="en-US" altLang="zh-CN" sz="1600" b="1" dirty="0">
                <a:solidFill>
                  <a:srgbClr val="7F0055"/>
                </a:solidFill>
                <a:latin typeface="华文新魏" panose="02010800040101010101" pitchFamily="2" charset="-122"/>
                <a:ea typeface="华文新魏" panose="02010800040101010101" pitchFamily="2" charset="-122"/>
              </a:rPr>
              <a:t>(Resource </a:t>
            </a:r>
            <a:r>
              <a:rPr lang="en-US" altLang="zh-CN" sz="1600" b="1" dirty="0" err="1">
                <a:solidFill>
                  <a:srgbClr val="7F0055"/>
                </a:solidFill>
                <a:latin typeface="华文新魏" panose="02010800040101010101" pitchFamily="2" charset="-122"/>
                <a:ea typeface="华文新魏" panose="02010800040101010101" pitchFamily="2" charset="-122"/>
              </a:rPr>
              <a:t>r,int</a:t>
            </a:r>
            <a:r>
              <a:rPr lang="en-US" altLang="zh-CN" sz="1600" b="1" dirty="0">
                <a:solidFill>
                  <a:srgbClr val="7F0055"/>
                </a:solidFill>
                <a:latin typeface="华文新魏" panose="02010800040101010101" pitchFamily="2" charset="-122"/>
                <a:ea typeface="华文新魏" panose="02010800040101010101" pitchFamily="2" charset="-122"/>
              </a:rPr>
              <a:t> </a:t>
            </a:r>
            <a:r>
              <a:rPr lang="en-US" altLang="zh-CN" sz="1600" b="1" dirty="0" err="1">
                <a:solidFill>
                  <a:srgbClr val="7F0055"/>
                </a:solidFill>
                <a:latin typeface="华文新魏" panose="02010800040101010101" pitchFamily="2" charset="-122"/>
                <a:ea typeface="华文新魏" panose="02010800040101010101" pitchFamily="2" charset="-122"/>
              </a:rPr>
              <a:t>amount,int</a:t>
            </a:r>
            <a:r>
              <a:rPr lang="en-US" altLang="zh-CN" sz="1600" b="1" dirty="0">
                <a:solidFill>
                  <a:srgbClr val="7F0055"/>
                </a:solidFill>
                <a:latin typeface="华文新魏" panose="02010800040101010101" pitchFamily="2" charset="-122"/>
                <a:ea typeface="华文新魏" panose="02010800040101010101" pitchFamily="2" charset="-122"/>
              </a:rPr>
              <a:t> loops){</a:t>
            </a: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        </a:t>
            </a:r>
            <a:r>
              <a:rPr lang="en-US" altLang="zh-CN" sz="1600" b="1" dirty="0" err="1">
                <a:solidFill>
                  <a:srgbClr val="7F0055"/>
                </a:solidFill>
                <a:latin typeface="华文新魏" panose="02010800040101010101" pitchFamily="2" charset="-122"/>
                <a:ea typeface="华文新魏" panose="02010800040101010101" pitchFamily="2" charset="-122"/>
              </a:rPr>
              <a:t>this.r</a:t>
            </a:r>
            <a:r>
              <a:rPr lang="en-US" altLang="zh-CN" sz="1600" b="1" dirty="0">
                <a:solidFill>
                  <a:srgbClr val="7F0055"/>
                </a:solidFill>
                <a:latin typeface="华文新魏" panose="02010800040101010101" pitchFamily="2" charset="-122"/>
                <a:ea typeface="华文新魏" panose="02010800040101010101" pitchFamily="2" charset="-122"/>
              </a:rPr>
              <a:t> = r; </a:t>
            </a:r>
            <a:r>
              <a:rPr lang="en-US" altLang="zh-CN" sz="1600" b="1" dirty="0" err="1">
                <a:solidFill>
                  <a:srgbClr val="7F0055"/>
                </a:solidFill>
                <a:latin typeface="华文新魏" panose="02010800040101010101" pitchFamily="2" charset="-122"/>
                <a:ea typeface="华文新魏" panose="02010800040101010101" pitchFamily="2" charset="-122"/>
              </a:rPr>
              <a:t>this.amount</a:t>
            </a:r>
            <a:r>
              <a:rPr lang="en-US" altLang="zh-CN" sz="1600" b="1" dirty="0">
                <a:solidFill>
                  <a:srgbClr val="7F0055"/>
                </a:solidFill>
                <a:latin typeface="华文新魏" panose="02010800040101010101" pitchFamily="2" charset="-122"/>
                <a:ea typeface="华文新魏" panose="02010800040101010101" pitchFamily="2" charset="-122"/>
              </a:rPr>
              <a:t> = amount; </a:t>
            </a:r>
            <a:r>
              <a:rPr lang="en-US" altLang="zh-CN" sz="1600" b="1" dirty="0" err="1">
                <a:solidFill>
                  <a:srgbClr val="7F0055"/>
                </a:solidFill>
                <a:latin typeface="华文新魏" panose="02010800040101010101" pitchFamily="2" charset="-122"/>
                <a:ea typeface="华文新魏" panose="02010800040101010101" pitchFamily="2" charset="-122"/>
              </a:rPr>
              <a:t>this.loops</a:t>
            </a:r>
            <a:r>
              <a:rPr lang="en-US" altLang="zh-CN" sz="1600" b="1" dirty="0">
                <a:solidFill>
                  <a:srgbClr val="7F0055"/>
                </a:solidFill>
                <a:latin typeface="华文新魏" panose="02010800040101010101" pitchFamily="2" charset="-122"/>
                <a:ea typeface="华文新魏" panose="02010800040101010101" pitchFamily="2" charset="-122"/>
              </a:rPr>
              <a:t> = loops;</a:t>
            </a: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    }</a:t>
            </a: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    public void run() {</a:t>
            </a: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        for(int i = 0; i &lt; loops; i++) { </a:t>
            </a:r>
            <a:r>
              <a:rPr lang="en-US" altLang="zh-CN" sz="1600" b="1" dirty="0">
                <a:solidFill>
                  <a:srgbClr val="FF0000"/>
                </a:solidFill>
                <a:latin typeface="华文新魏" panose="02010800040101010101" pitchFamily="2" charset="-122"/>
                <a:ea typeface="华文新魏" panose="02010800040101010101" pitchFamily="2" charset="-122"/>
              </a:rPr>
              <a:t>r.inc(amount); </a:t>
            </a:r>
            <a:r>
              <a:rPr lang="en-US" altLang="zh-CN" sz="1600" b="1" dirty="0">
                <a:solidFill>
                  <a:srgbClr val="7F0055"/>
                </a:solidFill>
                <a:latin typeface="华文新魏" panose="02010800040101010101" pitchFamily="2" charset="-122"/>
                <a:ea typeface="华文新魏" panose="02010800040101010101" pitchFamily="2" charset="-122"/>
              </a:rPr>
              <a:t>}</a:t>
            </a: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    }</a:t>
            </a: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a:t>
            </a:r>
          </a:p>
          <a:p>
            <a:pPr>
              <a:lnSpc>
                <a:spcPct val="120000"/>
              </a:lnSpc>
            </a:pPr>
            <a:endParaRPr lang="en-US" altLang="zh-CN" sz="1600" b="1" dirty="0">
              <a:solidFill>
                <a:srgbClr val="7F0055"/>
              </a:solidFill>
              <a:latin typeface="华文新魏" panose="02010800040101010101" pitchFamily="2" charset="-122"/>
              <a:ea typeface="华文新魏" panose="02010800040101010101" pitchFamily="2" charset="-122"/>
            </a:endParaRPr>
          </a:p>
        </p:txBody>
      </p:sp>
      <p:sp>
        <p:nvSpPr>
          <p:cNvPr id="5" name="Rectangle 1">
            <a:extLst>
              <a:ext uri="{FF2B5EF4-FFF2-40B4-BE49-F238E27FC236}">
                <a16:creationId xmlns:a16="http://schemas.microsoft.com/office/drawing/2014/main" id="{D8221325-DFD4-4F55-A3CF-03D3260547D4}"/>
              </a:ext>
            </a:extLst>
          </p:cNvPr>
          <p:cNvSpPr>
            <a:spLocks noChangeArrowheads="1"/>
          </p:cNvSpPr>
          <p:nvPr/>
        </p:nvSpPr>
        <p:spPr bwMode="auto">
          <a:xfrm>
            <a:off x="6337619" y="3648428"/>
            <a:ext cx="5846954" cy="3243026"/>
          </a:xfrm>
          <a:prstGeom prst="rect">
            <a:avLst/>
          </a:prstGeom>
          <a:solidFill>
            <a:schemeClr val="accent4">
              <a:lumMod val="20000"/>
              <a:lumOff val="80000"/>
            </a:schemeClr>
          </a:solidFill>
          <a:ln w="22225">
            <a:solidFill>
              <a:schemeClr val="accent4">
                <a:lumMod val="50000"/>
              </a:schemeClr>
            </a:solidFill>
          </a:ln>
        </p:spPr>
        <p:txBody>
          <a:bodyPr wrap="square">
            <a:noAutofit/>
          </a:bodyPr>
          <a:lstStyle/>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class </a:t>
            </a:r>
            <a:r>
              <a:rPr lang="en-US" altLang="zh-CN" sz="1600" b="1" dirty="0" err="1">
                <a:solidFill>
                  <a:srgbClr val="7F0055"/>
                </a:solidFill>
                <a:latin typeface="华文新魏" panose="02010800040101010101" pitchFamily="2" charset="-122"/>
                <a:ea typeface="华文新魏" panose="02010800040101010101" pitchFamily="2" charset="-122"/>
              </a:rPr>
              <a:t>DecTask</a:t>
            </a:r>
            <a:r>
              <a:rPr lang="en-US" altLang="zh-CN" sz="1600" b="1" dirty="0">
                <a:solidFill>
                  <a:srgbClr val="7F0055"/>
                </a:solidFill>
                <a:latin typeface="华文新魏" panose="02010800040101010101" pitchFamily="2" charset="-122"/>
                <a:ea typeface="华文新魏" panose="02010800040101010101" pitchFamily="2" charset="-122"/>
              </a:rPr>
              <a:t> implements Runnable{</a:t>
            </a: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    private Resource r = null; //</a:t>
            </a:r>
            <a:r>
              <a:rPr lang="zh-CN" altLang="en-US" sz="1600" b="1" dirty="0">
                <a:solidFill>
                  <a:srgbClr val="7F0055"/>
                </a:solidFill>
                <a:latin typeface="华文新魏" panose="02010800040101010101" pitchFamily="2" charset="-122"/>
                <a:ea typeface="华文新魏" panose="02010800040101010101" pitchFamily="2" charset="-122"/>
              </a:rPr>
              <a:t>要访问的对象</a:t>
            </a:r>
            <a:endParaRPr lang="en-US" altLang="zh-CN" sz="1600" b="1" dirty="0">
              <a:solidFill>
                <a:srgbClr val="7F0055"/>
              </a:solidFill>
              <a:latin typeface="华文新魏" panose="02010800040101010101" pitchFamily="2" charset="-122"/>
              <a:ea typeface="华文新魏" panose="02010800040101010101" pitchFamily="2" charset="-122"/>
            </a:endParaRP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    private int amount = 0; //</a:t>
            </a:r>
            <a:r>
              <a:rPr lang="zh-CN" altLang="en-US" sz="1600" b="1" dirty="0">
                <a:solidFill>
                  <a:srgbClr val="7F0055"/>
                </a:solidFill>
                <a:latin typeface="华文新魏" panose="02010800040101010101" pitchFamily="2" charset="-122"/>
                <a:ea typeface="华文新魏" panose="02010800040101010101" pitchFamily="2" charset="-122"/>
              </a:rPr>
              <a:t>每次减少量</a:t>
            </a:r>
            <a:endParaRPr lang="en-US" altLang="zh-CN" sz="1600" b="1" dirty="0">
              <a:solidFill>
                <a:srgbClr val="7F0055"/>
              </a:solidFill>
              <a:latin typeface="华文新魏" panose="02010800040101010101" pitchFamily="2" charset="-122"/>
              <a:ea typeface="华文新魏" panose="02010800040101010101" pitchFamily="2" charset="-122"/>
            </a:endParaRP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    private int loops = 0;  //</a:t>
            </a:r>
            <a:r>
              <a:rPr lang="zh-CN" altLang="en-US" sz="1600" b="1" dirty="0">
                <a:solidFill>
                  <a:srgbClr val="7F0055"/>
                </a:solidFill>
                <a:latin typeface="华文新魏" panose="02010800040101010101" pitchFamily="2" charset="-122"/>
                <a:ea typeface="华文新魏" panose="02010800040101010101" pitchFamily="2" charset="-122"/>
              </a:rPr>
              <a:t>循环次数</a:t>
            </a:r>
          </a:p>
          <a:p>
            <a:pPr>
              <a:lnSpc>
                <a:spcPct val="120000"/>
              </a:lnSpc>
            </a:pPr>
            <a:r>
              <a:rPr lang="zh-CN" altLang="en-US" sz="1600" b="1" dirty="0">
                <a:solidFill>
                  <a:srgbClr val="7F0055"/>
                </a:solidFill>
                <a:latin typeface="华文新魏" panose="02010800040101010101" pitchFamily="2" charset="-122"/>
                <a:ea typeface="华文新魏" panose="02010800040101010101" pitchFamily="2" charset="-122"/>
              </a:rPr>
              <a:t>    </a:t>
            </a:r>
            <a:r>
              <a:rPr lang="en-US" altLang="zh-CN" sz="1600" b="1" dirty="0">
                <a:solidFill>
                  <a:srgbClr val="7F0055"/>
                </a:solidFill>
                <a:latin typeface="华文新魏" panose="02010800040101010101" pitchFamily="2" charset="-122"/>
                <a:ea typeface="华文新魏" panose="02010800040101010101" pitchFamily="2" charset="-122"/>
              </a:rPr>
              <a:t>public </a:t>
            </a:r>
            <a:r>
              <a:rPr lang="en-US" altLang="zh-CN" sz="1600" b="1" dirty="0" err="1">
                <a:solidFill>
                  <a:srgbClr val="7F0055"/>
                </a:solidFill>
                <a:latin typeface="华文新魏" panose="02010800040101010101" pitchFamily="2" charset="-122"/>
                <a:ea typeface="华文新魏" panose="02010800040101010101" pitchFamily="2" charset="-122"/>
              </a:rPr>
              <a:t>DecTask</a:t>
            </a:r>
            <a:r>
              <a:rPr lang="en-US" altLang="zh-CN" sz="1600" b="1" dirty="0">
                <a:solidFill>
                  <a:srgbClr val="7F0055"/>
                </a:solidFill>
                <a:latin typeface="华文新魏" panose="02010800040101010101" pitchFamily="2" charset="-122"/>
                <a:ea typeface="华文新魏" panose="02010800040101010101" pitchFamily="2" charset="-122"/>
              </a:rPr>
              <a:t>(Resource r, int amount, int loops){</a:t>
            </a: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        </a:t>
            </a:r>
            <a:r>
              <a:rPr lang="en-US" altLang="zh-CN" sz="1600" b="1" dirty="0" err="1">
                <a:solidFill>
                  <a:srgbClr val="7F0055"/>
                </a:solidFill>
                <a:latin typeface="华文新魏" panose="02010800040101010101" pitchFamily="2" charset="-122"/>
                <a:ea typeface="华文新魏" panose="02010800040101010101" pitchFamily="2" charset="-122"/>
              </a:rPr>
              <a:t>this.r</a:t>
            </a:r>
            <a:r>
              <a:rPr lang="en-US" altLang="zh-CN" sz="1600" b="1" dirty="0">
                <a:solidFill>
                  <a:srgbClr val="7F0055"/>
                </a:solidFill>
                <a:latin typeface="华文新魏" panose="02010800040101010101" pitchFamily="2" charset="-122"/>
                <a:ea typeface="华文新魏" panose="02010800040101010101" pitchFamily="2" charset="-122"/>
              </a:rPr>
              <a:t> = </a:t>
            </a:r>
            <a:r>
              <a:rPr lang="en-US" altLang="zh-CN" sz="1600" b="1" dirty="0" err="1">
                <a:solidFill>
                  <a:srgbClr val="7F0055"/>
                </a:solidFill>
                <a:latin typeface="华文新魏" panose="02010800040101010101" pitchFamily="2" charset="-122"/>
                <a:ea typeface="华文新魏" panose="02010800040101010101" pitchFamily="2" charset="-122"/>
              </a:rPr>
              <a:t>r;this.amount</a:t>
            </a:r>
            <a:r>
              <a:rPr lang="en-US" altLang="zh-CN" sz="1600" b="1" dirty="0">
                <a:solidFill>
                  <a:srgbClr val="7F0055"/>
                </a:solidFill>
                <a:latin typeface="华文新魏" panose="02010800040101010101" pitchFamily="2" charset="-122"/>
                <a:ea typeface="华文新魏" panose="02010800040101010101" pitchFamily="2" charset="-122"/>
              </a:rPr>
              <a:t> = </a:t>
            </a:r>
            <a:r>
              <a:rPr lang="en-US" altLang="zh-CN" sz="1600" b="1" dirty="0" err="1">
                <a:solidFill>
                  <a:srgbClr val="7F0055"/>
                </a:solidFill>
                <a:latin typeface="华文新魏" panose="02010800040101010101" pitchFamily="2" charset="-122"/>
                <a:ea typeface="华文新魏" panose="02010800040101010101" pitchFamily="2" charset="-122"/>
              </a:rPr>
              <a:t>amount;this.loops</a:t>
            </a:r>
            <a:r>
              <a:rPr lang="en-US" altLang="zh-CN" sz="1600" b="1" dirty="0">
                <a:solidFill>
                  <a:srgbClr val="7F0055"/>
                </a:solidFill>
                <a:latin typeface="华文新魏" panose="02010800040101010101" pitchFamily="2" charset="-122"/>
                <a:ea typeface="华文新魏" panose="02010800040101010101" pitchFamily="2" charset="-122"/>
              </a:rPr>
              <a:t> = loops;</a:t>
            </a: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    }</a:t>
            </a: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    public void run() {</a:t>
            </a: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        for(int i = 0; i &lt; loops; i++) {  </a:t>
            </a:r>
            <a:r>
              <a:rPr lang="en-US" altLang="zh-CN" sz="1600" b="1" dirty="0" err="1">
                <a:solidFill>
                  <a:srgbClr val="FF0000"/>
                </a:solidFill>
                <a:latin typeface="华文新魏" panose="02010800040101010101" pitchFamily="2" charset="-122"/>
                <a:ea typeface="华文新魏" panose="02010800040101010101" pitchFamily="2" charset="-122"/>
              </a:rPr>
              <a:t>r.dec</a:t>
            </a:r>
            <a:r>
              <a:rPr lang="en-US" altLang="zh-CN" sz="1600" b="1" dirty="0">
                <a:solidFill>
                  <a:srgbClr val="FF0000"/>
                </a:solidFill>
                <a:latin typeface="华文新魏" panose="02010800040101010101" pitchFamily="2" charset="-122"/>
                <a:ea typeface="华文新魏" panose="02010800040101010101" pitchFamily="2" charset="-122"/>
              </a:rPr>
              <a:t>(amount); </a:t>
            </a:r>
            <a:r>
              <a:rPr lang="en-US" altLang="zh-CN" sz="1600" b="1" dirty="0">
                <a:solidFill>
                  <a:srgbClr val="7F0055"/>
                </a:solidFill>
                <a:latin typeface="华文新魏" panose="02010800040101010101" pitchFamily="2" charset="-122"/>
                <a:ea typeface="华文新魏" panose="02010800040101010101" pitchFamily="2" charset="-122"/>
              </a:rPr>
              <a:t>}</a:t>
            </a: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    }</a:t>
            </a: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a:t>
            </a:r>
          </a:p>
        </p:txBody>
      </p:sp>
      <p:sp>
        <p:nvSpPr>
          <p:cNvPr id="6" name="圆角矩形标注 14">
            <a:extLst>
              <a:ext uri="{FF2B5EF4-FFF2-40B4-BE49-F238E27FC236}">
                <a16:creationId xmlns:a16="http://schemas.microsoft.com/office/drawing/2014/main" id="{764F5371-DF6A-4F9A-A1A5-A37B09D3CB3A}"/>
              </a:ext>
            </a:extLst>
          </p:cNvPr>
          <p:cNvSpPr/>
          <p:nvPr/>
        </p:nvSpPr>
        <p:spPr>
          <a:xfrm>
            <a:off x="7005672" y="1202589"/>
            <a:ext cx="4510847" cy="1188974"/>
          </a:xfrm>
          <a:prstGeom prst="wedgeRoundRectCallout">
            <a:avLst>
              <a:gd name="adj1" fmla="val -68191"/>
              <a:gd name="adj2" fmla="val -12248"/>
              <a:gd name="adj3" fmla="val 16667"/>
            </a:avLst>
          </a:prstGeom>
          <a:solidFill>
            <a:schemeClr val="accent4">
              <a:lumMod val="40000"/>
              <a:lumOff val="60000"/>
              <a:alpha val="41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90000"/>
              </a:lnSpc>
              <a:spcBef>
                <a:spcPct val="0"/>
              </a:spcBef>
              <a:defRPr/>
            </a:pPr>
            <a:r>
              <a:rPr lang="en-US" altLang="zh-CN" sz="1600" dirty="0" err="1">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IncTask</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是线程任务，会循环调用资源对象</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r.inc</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方法，</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loops</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是循环次数。</a:t>
            </a:r>
            <a:endPar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endParaRPr>
          </a:p>
          <a:p>
            <a:pPr lvl="0">
              <a:lnSpc>
                <a:spcPct val="90000"/>
              </a:lnSpc>
              <a:spcBef>
                <a:spcPct val="0"/>
              </a:spcBef>
              <a:defRPr/>
            </a:pPr>
            <a:endPar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endParaRPr>
          </a:p>
          <a:p>
            <a:pPr lvl="0">
              <a:lnSpc>
                <a:spcPct val="90000"/>
              </a:lnSpc>
              <a:spcBef>
                <a:spcPct val="0"/>
              </a:spcBef>
              <a:defRPr/>
            </a:pPr>
            <a:r>
              <a:rPr lang="en-US" altLang="zh-CN" sz="1600" dirty="0" err="1">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IncTask</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的构造函数会传入要访问的对象</a:t>
            </a:r>
            <a:endPar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endParaRPr>
          </a:p>
        </p:txBody>
      </p:sp>
      <p:sp>
        <p:nvSpPr>
          <p:cNvPr id="7" name="圆角矩形标注 14">
            <a:extLst>
              <a:ext uri="{FF2B5EF4-FFF2-40B4-BE49-F238E27FC236}">
                <a16:creationId xmlns:a16="http://schemas.microsoft.com/office/drawing/2014/main" id="{37F7158D-1034-4B00-8440-A9384F07CF00}"/>
              </a:ext>
            </a:extLst>
          </p:cNvPr>
          <p:cNvSpPr/>
          <p:nvPr/>
        </p:nvSpPr>
        <p:spPr>
          <a:xfrm>
            <a:off x="1083349" y="5493180"/>
            <a:ext cx="4510847" cy="1188974"/>
          </a:xfrm>
          <a:prstGeom prst="wedgeRoundRectCallout">
            <a:avLst>
              <a:gd name="adj1" fmla="val 62583"/>
              <a:gd name="adj2" fmla="val -42260"/>
              <a:gd name="adj3" fmla="val 16667"/>
            </a:avLst>
          </a:prstGeom>
          <a:solidFill>
            <a:schemeClr val="accent4">
              <a:lumMod val="40000"/>
              <a:lumOff val="60000"/>
              <a:alpha val="41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90000"/>
              </a:lnSpc>
              <a:spcBef>
                <a:spcPct val="0"/>
              </a:spcBef>
              <a:defRPr/>
            </a:pPr>
            <a:r>
              <a:rPr lang="en-US" altLang="zh-CN" sz="1600" dirty="0" err="1">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DecTask</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是线程任务，会循环调用资源对象</a:t>
            </a:r>
            <a:r>
              <a:rPr lang="en-US" altLang="zh-CN" sz="1600" dirty="0" err="1">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r.dec</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方法，</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loops</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是循环次数。</a:t>
            </a:r>
            <a:endPar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endParaRPr>
          </a:p>
          <a:p>
            <a:pPr lvl="0">
              <a:lnSpc>
                <a:spcPct val="90000"/>
              </a:lnSpc>
              <a:spcBef>
                <a:spcPct val="0"/>
              </a:spcBef>
              <a:defRPr/>
            </a:pPr>
            <a:endPar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endParaRPr>
          </a:p>
          <a:p>
            <a:pPr lvl="0">
              <a:lnSpc>
                <a:spcPct val="90000"/>
              </a:lnSpc>
              <a:spcBef>
                <a:spcPct val="0"/>
              </a:spcBef>
              <a:defRPr/>
            </a:pPr>
            <a:r>
              <a:rPr lang="en-US" altLang="zh-CN" sz="1600" dirty="0" err="1">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DecTask</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的构造函数会传入要访问的对象</a:t>
            </a:r>
            <a:endPar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endParaRPr>
          </a:p>
        </p:txBody>
      </p:sp>
    </p:spTree>
    <p:extLst>
      <p:ext uri="{BB962C8B-B14F-4D97-AF65-F5344CB8AC3E}">
        <p14:creationId xmlns:p14="http://schemas.microsoft.com/office/powerpoint/2010/main" val="226475524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文本占位符 1"/>
          <p:cNvSpPr>
            <a:spLocks noGrp="1"/>
          </p:cNvSpPr>
          <p:nvPr>
            <p:ph type="body" sz="quarter" idx="10"/>
          </p:nvPr>
        </p:nvSpPr>
        <p:spPr bwMode="auto">
          <a:xfrm>
            <a:off x="237439" y="175846"/>
            <a:ext cx="1248461" cy="835269"/>
          </a:xfrm>
          <a:noFill/>
        </p:spPr>
        <p:txBody>
          <a:bodyPr vert="horz" wrap="square" lIns="91440" tIns="45720" rIns="91440" bIns="45720" numCol="1" anchor="t" anchorCtr="0" compatLnSpc="1">
            <a:normAutofit fontScale="87500"/>
          </a:bodyPr>
          <a:lstStyle/>
          <a:p>
            <a:pPr eaLnBrk="1" hangingPunct="1"/>
            <a:r>
              <a:rPr lang="en-US" altLang="zh-CN" dirty="0"/>
              <a:t>30.4</a:t>
            </a:r>
          </a:p>
        </p:txBody>
      </p:sp>
      <p:sp>
        <p:nvSpPr>
          <p:cNvPr id="11267" name="文本占位符 2"/>
          <p:cNvSpPr>
            <a:spLocks noGrp="1"/>
          </p:cNvSpPr>
          <p:nvPr>
            <p:ph type="body" sz="quarter" idx="12"/>
          </p:nvPr>
        </p:nvSpPr>
        <p:spPr bwMode="auto">
          <a:xfrm>
            <a:off x="1649291" y="224570"/>
            <a:ext cx="8891247" cy="496887"/>
          </a:xfrm>
          <a:noFill/>
        </p:spPr>
        <p:txBody>
          <a:bodyPr vert="horz" wrap="square" lIns="91440" tIns="45720" rIns="91440" bIns="45720" numCol="1" anchor="t" anchorCtr="0" compatLnSpc="1">
            <a:noAutofit/>
          </a:bodyPr>
          <a:lstStyle/>
          <a:p>
            <a:r>
              <a:rPr lang="zh-CN" altLang="en-US" b="1" dirty="0">
                <a:latin typeface="华文细黑" panose="02010600040101010101" pitchFamily="2" charset="-122"/>
                <a:ea typeface="华文细黑" panose="02010600040101010101" pitchFamily="2" charset="-122"/>
              </a:rPr>
              <a:t>线程同步</a:t>
            </a:r>
            <a:r>
              <a:rPr lang="en-US" altLang="zh-CN" b="1" dirty="0">
                <a:latin typeface="华文细黑" panose="02010600040101010101" pitchFamily="2" charset="-122"/>
                <a:ea typeface="华文细黑" panose="02010600040101010101" pitchFamily="2" charset="-122"/>
              </a:rPr>
              <a:t>-</a:t>
            </a:r>
            <a:r>
              <a:rPr lang="zh-CN" altLang="en-US" b="1" dirty="0">
                <a:latin typeface="华文细黑" panose="02010600040101010101" pitchFamily="2" charset="-122"/>
                <a:ea typeface="华文细黑" panose="02010600040101010101" pitchFamily="2" charset="-122"/>
              </a:rPr>
              <a:t>场景</a:t>
            </a:r>
            <a:r>
              <a:rPr lang="en-US" altLang="zh-CN" b="1" dirty="0">
                <a:latin typeface="华文细黑" panose="02010600040101010101" pitchFamily="2" charset="-122"/>
                <a:ea typeface="华文细黑" panose="02010600040101010101" pitchFamily="2" charset="-122"/>
              </a:rPr>
              <a:t>1</a:t>
            </a:r>
          </a:p>
        </p:txBody>
      </p:sp>
      <p:sp>
        <p:nvSpPr>
          <p:cNvPr id="42" name="Rectangle 1">
            <a:extLst>
              <a:ext uri="{FF2B5EF4-FFF2-40B4-BE49-F238E27FC236}">
                <a16:creationId xmlns:a16="http://schemas.microsoft.com/office/drawing/2014/main" id="{FB39AE3C-28B6-48D2-A476-72C5197FAC71}"/>
              </a:ext>
            </a:extLst>
          </p:cNvPr>
          <p:cNvSpPr>
            <a:spLocks noChangeArrowheads="1"/>
          </p:cNvSpPr>
          <p:nvPr/>
        </p:nvSpPr>
        <p:spPr bwMode="auto">
          <a:xfrm>
            <a:off x="7426" y="1134697"/>
            <a:ext cx="12184573" cy="5868269"/>
          </a:xfrm>
          <a:prstGeom prst="rect">
            <a:avLst/>
          </a:prstGeom>
          <a:solidFill>
            <a:schemeClr val="accent4">
              <a:lumMod val="20000"/>
              <a:lumOff val="80000"/>
            </a:schemeClr>
          </a:solidFill>
          <a:ln w="22225">
            <a:solidFill>
              <a:schemeClr val="accent4">
                <a:lumMod val="50000"/>
              </a:schemeClr>
            </a:solidFill>
          </a:ln>
        </p:spPr>
        <p:txBody>
          <a:bodyPr wrap="square">
            <a:noAutofit/>
          </a:bodyPr>
          <a:lstStyle/>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public static void test1(){</a:t>
            </a: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        int </a:t>
            </a:r>
            <a:r>
              <a:rPr lang="en-US" altLang="zh-CN" sz="1600" b="1" dirty="0" err="1">
                <a:solidFill>
                  <a:srgbClr val="7F0055"/>
                </a:solidFill>
                <a:latin typeface="华文新魏" panose="02010800040101010101" pitchFamily="2" charset="-122"/>
                <a:ea typeface="华文新魏" panose="02010800040101010101" pitchFamily="2" charset="-122"/>
              </a:rPr>
              <a:t>incAmount</a:t>
            </a:r>
            <a:r>
              <a:rPr lang="en-US" altLang="zh-CN" sz="1600" b="1" dirty="0">
                <a:solidFill>
                  <a:srgbClr val="7F0055"/>
                </a:solidFill>
                <a:latin typeface="华文新魏" panose="02010800040101010101" pitchFamily="2" charset="-122"/>
                <a:ea typeface="华文新魏" panose="02010800040101010101" pitchFamily="2" charset="-122"/>
              </a:rPr>
              <a:t> = 10;</a:t>
            </a: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        int </a:t>
            </a:r>
            <a:r>
              <a:rPr lang="en-US" altLang="zh-CN" sz="1600" b="1" dirty="0" err="1">
                <a:solidFill>
                  <a:srgbClr val="7F0055"/>
                </a:solidFill>
                <a:latin typeface="华文新魏" panose="02010800040101010101" pitchFamily="2" charset="-122"/>
                <a:ea typeface="华文新魏" panose="02010800040101010101" pitchFamily="2" charset="-122"/>
              </a:rPr>
              <a:t>decAmount</a:t>
            </a:r>
            <a:r>
              <a:rPr lang="en-US" altLang="zh-CN" sz="1600" b="1" dirty="0">
                <a:solidFill>
                  <a:srgbClr val="7F0055"/>
                </a:solidFill>
                <a:latin typeface="华文新魏" panose="02010800040101010101" pitchFamily="2" charset="-122"/>
                <a:ea typeface="华文新魏" panose="02010800040101010101" pitchFamily="2" charset="-122"/>
              </a:rPr>
              <a:t> = 5;</a:t>
            </a: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        int loops = 100;</a:t>
            </a:r>
          </a:p>
          <a:p>
            <a:pPr>
              <a:lnSpc>
                <a:spcPct val="120000"/>
              </a:lnSpc>
            </a:pPr>
            <a:endParaRPr lang="en-US" altLang="zh-CN" sz="1600" b="1" dirty="0">
              <a:solidFill>
                <a:srgbClr val="7F0055"/>
              </a:solidFill>
              <a:latin typeface="华文新魏" panose="02010800040101010101" pitchFamily="2" charset="-122"/>
              <a:ea typeface="华文新魏" panose="02010800040101010101" pitchFamily="2" charset="-122"/>
            </a:endParaRP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        Resource r = new Resource();</a:t>
            </a: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        Runnable </a:t>
            </a:r>
            <a:r>
              <a:rPr lang="en-US" altLang="zh-CN" sz="1600" b="1" dirty="0" err="1">
                <a:solidFill>
                  <a:srgbClr val="7F0055"/>
                </a:solidFill>
                <a:latin typeface="华文新魏" panose="02010800040101010101" pitchFamily="2" charset="-122"/>
                <a:ea typeface="华文新魏" panose="02010800040101010101" pitchFamily="2" charset="-122"/>
              </a:rPr>
              <a:t>incTask</a:t>
            </a:r>
            <a:r>
              <a:rPr lang="en-US" altLang="zh-CN" sz="1600" b="1" dirty="0">
                <a:solidFill>
                  <a:srgbClr val="7F0055"/>
                </a:solidFill>
                <a:latin typeface="华文新魏" panose="02010800040101010101" pitchFamily="2" charset="-122"/>
                <a:ea typeface="华文新魏" panose="02010800040101010101" pitchFamily="2" charset="-122"/>
              </a:rPr>
              <a:t> = new </a:t>
            </a:r>
            <a:r>
              <a:rPr lang="en-US" altLang="zh-CN" sz="1600" b="1" dirty="0" err="1">
                <a:solidFill>
                  <a:srgbClr val="7F0055"/>
                </a:solidFill>
                <a:latin typeface="华文新魏" panose="02010800040101010101" pitchFamily="2" charset="-122"/>
                <a:ea typeface="华文新魏" panose="02010800040101010101" pitchFamily="2" charset="-122"/>
              </a:rPr>
              <a:t>IncTask</a:t>
            </a:r>
            <a:r>
              <a:rPr lang="en-US" altLang="zh-CN" sz="1600" b="1" dirty="0">
                <a:solidFill>
                  <a:srgbClr val="7F0055"/>
                </a:solidFill>
                <a:latin typeface="华文新魏" panose="02010800040101010101" pitchFamily="2" charset="-122"/>
                <a:ea typeface="华文新魏" panose="02010800040101010101" pitchFamily="2" charset="-122"/>
              </a:rPr>
              <a:t>( </a:t>
            </a:r>
            <a:r>
              <a:rPr lang="en-US" altLang="zh-CN" sz="1600" b="1" dirty="0">
                <a:solidFill>
                  <a:srgbClr val="FF0000"/>
                </a:solidFill>
                <a:latin typeface="华文新魏" panose="02010800040101010101" pitchFamily="2" charset="-122"/>
                <a:ea typeface="华文新魏" panose="02010800040101010101" pitchFamily="2" charset="-122"/>
              </a:rPr>
              <a:t>r</a:t>
            </a:r>
            <a:r>
              <a:rPr lang="en-US" altLang="zh-CN" sz="1600" b="1" dirty="0">
                <a:solidFill>
                  <a:srgbClr val="7F0055"/>
                </a:solidFill>
                <a:latin typeface="华文新魏" panose="02010800040101010101" pitchFamily="2" charset="-122"/>
                <a:ea typeface="华文新魏" panose="02010800040101010101" pitchFamily="2" charset="-122"/>
              </a:rPr>
              <a:t>, </a:t>
            </a:r>
            <a:r>
              <a:rPr lang="en-US" altLang="zh-CN" sz="1600" b="1" dirty="0" err="1">
                <a:solidFill>
                  <a:srgbClr val="7F0055"/>
                </a:solidFill>
                <a:latin typeface="华文新魏" panose="02010800040101010101" pitchFamily="2" charset="-122"/>
                <a:ea typeface="华文新魏" panose="02010800040101010101" pitchFamily="2" charset="-122"/>
              </a:rPr>
              <a:t>incAmount</a:t>
            </a:r>
            <a:r>
              <a:rPr lang="en-US" altLang="zh-CN" sz="1600" b="1" dirty="0">
                <a:solidFill>
                  <a:srgbClr val="7F0055"/>
                </a:solidFill>
                <a:latin typeface="华文新魏" panose="02010800040101010101" pitchFamily="2" charset="-122"/>
                <a:ea typeface="华文新魏" panose="02010800040101010101" pitchFamily="2" charset="-122"/>
              </a:rPr>
              <a:t>, loops );</a:t>
            </a: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        Runnable </a:t>
            </a:r>
            <a:r>
              <a:rPr lang="en-US" altLang="zh-CN" sz="1600" b="1" dirty="0" err="1">
                <a:solidFill>
                  <a:srgbClr val="7F0055"/>
                </a:solidFill>
                <a:latin typeface="华文新魏" panose="02010800040101010101" pitchFamily="2" charset="-122"/>
                <a:ea typeface="华文新魏" panose="02010800040101010101" pitchFamily="2" charset="-122"/>
              </a:rPr>
              <a:t>decTask</a:t>
            </a:r>
            <a:r>
              <a:rPr lang="en-US" altLang="zh-CN" sz="1600" b="1" dirty="0">
                <a:solidFill>
                  <a:srgbClr val="7F0055"/>
                </a:solidFill>
                <a:latin typeface="华文新魏" panose="02010800040101010101" pitchFamily="2" charset="-122"/>
                <a:ea typeface="华文新魏" panose="02010800040101010101" pitchFamily="2" charset="-122"/>
              </a:rPr>
              <a:t> = new </a:t>
            </a:r>
            <a:r>
              <a:rPr lang="en-US" altLang="zh-CN" sz="1600" b="1" dirty="0" err="1">
                <a:solidFill>
                  <a:srgbClr val="7F0055"/>
                </a:solidFill>
                <a:latin typeface="华文新魏" panose="02010800040101010101" pitchFamily="2" charset="-122"/>
                <a:ea typeface="华文新魏" panose="02010800040101010101" pitchFamily="2" charset="-122"/>
              </a:rPr>
              <a:t>DecTask</a:t>
            </a:r>
            <a:r>
              <a:rPr lang="en-US" altLang="zh-CN" sz="1600" b="1" dirty="0">
                <a:solidFill>
                  <a:srgbClr val="7F0055"/>
                </a:solidFill>
                <a:latin typeface="华文新魏" panose="02010800040101010101" pitchFamily="2" charset="-122"/>
                <a:ea typeface="华文新魏" panose="02010800040101010101" pitchFamily="2" charset="-122"/>
              </a:rPr>
              <a:t>( </a:t>
            </a:r>
            <a:r>
              <a:rPr lang="en-US" altLang="zh-CN" sz="1600" b="1" dirty="0">
                <a:solidFill>
                  <a:srgbClr val="FF0000"/>
                </a:solidFill>
                <a:latin typeface="华文新魏" panose="02010800040101010101" pitchFamily="2" charset="-122"/>
                <a:ea typeface="华文新魏" panose="02010800040101010101" pitchFamily="2" charset="-122"/>
              </a:rPr>
              <a:t>r</a:t>
            </a:r>
            <a:r>
              <a:rPr lang="en-US" altLang="zh-CN" sz="1600" b="1" dirty="0">
                <a:solidFill>
                  <a:srgbClr val="7F0055"/>
                </a:solidFill>
                <a:latin typeface="华文新魏" panose="02010800040101010101" pitchFamily="2" charset="-122"/>
                <a:ea typeface="华文新魏" panose="02010800040101010101" pitchFamily="2" charset="-122"/>
              </a:rPr>
              <a:t>, </a:t>
            </a:r>
            <a:r>
              <a:rPr lang="en-US" altLang="zh-CN" sz="1600" b="1" dirty="0" err="1">
                <a:solidFill>
                  <a:srgbClr val="7F0055"/>
                </a:solidFill>
                <a:latin typeface="华文新魏" panose="02010800040101010101" pitchFamily="2" charset="-122"/>
                <a:ea typeface="华文新魏" panose="02010800040101010101" pitchFamily="2" charset="-122"/>
              </a:rPr>
              <a:t>decAmount</a:t>
            </a:r>
            <a:r>
              <a:rPr lang="en-US" altLang="zh-CN" sz="1600" b="1" dirty="0">
                <a:solidFill>
                  <a:srgbClr val="7F0055"/>
                </a:solidFill>
                <a:latin typeface="华文新魏" panose="02010800040101010101" pitchFamily="2" charset="-122"/>
                <a:ea typeface="华文新魏" panose="02010800040101010101" pitchFamily="2" charset="-122"/>
              </a:rPr>
              <a:t>, loops );</a:t>
            </a:r>
          </a:p>
          <a:p>
            <a:pPr>
              <a:lnSpc>
                <a:spcPct val="120000"/>
              </a:lnSpc>
            </a:pPr>
            <a:endParaRPr lang="en-US" altLang="zh-CN" sz="1600" b="1" dirty="0">
              <a:solidFill>
                <a:srgbClr val="7F0055"/>
              </a:solidFill>
              <a:latin typeface="华文新魏" panose="02010800040101010101" pitchFamily="2" charset="-122"/>
              <a:ea typeface="华文新魏" panose="02010800040101010101" pitchFamily="2" charset="-122"/>
            </a:endParaRP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        </a:t>
            </a:r>
            <a:r>
              <a:rPr lang="en-US" altLang="zh-CN" sz="1600" b="1" dirty="0" err="1">
                <a:solidFill>
                  <a:srgbClr val="7F0055"/>
                </a:solidFill>
                <a:latin typeface="华文新魏" panose="02010800040101010101" pitchFamily="2" charset="-122"/>
                <a:ea typeface="华文新魏" panose="02010800040101010101" pitchFamily="2" charset="-122"/>
              </a:rPr>
              <a:t>ExecutorService</a:t>
            </a:r>
            <a:r>
              <a:rPr lang="en-US" altLang="zh-CN" sz="1600" b="1" dirty="0">
                <a:solidFill>
                  <a:srgbClr val="7F0055"/>
                </a:solidFill>
                <a:latin typeface="华文新魏" panose="02010800040101010101" pitchFamily="2" charset="-122"/>
                <a:ea typeface="华文新魏" panose="02010800040101010101" pitchFamily="2" charset="-122"/>
              </a:rPr>
              <a:t> es = </a:t>
            </a:r>
            <a:r>
              <a:rPr lang="en-US" altLang="zh-CN" sz="1600" b="1" dirty="0" err="1">
                <a:solidFill>
                  <a:srgbClr val="7F0055"/>
                </a:solidFill>
                <a:latin typeface="华文新魏" panose="02010800040101010101" pitchFamily="2" charset="-122"/>
                <a:ea typeface="华文新魏" panose="02010800040101010101" pitchFamily="2" charset="-122"/>
              </a:rPr>
              <a:t>Executors.newCachedThreadPool</a:t>
            </a:r>
            <a:r>
              <a:rPr lang="en-US" altLang="zh-CN" sz="1600" b="1" dirty="0">
                <a:solidFill>
                  <a:srgbClr val="7F0055"/>
                </a:solidFill>
                <a:latin typeface="华文新魏" panose="02010800040101010101" pitchFamily="2" charset="-122"/>
                <a:ea typeface="华文新魏" panose="02010800040101010101" pitchFamily="2" charset="-122"/>
              </a:rPr>
              <a:t>();</a:t>
            </a: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        </a:t>
            </a:r>
            <a:r>
              <a:rPr lang="en-US" altLang="zh-CN" sz="1600" b="1" dirty="0" err="1">
                <a:solidFill>
                  <a:srgbClr val="7F0055"/>
                </a:solidFill>
                <a:latin typeface="华文新魏" panose="02010800040101010101" pitchFamily="2" charset="-122"/>
                <a:ea typeface="华文新魏" panose="02010800040101010101" pitchFamily="2" charset="-122"/>
              </a:rPr>
              <a:t>es.execute</a:t>
            </a:r>
            <a:r>
              <a:rPr lang="en-US" altLang="zh-CN" sz="1600" b="1" dirty="0">
                <a:solidFill>
                  <a:srgbClr val="7F0055"/>
                </a:solidFill>
                <a:latin typeface="华文新魏" panose="02010800040101010101" pitchFamily="2" charset="-122"/>
                <a:ea typeface="华文新魏" panose="02010800040101010101" pitchFamily="2" charset="-122"/>
              </a:rPr>
              <a:t>(</a:t>
            </a:r>
            <a:r>
              <a:rPr lang="en-US" altLang="zh-CN" sz="1600" b="1" dirty="0" err="1">
                <a:solidFill>
                  <a:srgbClr val="7F0055"/>
                </a:solidFill>
                <a:latin typeface="华文新魏" panose="02010800040101010101" pitchFamily="2" charset="-122"/>
                <a:ea typeface="华文新魏" panose="02010800040101010101" pitchFamily="2" charset="-122"/>
              </a:rPr>
              <a:t>incTask</a:t>
            </a:r>
            <a:r>
              <a:rPr lang="en-US" altLang="zh-CN" sz="1600" b="1" dirty="0">
                <a:solidFill>
                  <a:srgbClr val="7F0055"/>
                </a:solidFill>
                <a:latin typeface="华文新魏" panose="02010800040101010101" pitchFamily="2" charset="-122"/>
                <a:ea typeface="华文新魏" panose="02010800040101010101" pitchFamily="2" charset="-122"/>
              </a:rPr>
              <a:t>); </a:t>
            </a:r>
            <a:r>
              <a:rPr lang="en-US" altLang="zh-CN" sz="1600" b="1" dirty="0" err="1">
                <a:solidFill>
                  <a:srgbClr val="7F0055"/>
                </a:solidFill>
                <a:latin typeface="华文新魏" panose="02010800040101010101" pitchFamily="2" charset="-122"/>
                <a:ea typeface="华文新魏" panose="02010800040101010101" pitchFamily="2" charset="-122"/>
              </a:rPr>
              <a:t>es.execute</a:t>
            </a:r>
            <a:r>
              <a:rPr lang="en-US" altLang="zh-CN" sz="1600" b="1" dirty="0">
                <a:solidFill>
                  <a:srgbClr val="7F0055"/>
                </a:solidFill>
                <a:latin typeface="华文新魏" panose="02010800040101010101" pitchFamily="2" charset="-122"/>
                <a:ea typeface="华文新魏" panose="02010800040101010101" pitchFamily="2" charset="-122"/>
              </a:rPr>
              <a:t>(</a:t>
            </a:r>
            <a:r>
              <a:rPr lang="en-US" altLang="zh-CN" sz="1600" b="1" dirty="0" err="1">
                <a:solidFill>
                  <a:srgbClr val="7F0055"/>
                </a:solidFill>
                <a:latin typeface="华文新魏" panose="02010800040101010101" pitchFamily="2" charset="-122"/>
                <a:ea typeface="华文新魏" panose="02010800040101010101" pitchFamily="2" charset="-122"/>
              </a:rPr>
              <a:t>decTask</a:t>
            </a:r>
            <a:r>
              <a:rPr lang="en-US" altLang="zh-CN" sz="1600" b="1" dirty="0">
                <a:solidFill>
                  <a:srgbClr val="7F0055"/>
                </a:solidFill>
                <a:latin typeface="华文新魏" panose="02010800040101010101" pitchFamily="2" charset="-122"/>
                <a:ea typeface="华文新魏" panose="02010800040101010101" pitchFamily="2" charset="-122"/>
              </a:rPr>
              <a:t>);</a:t>
            </a: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        </a:t>
            </a:r>
            <a:r>
              <a:rPr lang="en-US" altLang="zh-CN" sz="1600" b="1" dirty="0" err="1">
                <a:solidFill>
                  <a:srgbClr val="7F0055"/>
                </a:solidFill>
                <a:latin typeface="华文新魏" panose="02010800040101010101" pitchFamily="2" charset="-122"/>
                <a:ea typeface="华文新魏" panose="02010800040101010101" pitchFamily="2" charset="-122"/>
              </a:rPr>
              <a:t>es.shutdown</a:t>
            </a:r>
            <a:r>
              <a:rPr lang="en-US" altLang="zh-CN" sz="1600" b="1" dirty="0">
                <a:solidFill>
                  <a:srgbClr val="7F0055"/>
                </a:solidFill>
                <a:latin typeface="华文新魏" panose="02010800040101010101" pitchFamily="2" charset="-122"/>
                <a:ea typeface="华文新魏" panose="02010800040101010101" pitchFamily="2" charset="-122"/>
              </a:rPr>
              <a:t>();</a:t>
            </a: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        while(!</a:t>
            </a:r>
            <a:r>
              <a:rPr lang="en-US" altLang="zh-CN" sz="1600" b="1" dirty="0" err="1">
                <a:solidFill>
                  <a:srgbClr val="7F0055"/>
                </a:solidFill>
                <a:latin typeface="华文新魏" panose="02010800040101010101" pitchFamily="2" charset="-122"/>
                <a:ea typeface="华文新魏" panose="02010800040101010101" pitchFamily="2" charset="-122"/>
              </a:rPr>
              <a:t>es.isTerminated</a:t>
            </a:r>
            <a:r>
              <a:rPr lang="en-US" altLang="zh-CN" sz="1600" b="1" dirty="0">
                <a:solidFill>
                  <a:srgbClr val="7F0055"/>
                </a:solidFill>
                <a:latin typeface="华文新魏" panose="02010800040101010101" pitchFamily="2" charset="-122"/>
                <a:ea typeface="华文新魏" panose="02010800040101010101" pitchFamily="2" charset="-122"/>
              </a:rPr>
              <a:t>()){  }</a:t>
            </a:r>
          </a:p>
          <a:p>
            <a:pPr>
              <a:lnSpc>
                <a:spcPct val="120000"/>
              </a:lnSpc>
            </a:pPr>
            <a:endParaRPr lang="en-US" altLang="zh-CN" sz="1600" b="1" dirty="0">
              <a:solidFill>
                <a:srgbClr val="7F0055"/>
              </a:solidFill>
              <a:latin typeface="华文新魏" panose="02010800040101010101" pitchFamily="2" charset="-122"/>
              <a:ea typeface="华文新魏" panose="02010800040101010101" pitchFamily="2" charset="-122"/>
            </a:endParaRP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        int </a:t>
            </a:r>
            <a:r>
              <a:rPr lang="en-US" altLang="zh-CN" sz="1600" b="1" dirty="0" err="1">
                <a:solidFill>
                  <a:srgbClr val="7F0055"/>
                </a:solidFill>
                <a:latin typeface="华文新魏" panose="02010800040101010101" pitchFamily="2" charset="-122"/>
                <a:ea typeface="华文新魏" panose="02010800040101010101" pitchFamily="2" charset="-122"/>
              </a:rPr>
              <a:t>correctValue</a:t>
            </a:r>
            <a:r>
              <a:rPr lang="en-US" altLang="zh-CN" sz="1600" b="1" dirty="0">
                <a:solidFill>
                  <a:srgbClr val="7F0055"/>
                </a:solidFill>
                <a:latin typeface="华文新魏" panose="02010800040101010101" pitchFamily="2" charset="-122"/>
                <a:ea typeface="华文新魏" panose="02010800040101010101" pitchFamily="2" charset="-122"/>
              </a:rPr>
              <a:t> = (</a:t>
            </a:r>
            <a:r>
              <a:rPr lang="en-US" altLang="zh-CN" sz="1600" b="1" dirty="0" err="1">
                <a:solidFill>
                  <a:srgbClr val="7F0055"/>
                </a:solidFill>
                <a:latin typeface="华文新魏" panose="02010800040101010101" pitchFamily="2" charset="-122"/>
                <a:ea typeface="华文新魏" panose="02010800040101010101" pitchFamily="2" charset="-122"/>
              </a:rPr>
              <a:t>incAmount</a:t>
            </a:r>
            <a:r>
              <a:rPr lang="en-US" altLang="zh-CN" sz="1600" b="1" dirty="0">
                <a:solidFill>
                  <a:srgbClr val="7F0055"/>
                </a:solidFill>
                <a:latin typeface="华文新魏" panose="02010800040101010101" pitchFamily="2" charset="-122"/>
                <a:ea typeface="华文新魏" panose="02010800040101010101" pitchFamily="2" charset="-122"/>
              </a:rPr>
              <a:t> - </a:t>
            </a:r>
            <a:r>
              <a:rPr lang="en-US" altLang="zh-CN" sz="1600" b="1" dirty="0" err="1">
                <a:solidFill>
                  <a:srgbClr val="7F0055"/>
                </a:solidFill>
                <a:latin typeface="华文新魏" panose="02010800040101010101" pitchFamily="2" charset="-122"/>
                <a:ea typeface="华文新魏" panose="02010800040101010101" pitchFamily="2" charset="-122"/>
              </a:rPr>
              <a:t>decAmount</a:t>
            </a:r>
            <a:r>
              <a:rPr lang="en-US" altLang="zh-CN" sz="1600" b="1" dirty="0">
                <a:solidFill>
                  <a:srgbClr val="7F0055"/>
                </a:solidFill>
                <a:latin typeface="华文新魏" panose="02010800040101010101" pitchFamily="2" charset="-122"/>
                <a:ea typeface="华文新魏" panose="02010800040101010101" pitchFamily="2" charset="-122"/>
              </a:rPr>
              <a:t>)  * loops;</a:t>
            </a: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        System.out.println("\</a:t>
            </a:r>
            <a:r>
              <a:rPr lang="en-US" altLang="zh-CN" sz="1600" b="1" dirty="0" err="1">
                <a:solidFill>
                  <a:srgbClr val="7F0055"/>
                </a:solidFill>
                <a:latin typeface="华文新魏" panose="02010800040101010101" pitchFamily="2" charset="-122"/>
                <a:ea typeface="华文新魏" panose="02010800040101010101" pitchFamily="2" charset="-122"/>
              </a:rPr>
              <a:t>nThe</a:t>
            </a:r>
            <a:r>
              <a:rPr lang="en-US" altLang="zh-CN" sz="1600" b="1" dirty="0">
                <a:solidFill>
                  <a:srgbClr val="7F0055"/>
                </a:solidFill>
                <a:latin typeface="华文新魏" panose="02010800040101010101" pitchFamily="2" charset="-122"/>
                <a:ea typeface="华文新魏" panose="02010800040101010101" pitchFamily="2" charset="-122"/>
              </a:rPr>
              <a:t> value: " +  </a:t>
            </a:r>
            <a:r>
              <a:rPr lang="en-US" altLang="zh-CN" sz="1600" b="1" dirty="0" err="1">
                <a:solidFill>
                  <a:srgbClr val="FF0000"/>
                </a:solidFill>
                <a:latin typeface="华文新魏" panose="02010800040101010101" pitchFamily="2" charset="-122"/>
                <a:ea typeface="华文新魏" panose="02010800040101010101" pitchFamily="2" charset="-122"/>
              </a:rPr>
              <a:t>r.getValue</a:t>
            </a:r>
            <a:r>
              <a:rPr lang="en-US" altLang="zh-CN" sz="1600" b="1" dirty="0">
                <a:solidFill>
                  <a:srgbClr val="FF0000"/>
                </a:solidFill>
                <a:latin typeface="华文新魏" panose="02010800040101010101" pitchFamily="2" charset="-122"/>
                <a:ea typeface="华文新魏" panose="02010800040101010101" pitchFamily="2" charset="-122"/>
              </a:rPr>
              <a:t>() </a:t>
            </a:r>
            <a:r>
              <a:rPr lang="en-US" altLang="zh-CN" sz="1600" b="1" dirty="0">
                <a:solidFill>
                  <a:srgbClr val="7F0055"/>
                </a:solidFill>
                <a:latin typeface="华文新魏" panose="02010800040101010101" pitchFamily="2" charset="-122"/>
                <a:ea typeface="华文新魏" panose="02010800040101010101" pitchFamily="2" charset="-122"/>
              </a:rPr>
              <a:t>+ ", correct value: " + </a:t>
            </a:r>
            <a:r>
              <a:rPr lang="en-US" altLang="zh-CN" sz="1600" b="1" dirty="0" err="1">
                <a:solidFill>
                  <a:srgbClr val="FF0000"/>
                </a:solidFill>
                <a:latin typeface="华文新魏" panose="02010800040101010101" pitchFamily="2" charset="-122"/>
                <a:ea typeface="华文新魏" panose="02010800040101010101" pitchFamily="2" charset="-122"/>
              </a:rPr>
              <a:t>correctValue</a:t>
            </a:r>
            <a:r>
              <a:rPr lang="en-US" altLang="zh-CN" sz="1600" b="1" dirty="0">
                <a:solidFill>
                  <a:srgbClr val="7F0055"/>
                </a:solidFill>
                <a:latin typeface="华文新魏" panose="02010800040101010101" pitchFamily="2" charset="-122"/>
                <a:ea typeface="华文新魏" panose="02010800040101010101" pitchFamily="2" charset="-122"/>
              </a:rPr>
              <a:t>);</a:t>
            </a: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a:t>
            </a:r>
          </a:p>
        </p:txBody>
      </p:sp>
      <p:sp>
        <p:nvSpPr>
          <p:cNvPr id="6" name="圆角矩形标注 14">
            <a:extLst>
              <a:ext uri="{FF2B5EF4-FFF2-40B4-BE49-F238E27FC236}">
                <a16:creationId xmlns:a16="http://schemas.microsoft.com/office/drawing/2014/main" id="{6CD4F7EE-4888-43FE-984C-9306A3D20C74}"/>
              </a:ext>
            </a:extLst>
          </p:cNvPr>
          <p:cNvSpPr/>
          <p:nvPr/>
        </p:nvSpPr>
        <p:spPr>
          <a:xfrm>
            <a:off x="2915865" y="1418092"/>
            <a:ext cx="4510847" cy="555218"/>
          </a:xfrm>
          <a:prstGeom prst="wedgeRoundRectCallout">
            <a:avLst>
              <a:gd name="adj1" fmla="val -58302"/>
              <a:gd name="adj2" fmla="val 9845"/>
              <a:gd name="adj3" fmla="val 16667"/>
            </a:avLst>
          </a:prstGeom>
          <a:solidFill>
            <a:schemeClr val="accent4">
              <a:lumMod val="40000"/>
              <a:lumOff val="60000"/>
              <a:alpha val="41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90000"/>
              </a:lnSpc>
              <a:spcBef>
                <a:spcPct val="0"/>
              </a:spcBef>
              <a:defRPr/>
            </a:pP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每次增加量为</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10</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，每次减少量</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5</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，循环次数</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100</a:t>
            </a:r>
          </a:p>
        </p:txBody>
      </p:sp>
      <p:sp>
        <p:nvSpPr>
          <p:cNvPr id="7" name="圆角矩形标注 14">
            <a:extLst>
              <a:ext uri="{FF2B5EF4-FFF2-40B4-BE49-F238E27FC236}">
                <a16:creationId xmlns:a16="http://schemas.microsoft.com/office/drawing/2014/main" id="{BB8061E3-C498-4B11-A4F1-76B69FA24AFD}"/>
              </a:ext>
            </a:extLst>
          </p:cNvPr>
          <p:cNvSpPr/>
          <p:nvPr/>
        </p:nvSpPr>
        <p:spPr>
          <a:xfrm>
            <a:off x="3480861" y="2108941"/>
            <a:ext cx="2027842" cy="555218"/>
          </a:xfrm>
          <a:prstGeom prst="wedgeRoundRectCallout">
            <a:avLst>
              <a:gd name="adj1" fmla="val -64821"/>
              <a:gd name="adj2" fmla="val 41980"/>
              <a:gd name="adj3" fmla="val 16667"/>
            </a:avLst>
          </a:prstGeom>
          <a:solidFill>
            <a:schemeClr val="accent4">
              <a:lumMod val="40000"/>
              <a:lumOff val="60000"/>
              <a:alpha val="41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90000"/>
              </a:lnSpc>
              <a:spcBef>
                <a:spcPct val="0"/>
              </a:spcBef>
              <a:defRPr/>
            </a:pP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创建资源对象</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r</a:t>
            </a:r>
          </a:p>
        </p:txBody>
      </p:sp>
      <p:sp>
        <p:nvSpPr>
          <p:cNvPr id="8" name="圆角矩形标注 14">
            <a:extLst>
              <a:ext uri="{FF2B5EF4-FFF2-40B4-BE49-F238E27FC236}">
                <a16:creationId xmlns:a16="http://schemas.microsoft.com/office/drawing/2014/main" id="{D923AE37-DF50-4C1F-B40F-3AB6F698B13A}"/>
              </a:ext>
            </a:extLst>
          </p:cNvPr>
          <p:cNvSpPr/>
          <p:nvPr/>
        </p:nvSpPr>
        <p:spPr>
          <a:xfrm>
            <a:off x="6198991" y="2306758"/>
            <a:ext cx="5993009" cy="1439034"/>
          </a:xfrm>
          <a:prstGeom prst="wedgeRoundRectCallout">
            <a:avLst>
              <a:gd name="adj1" fmla="val -59425"/>
              <a:gd name="adj2" fmla="val 10984"/>
              <a:gd name="adj3" fmla="val 16667"/>
            </a:avLst>
          </a:prstGeom>
          <a:solidFill>
            <a:schemeClr val="accent4">
              <a:lumMod val="40000"/>
              <a:lumOff val="60000"/>
              <a:alpha val="41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90000"/>
              </a:lnSpc>
              <a:spcBef>
                <a:spcPct val="0"/>
              </a:spcBef>
              <a:defRPr/>
            </a:pP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构造线程任务</a:t>
            </a:r>
            <a:r>
              <a:rPr lang="en-US" altLang="zh-CN" sz="1600" dirty="0" err="1">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incTask</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，注意传入的第一个参数为对象</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r</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a:t>
            </a:r>
            <a:endPar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endParaRPr>
          </a:p>
          <a:p>
            <a:pPr>
              <a:lnSpc>
                <a:spcPct val="90000"/>
              </a:lnSpc>
              <a:spcBef>
                <a:spcPct val="0"/>
              </a:spcBef>
              <a:defRPr/>
            </a:pP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构造线程任务</a:t>
            </a:r>
            <a:r>
              <a:rPr lang="en-US" altLang="zh-CN" sz="1600" dirty="0" err="1">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decTask</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，注意传入的第一个参数也为对象</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r</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a:t>
            </a:r>
            <a:endPar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endParaRPr>
          </a:p>
          <a:p>
            <a:pPr>
              <a:lnSpc>
                <a:spcPct val="90000"/>
              </a:lnSpc>
              <a:spcBef>
                <a:spcPct val="0"/>
              </a:spcBef>
              <a:defRPr/>
            </a:pP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意味着这二个线程任务一旦执行，对应的二个线程调用的是同一个对象的方法，一个线程</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(t1)</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调用</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r.inc, </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另外一个线程</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(t2)</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调用</a:t>
            </a:r>
            <a:r>
              <a:rPr lang="en-US" altLang="zh-CN" sz="1600" dirty="0" err="1">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r.dec</a:t>
            </a:r>
            <a:endPar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endParaRPr>
          </a:p>
        </p:txBody>
      </p:sp>
      <p:sp>
        <p:nvSpPr>
          <p:cNvPr id="9" name="圆角矩形标注 14">
            <a:extLst>
              <a:ext uri="{FF2B5EF4-FFF2-40B4-BE49-F238E27FC236}">
                <a16:creationId xmlns:a16="http://schemas.microsoft.com/office/drawing/2014/main" id="{25725006-82D4-430F-B855-965C1A53018F}"/>
              </a:ext>
            </a:extLst>
          </p:cNvPr>
          <p:cNvSpPr/>
          <p:nvPr/>
        </p:nvSpPr>
        <p:spPr>
          <a:xfrm>
            <a:off x="6016854" y="4739268"/>
            <a:ext cx="5201273" cy="700640"/>
          </a:xfrm>
          <a:prstGeom prst="wedgeRoundRectCallout">
            <a:avLst>
              <a:gd name="adj1" fmla="val -59425"/>
              <a:gd name="adj2" fmla="val 46630"/>
              <a:gd name="adj3" fmla="val 16667"/>
            </a:avLst>
          </a:prstGeom>
          <a:solidFill>
            <a:schemeClr val="accent4">
              <a:lumMod val="40000"/>
              <a:lumOff val="60000"/>
              <a:alpha val="41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90000"/>
              </a:lnSpc>
              <a:spcBef>
                <a:spcPct val="0"/>
              </a:spcBef>
              <a:defRPr/>
            </a:pP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计算出正确的</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value</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值</a:t>
            </a:r>
            <a:endPar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endParaRPr>
          </a:p>
          <a:p>
            <a:pPr lvl="0">
              <a:lnSpc>
                <a:spcPct val="90000"/>
              </a:lnSpc>
              <a:spcBef>
                <a:spcPct val="0"/>
              </a:spcBef>
              <a:defRPr/>
            </a:pP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显示实际的计算值和正确的值，验证同步是否正确</a:t>
            </a:r>
            <a:endPar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endParaRPr>
          </a:p>
        </p:txBody>
      </p:sp>
    </p:spTree>
    <p:extLst>
      <p:ext uri="{BB962C8B-B14F-4D97-AF65-F5344CB8AC3E}">
        <p14:creationId xmlns:p14="http://schemas.microsoft.com/office/powerpoint/2010/main" val="92514423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文本占位符 1"/>
          <p:cNvSpPr>
            <a:spLocks noGrp="1"/>
          </p:cNvSpPr>
          <p:nvPr>
            <p:ph type="body" sz="quarter" idx="10"/>
          </p:nvPr>
        </p:nvSpPr>
        <p:spPr bwMode="auto">
          <a:xfrm>
            <a:off x="237439" y="175846"/>
            <a:ext cx="1248461" cy="835269"/>
          </a:xfrm>
          <a:noFill/>
        </p:spPr>
        <p:txBody>
          <a:bodyPr vert="horz" wrap="square" lIns="91440" tIns="45720" rIns="91440" bIns="45720" numCol="1" anchor="t" anchorCtr="0" compatLnSpc="1">
            <a:normAutofit fontScale="87500"/>
          </a:bodyPr>
          <a:lstStyle/>
          <a:p>
            <a:pPr eaLnBrk="1" hangingPunct="1"/>
            <a:r>
              <a:rPr lang="en-US" altLang="zh-CN" dirty="0"/>
              <a:t>30.4</a:t>
            </a:r>
          </a:p>
        </p:txBody>
      </p:sp>
      <p:sp>
        <p:nvSpPr>
          <p:cNvPr id="11267" name="文本占位符 2"/>
          <p:cNvSpPr>
            <a:spLocks noGrp="1"/>
          </p:cNvSpPr>
          <p:nvPr>
            <p:ph type="body" sz="quarter" idx="12"/>
          </p:nvPr>
        </p:nvSpPr>
        <p:spPr bwMode="auto">
          <a:xfrm>
            <a:off x="1649291" y="224570"/>
            <a:ext cx="8891247" cy="496887"/>
          </a:xfrm>
          <a:noFill/>
        </p:spPr>
        <p:txBody>
          <a:bodyPr vert="horz" wrap="square" lIns="91440" tIns="45720" rIns="91440" bIns="45720" numCol="1" anchor="t" anchorCtr="0" compatLnSpc="1">
            <a:noAutofit/>
          </a:bodyPr>
          <a:lstStyle/>
          <a:p>
            <a:r>
              <a:rPr lang="zh-CN" altLang="en-US" b="1" dirty="0">
                <a:latin typeface="华文细黑" panose="02010600040101010101" pitchFamily="2" charset="-122"/>
                <a:ea typeface="华文细黑" panose="02010600040101010101" pitchFamily="2" charset="-122"/>
              </a:rPr>
              <a:t>线程同步</a:t>
            </a:r>
            <a:r>
              <a:rPr lang="en-US" altLang="zh-CN" b="1" dirty="0">
                <a:latin typeface="华文细黑" panose="02010600040101010101" pitchFamily="2" charset="-122"/>
                <a:ea typeface="华文细黑" panose="02010600040101010101" pitchFamily="2" charset="-122"/>
              </a:rPr>
              <a:t>-</a:t>
            </a:r>
            <a:r>
              <a:rPr lang="zh-CN" altLang="en-US" b="1" dirty="0">
                <a:latin typeface="华文细黑" panose="02010600040101010101" pitchFamily="2" charset="-122"/>
                <a:ea typeface="华文细黑" panose="02010600040101010101" pitchFamily="2" charset="-122"/>
              </a:rPr>
              <a:t>场景</a:t>
            </a:r>
            <a:r>
              <a:rPr lang="en-US" altLang="zh-CN" b="1" dirty="0">
                <a:latin typeface="华文细黑" panose="02010600040101010101" pitchFamily="2" charset="-122"/>
                <a:ea typeface="华文细黑" panose="02010600040101010101" pitchFamily="2" charset="-122"/>
              </a:rPr>
              <a:t>1</a:t>
            </a:r>
          </a:p>
        </p:txBody>
      </p:sp>
      <p:sp>
        <p:nvSpPr>
          <p:cNvPr id="42" name="Rectangle 1">
            <a:extLst>
              <a:ext uri="{FF2B5EF4-FFF2-40B4-BE49-F238E27FC236}">
                <a16:creationId xmlns:a16="http://schemas.microsoft.com/office/drawing/2014/main" id="{FB39AE3C-28B6-48D2-A476-72C5197FAC71}"/>
              </a:ext>
            </a:extLst>
          </p:cNvPr>
          <p:cNvSpPr>
            <a:spLocks noChangeArrowheads="1"/>
          </p:cNvSpPr>
          <p:nvPr/>
        </p:nvSpPr>
        <p:spPr bwMode="auto">
          <a:xfrm>
            <a:off x="0" y="2495143"/>
            <a:ext cx="12184574" cy="3693781"/>
          </a:xfrm>
          <a:prstGeom prst="rect">
            <a:avLst/>
          </a:prstGeom>
          <a:solidFill>
            <a:schemeClr val="accent4">
              <a:lumMod val="20000"/>
              <a:lumOff val="80000"/>
            </a:schemeClr>
          </a:solidFill>
          <a:ln w="22225">
            <a:solidFill>
              <a:schemeClr val="accent4">
                <a:lumMod val="50000"/>
              </a:schemeClr>
            </a:solidFill>
          </a:ln>
        </p:spPr>
        <p:txBody>
          <a:bodyPr wrap="square">
            <a:noAutofit/>
          </a:bodyPr>
          <a:lstStyle/>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Thread 13 </a:t>
            </a:r>
            <a:r>
              <a:rPr lang="zh-CN" altLang="en-US" sz="1600" b="1" dirty="0">
                <a:solidFill>
                  <a:srgbClr val="7F0055"/>
                </a:solidFill>
                <a:latin typeface="华文新魏" panose="02010800040101010101" pitchFamily="2" charset="-122"/>
                <a:ea typeface="华文新魏" panose="02010800040101010101" pitchFamily="2" charset="-122"/>
              </a:rPr>
              <a:t>进入</a:t>
            </a:r>
            <a:r>
              <a:rPr lang="en-US" altLang="zh-CN" sz="1600" b="1" dirty="0" err="1">
                <a:solidFill>
                  <a:srgbClr val="7F0055"/>
                </a:solidFill>
                <a:latin typeface="华文新魏" panose="02010800040101010101" pitchFamily="2" charset="-122"/>
                <a:ea typeface="华文新魏" panose="02010800040101010101" pitchFamily="2" charset="-122"/>
              </a:rPr>
              <a:t>inc</a:t>
            </a:r>
            <a:r>
              <a:rPr lang="en-US" altLang="zh-CN" sz="1600" b="1" dirty="0">
                <a:solidFill>
                  <a:srgbClr val="7F0055"/>
                </a:solidFill>
                <a:latin typeface="华文新魏" panose="02010800040101010101" pitchFamily="2" charset="-122"/>
                <a:ea typeface="华文新魏" panose="02010800040101010101" pitchFamily="2" charset="-122"/>
              </a:rPr>
              <a:t>: --&gt;Thread 13 </a:t>
            </a:r>
            <a:r>
              <a:rPr lang="zh-CN" altLang="en-US" sz="1600" b="1" dirty="0">
                <a:solidFill>
                  <a:srgbClr val="7F0055"/>
                </a:solidFill>
                <a:latin typeface="华文新魏" panose="02010800040101010101" pitchFamily="2" charset="-122"/>
                <a:ea typeface="华文新魏" panose="02010800040101010101" pitchFamily="2" charset="-122"/>
              </a:rPr>
              <a:t>离开</a:t>
            </a:r>
            <a:r>
              <a:rPr lang="en-US" altLang="zh-CN" sz="1600" b="1" dirty="0" err="1">
                <a:solidFill>
                  <a:srgbClr val="7F0055"/>
                </a:solidFill>
                <a:latin typeface="华文新魏" panose="02010800040101010101" pitchFamily="2" charset="-122"/>
                <a:ea typeface="华文新魏" panose="02010800040101010101" pitchFamily="2" charset="-122"/>
              </a:rPr>
              <a:t>inc.</a:t>
            </a:r>
            <a:endParaRPr lang="en-US" altLang="zh-CN" sz="1600" b="1" dirty="0">
              <a:solidFill>
                <a:srgbClr val="7F0055"/>
              </a:solidFill>
              <a:latin typeface="华文新魏" panose="02010800040101010101" pitchFamily="2" charset="-122"/>
              <a:ea typeface="华文新魏" panose="02010800040101010101" pitchFamily="2" charset="-122"/>
            </a:endParaRP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a:t>
            </a:r>
          </a:p>
          <a:p>
            <a:pPr>
              <a:lnSpc>
                <a:spcPct val="120000"/>
              </a:lnSpc>
            </a:pPr>
            <a:r>
              <a:rPr lang="en-US" altLang="zh-CN" sz="1600" b="1" dirty="0">
                <a:solidFill>
                  <a:srgbClr val="FF0000"/>
                </a:solidFill>
                <a:latin typeface="华文新魏" panose="02010800040101010101" pitchFamily="2" charset="-122"/>
                <a:ea typeface="华文新魏" panose="02010800040101010101" pitchFamily="2" charset="-122"/>
              </a:rPr>
              <a:t>Thread 13 </a:t>
            </a:r>
            <a:r>
              <a:rPr lang="zh-CN" altLang="en-US" sz="1600" b="1" dirty="0">
                <a:solidFill>
                  <a:srgbClr val="FF0000"/>
                </a:solidFill>
                <a:latin typeface="华文新魏" panose="02010800040101010101" pitchFamily="2" charset="-122"/>
                <a:ea typeface="华文新魏" panose="02010800040101010101" pitchFamily="2" charset="-122"/>
              </a:rPr>
              <a:t>进入</a:t>
            </a:r>
            <a:r>
              <a:rPr lang="en-US" altLang="zh-CN" sz="1600" b="1" dirty="0" err="1">
                <a:solidFill>
                  <a:srgbClr val="FF0000"/>
                </a:solidFill>
                <a:latin typeface="华文新魏" panose="02010800040101010101" pitchFamily="2" charset="-122"/>
                <a:ea typeface="华文新魏" panose="02010800040101010101" pitchFamily="2" charset="-122"/>
              </a:rPr>
              <a:t>inc</a:t>
            </a:r>
            <a:r>
              <a:rPr lang="en-US" altLang="zh-CN" sz="1600" b="1" dirty="0">
                <a:solidFill>
                  <a:srgbClr val="FF0000"/>
                </a:solidFill>
                <a:latin typeface="华文新魏" panose="02010800040101010101" pitchFamily="2" charset="-122"/>
                <a:ea typeface="华文新魏" panose="02010800040101010101" pitchFamily="2" charset="-122"/>
              </a:rPr>
              <a:t>: --&gt;Thread 13 </a:t>
            </a:r>
            <a:r>
              <a:rPr lang="zh-CN" altLang="en-US" sz="1600" b="1" dirty="0">
                <a:solidFill>
                  <a:srgbClr val="FF0000"/>
                </a:solidFill>
                <a:latin typeface="华文新魏" panose="02010800040101010101" pitchFamily="2" charset="-122"/>
                <a:ea typeface="华文新魏" panose="02010800040101010101" pitchFamily="2" charset="-122"/>
              </a:rPr>
              <a:t>离开</a:t>
            </a:r>
            <a:r>
              <a:rPr lang="en-US" altLang="zh-CN" sz="1600" b="1" dirty="0" err="1">
                <a:solidFill>
                  <a:srgbClr val="FF0000"/>
                </a:solidFill>
                <a:latin typeface="华文新魏" panose="02010800040101010101" pitchFamily="2" charset="-122"/>
                <a:ea typeface="华文新魏" panose="02010800040101010101" pitchFamily="2" charset="-122"/>
              </a:rPr>
              <a:t>inc.</a:t>
            </a:r>
            <a:endParaRPr lang="en-US" altLang="zh-CN" sz="1600" b="1" dirty="0">
              <a:solidFill>
                <a:srgbClr val="FF0000"/>
              </a:solidFill>
              <a:latin typeface="华文新魏" panose="02010800040101010101" pitchFamily="2" charset="-122"/>
              <a:ea typeface="华文新魏" panose="02010800040101010101" pitchFamily="2" charset="-122"/>
            </a:endParaRPr>
          </a:p>
          <a:p>
            <a:pPr>
              <a:lnSpc>
                <a:spcPct val="120000"/>
              </a:lnSpc>
            </a:pPr>
            <a:r>
              <a:rPr lang="en-US" altLang="zh-CN" sz="1600" b="1" dirty="0">
                <a:solidFill>
                  <a:srgbClr val="FF0000"/>
                </a:solidFill>
                <a:latin typeface="华文新魏" panose="02010800040101010101" pitchFamily="2" charset="-122"/>
                <a:ea typeface="华文新魏" panose="02010800040101010101" pitchFamily="2" charset="-122"/>
              </a:rPr>
              <a:t>Thread 14 </a:t>
            </a:r>
            <a:r>
              <a:rPr lang="zh-CN" altLang="en-US" sz="1600" b="1" dirty="0">
                <a:solidFill>
                  <a:srgbClr val="FF0000"/>
                </a:solidFill>
                <a:latin typeface="华文新魏" panose="02010800040101010101" pitchFamily="2" charset="-122"/>
                <a:ea typeface="华文新魏" panose="02010800040101010101" pitchFamily="2" charset="-122"/>
              </a:rPr>
              <a:t>进入</a:t>
            </a:r>
            <a:r>
              <a:rPr lang="en-US" altLang="zh-CN" sz="1600" b="1" dirty="0" err="1">
                <a:solidFill>
                  <a:srgbClr val="FF0000"/>
                </a:solidFill>
                <a:latin typeface="华文新魏" panose="02010800040101010101" pitchFamily="2" charset="-122"/>
                <a:ea typeface="华文新魏" panose="02010800040101010101" pitchFamily="2" charset="-122"/>
              </a:rPr>
              <a:t>dec</a:t>
            </a:r>
            <a:r>
              <a:rPr lang="en-US" altLang="zh-CN" sz="1600" b="1" dirty="0">
                <a:solidFill>
                  <a:srgbClr val="FF0000"/>
                </a:solidFill>
                <a:latin typeface="华文新魏" panose="02010800040101010101" pitchFamily="2" charset="-122"/>
                <a:ea typeface="华文新魏" panose="02010800040101010101" pitchFamily="2" charset="-122"/>
              </a:rPr>
              <a:t>: --&gt;Thread 14 </a:t>
            </a:r>
            <a:r>
              <a:rPr lang="zh-CN" altLang="en-US" sz="1600" b="1" dirty="0">
                <a:solidFill>
                  <a:srgbClr val="FF0000"/>
                </a:solidFill>
                <a:latin typeface="华文新魏" panose="02010800040101010101" pitchFamily="2" charset="-122"/>
                <a:ea typeface="华文新魏" panose="02010800040101010101" pitchFamily="2" charset="-122"/>
              </a:rPr>
              <a:t>离开</a:t>
            </a:r>
            <a:r>
              <a:rPr lang="en-US" altLang="zh-CN" sz="1600" b="1" dirty="0" err="1">
                <a:solidFill>
                  <a:srgbClr val="FF0000"/>
                </a:solidFill>
                <a:latin typeface="华文新魏" panose="02010800040101010101" pitchFamily="2" charset="-122"/>
                <a:ea typeface="华文新魏" panose="02010800040101010101" pitchFamily="2" charset="-122"/>
              </a:rPr>
              <a:t>dec</a:t>
            </a:r>
            <a:r>
              <a:rPr lang="en-US" altLang="zh-CN" sz="1600" b="1" dirty="0" err="1">
                <a:solidFill>
                  <a:srgbClr val="7F0055"/>
                </a:solidFill>
                <a:latin typeface="华文新魏" panose="02010800040101010101" pitchFamily="2" charset="-122"/>
                <a:ea typeface="华文新魏" panose="02010800040101010101" pitchFamily="2" charset="-122"/>
              </a:rPr>
              <a:t>.</a:t>
            </a:r>
            <a:endParaRPr lang="en-US" altLang="zh-CN" sz="1600" b="1" dirty="0">
              <a:solidFill>
                <a:srgbClr val="7F0055"/>
              </a:solidFill>
              <a:latin typeface="华文新魏" panose="02010800040101010101" pitchFamily="2" charset="-122"/>
              <a:ea typeface="华文新魏" panose="02010800040101010101" pitchFamily="2" charset="-122"/>
            </a:endParaRP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Thread 14 </a:t>
            </a:r>
            <a:r>
              <a:rPr lang="zh-CN" altLang="en-US" sz="1600" b="1" dirty="0">
                <a:solidFill>
                  <a:srgbClr val="7F0055"/>
                </a:solidFill>
                <a:latin typeface="华文新魏" panose="02010800040101010101" pitchFamily="2" charset="-122"/>
                <a:ea typeface="华文新魏" panose="02010800040101010101" pitchFamily="2" charset="-122"/>
              </a:rPr>
              <a:t>进入</a:t>
            </a:r>
            <a:r>
              <a:rPr lang="en-US" altLang="zh-CN" sz="1600" b="1" dirty="0" err="1">
                <a:solidFill>
                  <a:srgbClr val="7F0055"/>
                </a:solidFill>
                <a:latin typeface="华文新魏" panose="02010800040101010101" pitchFamily="2" charset="-122"/>
                <a:ea typeface="华文新魏" panose="02010800040101010101" pitchFamily="2" charset="-122"/>
              </a:rPr>
              <a:t>dec</a:t>
            </a:r>
            <a:r>
              <a:rPr lang="en-US" altLang="zh-CN" sz="1600" b="1" dirty="0">
                <a:solidFill>
                  <a:srgbClr val="7F0055"/>
                </a:solidFill>
                <a:latin typeface="华文新魏" panose="02010800040101010101" pitchFamily="2" charset="-122"/>
                <a:ea typeface="华文新魏" panose="02010800040101010101" pitchFamily="2" charset="-122"/>
              </a:rPr>
              <a:t>: --&gt;Thread 14 </a:t>
            </a:r>
            <a:r>
              <a:rPr lang="zh-CN" altLang="en-US" sz="1600" b="1" dirty="0">
                <a:solidFill>
                  <a:srgbClr val="7F0055"/>
                </a:solidFill>
                <a:latin typeface="华文新魏" panose="02010800040101010101" pitchFamily="2" charset="-122"/>
                <a:ea typeface="华文新魏" panose="02010800040101010101" pitchFamily="2" charset="-122"/>
              </a:rPr>
              <a:t>离开</a:t>
            </a:r>
            <a:r>
              <a:rPr lang="en-US" altLang="zh-CN" sz="1600" b="1" dirty="0" err="1">
                <a:solidFill>
                  <a:srgbClr val="7F0055"/>
                </a:solidFill>
                <a:latin typeface="华文新魏" panose="02010800040101010101" pitchFamily="2" charset="-122"/>
                <a:ea typeface="华文新魏" panose="02010800040101010101" pitchFamily="2" charset="-122"/>
              </a:rPr>
              <a:t>dec.</a:t>
            </a:r>
            <a:endParaRPr lang="en-US" altLang="zh-CN" sz="1600" b="1" dirty="0">
              <a:solidFill>
                <a:srgbClr val="7F0055"/>
              </a:solidFill>
              <a:latin typeface="华文新魏" panose="02010800040101010101" pitchFamily="2" charset="-122"/>
              <a:ea typeface="华文新魏" panose="02010800040101010101" pitchFamily="2" charset="-122"/>
            </a:endParaRP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Thread 14 </a:t>
            </a:r>
            <a:r>
              <a:rPr lang="zh-CN" altLang="en-US" sz="1600" b="1" dirty="0">
                <a:solidFill>
                  <a:srgbClr val="7F0055"/>
                </a:solidFill>
                <a:latin typeface="华文新魏" panose="02010800040101010101" pitchFamily="2" charset="-122"/>
                <a:ea typeface="华文新魏" panose="02010800040101010101" pitchFamily="2" charset="-122"/>
              </a:rPr>
              <a:t>进入</a:t>
            </a:r>
            <a:r>
              <a:rPr lang="en-US" altLang="zh-CN" sz="1600" b="1" dirty="0" err="1">
                <a:solidFill>
                  <a:srgbClr val="7F0055"/>
                </a:solidFill>
                <a:latin typeface="华文新魏" panose="02010800040101010101" pitchFamily="2" charset="-122"/>
                <a:ea typeface="华文新魏" panose="02010800040101010101" pitchFamily="2" charset="-122"/>
              </a:rPr>
              <a:t>dec</a:t>
            </a:r>
            <a:r>
              <a:rPr lang="en-US" altLang="zh-CN" sz="1600" b="1" dirty="0">
                <a:solidFill>
                  <a:srgbClr val="7F0055"/>
                </a:solidFill>
                <a:latin typeface="华文新魏" panose="02010800040101010101" pitchFamily="2" charset="-122"/>
                <a:ea typeface="华文新魏" panose="02010800040101010101" pitchFamily="2" charset="-122"/>
              </a:rPr>
              <a:t>: --&gt;Thread 14 </a:t>
            </a:r>
            <a:r>
              <a:rPr lang="zh-CN" altLang="en-US" sz="1600" b="1" dirty="0">
                <a:solidFill>
                  <a:srgbClr val="7F0055"/>
                </a:solidFill>
                <a:latin typeface="华文新魏" panose="02010800040101010101" pitchFamily="2" charset="-122"/>
                <a:ea typeface="华文新魏" panose="02010800040101010101" pitchFamily="2" charset="-122"/>
              </a:rPr>
              <a:t>离开</a:t>
            </a:r>
            <a:r>
              <a:rPr lang="en-US" altLang="zh-CN" sz="1600" b="1" dirty="0" err="1">
                <a:solidFill>
                  <a:srgbClr val="7F0055"/>
                </a:solidFill>
                <a:latin typeface="华文新魏" panose="02010800040101010101" pitchFamily="2" charset="-122"/>
                <a:ea typeface="华文新魏" panose="02010800040101010101" pitchFamily="2" charset="-122"/>
              </a:rPr>
              <a:t>dec.</a:t>
            </a:r>
            <a:endParaRPr lang="en-US" altLang="zh-CN" sz="1600" b="1" dirty="0">
              <a:solidFill>
                <a:srgbClr val="7F0055"/>
              </a:solidFill>
              <a:latin typeface="华文新魏" panose="02010800040101010101" pitchFamily="2" charset="-122"/>
              <a:ea typeface="华文新魏" panose="02010800040101010101" pitchFamily="2" charset="-122"/>
            </a:endParaRP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Thread 14 </a:t>
            </a:r>
            <a:r>
              <a:rPr lang="zh-CN" altLang="en-US" sz="1600" b="1" dirty="0">
                <a:solidFill>
                  <a:srgbClr val="7F0055"/>
                </a:solidFill>
                <a:latin typeface="华文新魏" panose="02010800040101010101" pitchFamily="2" charset="-122"/>
                <a:ea typeface="华文新魏" panose="02010800040101010101" pitchFamily="2" charset="-122"/>
              </a:rPr>
              <a:t>进入</a:t>
            </a:r>
            <a:r>
              <a:rPr lang="en-US" altLang="zh-CN" sz="1600" b="1" dirty="0" err="1">
                <a:solidFill>
                  <a:srgbClr val="7F0055"/>
                </a:solidFill>
                <a:latin typeface="华文新魏" panose="02010800040101010101" pitchFamily="2" charset="-122"/>
                <a:ea typeface="华文新魏" panose="02010800040101010101" pitchFamily="2" charset="-122"/>
              </a:rPr>
              <a:t>dec</a:t>
            </a:r>
            <a:r>
              <a:rPr lang="en-US" altLang="zh-CN" sz="1600" b="1" dirty="0">
                <a:solidFill>
                  <a:srgbClr val="7F0055"/>
                </a:solidFill>
                <a:latin typeface="华文新魏" panose="02010800040101010101" pitchFamily="2" charset="-122"/>
                <a:ea typeface="华文新魏" panose="02010800040101010101" pitchFamily="2" charset="-122"/>
              </a:rPr>
              <a:t>: --&gt;Thread 14 </a:t>
            </a:r>
            <a:r>
              <a:rPr lang="zh-CN" altLang="en-US" sz="1600" b="1" dirty="0">
                <a:solidFill>
                  <a:srgbClr val="7F0055"/>
                </a:solidFill>
                <a:latin typeface="华文新魏" panose="02010800040101010101" pitchFamily="2" charset="-122"/>
                <a:ea typeface="华文新魏" panose="02010800040101010101" pitchFamily="2" charset="-122"/>
              </a:rPr>
              <a:t>离开</a:t>
            </a:r>
            <a:r>
              <a:rPr lang="en-US" altLang="zh-CN" sz="1600" b="1" dirty="0" err="1">
                <a:solidFill>
                  <a:srgbClr val="7F0055"/>
                </a:solidFill>
                <a:latin typeface="华文新魏" panose="02010800040101010101" pitchFamily="2" charset="-122"/>
                <a:ea typeface="华文新魏" panose="02010800040101010101" pitchFamily="2" charset="-122"/>
              </a:rPr>
              <a:t>dec.</a:t>
            </a:r>
            <a:endParaRPr lang="en-US" altLang="zh-CN" sz="1600" b="1" dirty="0">
              <a:solidFill>
                <a:srgbClr val="7F0055"/>
              </a:solidFill>
              <a:latin typeface="华文新魏" panose="02010800040101010101" pitchFamily="2" charset="-122"/>
              <a:ea typeface="华文新魏" panose="02010800040101010101" pitchFamily="2" charset="-122"/>
            </a:endParaRPr>
          </a:p>
          <a:p>
            <a:pPr>
              <a:lnSpc>
                <a:spcPct val="120000"/>
              </a:lnSpc>
            </a:pPr>
            <a:r>
              <a:rPr lang="en-US" altLang="zh-CN" sz="1600" b="1" dirty="0">
                <a:solidFill>
                  <a:srgbClr val="FF0000"/>
                </a:solidFill>
                <a:latin typeface="华文新魏" panose="02010800040101010101" pitchFamily="2" charset="-122"/>
                <a:ea typeface="华文新魏" panose="02010800040101010101" pitchFamily="2" charset="-122"/>
              </a:rPr>
              <a:t>Thread 14 </a:t>
            </a:r>
            <a:r>
              <a:rPr lang="zh-CN" altLang="en-US" sz="1600" b="1" dirty="0">
                <a:solidFill>
                  <a:srgbClr val="FF0000"/>
                </a:solidFill>
                <a:latin typeface="华文新魏" panose="02010800040101010101" pitchFamily="2" charset="-122"/>
                <a:ea typeface="华文新魏" panose="02010800040101010101" pitchFamily="2" charset="-122"/>
              </a:rPr>
              <a:t>进入</a:t>
            </a:r>
            <a:r>
              <a:rPr lang="en-US" altLang="zh-CN" sz="1600" b="1" dirty="0" err="1">
                <a:solidFill>
                  <a:srgbClr val="FF0000"/>
                </a:solidFill>
                <a:latin typeface="华文新魏" panose="02010800040101010101" pitchFamily="2" charset="-122"/>
                <a:ea typeface="华文新魏" panose="02010800040101010101" pitchFamily="2" charset="-122"/>
              </a:rPr>
              <a:t>dec</a:t>
            </a:r>
            <a:r>
              <a:rPr lang="en-US" altLang="zh-CN" sz="1600" b="1" dirty="0">
                <a:solidFill>
                  <a:srgbClr val="FF0000"/>
                </a:solidFill>
                <a:latin typeface="华文新魏" panose="02010800040101010101" pitchFamily="2" charset="-122"/>
                <a:ea typeface="华文新魏" panose="02010800040101010101" pitchFamily="2" charset="-122"/>
              </a:rPr>
              <a:t>: --&gt;Thread 14 </a:t>
            </a:r>
            <a:r>
              <a:rPr lang="zh-CN" altLang="en-US" sz="1600" b="1" dirty="0">
                <a:solidFill>
                  <a:srgbClr val="FF0000"/>
                </a:solidFill>
                <a:latin typeface="华文新魏" panose="02010800040101010101" pitchFamily="2" charset="-122"/>
                <a:ea typeface="华文新魏" panose="02010800040101010101" pitchFamily="2" charset="-122"/>
              </a:rPr>
              <a:t>离开</a:t>
            </a:r>
            <a:r>
              <a:rPr lang="en-US" altLang="zh-CN" sz="1600" b="1" dirty="0" err="1">
                <a:solidFill>
                  <a:srgbClr val="FF0000"/>
                </a:solidFill>
                <a:latin typeface="华文新魏" panose="02010800040101010101" pitchFamily="2" charset="-122"/>
                <a:ea typeface="华文新魏" panose="02010800040101010101" pitchFamily="2" charset="-122"/>
              </a:rPr>
              <a:t>dec.</a:t>
            </a:r>
            <a:endParaRPr lang="en-US" altLang="zh-CN" sz="1600" b="1" dirty="0">
              <a:solidFill>
                <a:srgbClr val="FF0000"/>
              </a:solidFill>
              <a:latin typeface="华文新魏" panose="02010800040101010101" pitchFamily="2" charset="-122"/>
              <a:ea typeface="华文新魏" panose="02010800040101010101" pitchFamily="2" charset="-122"/>
            </a:endParaRPr>
          </a:p>
          <a:p>
            <a:pPr>
              <a:lnSpc>
                <a:spcPct val="120000"/>
              </a:lnSpc>
            </a:pPr>
            <a:r>
              <a:rPr lang="en-US" altLang="zh-CN" sz="1600" b="1" dirty="0">
                <a:solidFill>
                  <a:srgbClr val="FF0000"/>
                </a:solidFill>
                <a:latin typeface="华文新魏" panose="02010800040101010101" pitchFamily="2" charset="-122"/>
                <a:ea typeface="华文新魏" panose="02010800040101010101" pitchFamily="2" charset="-122"/>
              </a:rPr>
              <a:t>Thread 13 </a:t>
            </a:r>
            <a:r>
              <a:rPr lang="zh-CN" altLang="en-US" sz="1600" b="1" dirty="0">
                <a:solidFill>
                  <a:srgbClr val="FF0000"/>
                </a:solidFill>
                <a:latin typeface="华文新魏" panose="02010800040101010101" pitchFamily="2" charset="-122"/>
                <a:ea typeface="华文新魏" panose="02010800040101010101" pitchFamily="2" charset="-122"/>
              </a:rPr>
              <a:t>进入</a:t>
            </a:r>
            <a:r>
              <a:rPr lang="en-US" altLang="zh-CN" sz="1600" b="1" dirty="0" err="1">
                <a:solidFill>
                  <a:srgbClr val="FF0000"/>
                </a:solidFill>
                <a:latin typeface="华文新魏" panose="02010800040101010101" pitchFamily="2" charset="-122"/>
                <a:ea typeface="华文新魏" panose="02010800040101010101" pitchFamily="2" charset="-122"/>
              </a:rPr>
              <a:t>inc</a:t>
            </a:r>
            <a:r>
              <a:rPr lang="en-US" altLang="zh-CN" sz="1600" b="1" dirty="0">
                <a:solidFill>
                  <a:srgbClr val="FF0000"/>
                </a:solidFill>
                <a:latin typeface="华文新魏" panose="02010800040101010101" pitchFamily="2" charset="-122"/>
                <a:ea typeface="华文新魏" panose="02010800040101010101" pitchFamily="2" charset="-122"/>
              </a:rPr>
              <a:t>: --&gt;Thread 13 </a:t>
            </a:r>
            <a:r>
              <a:rPr lang="zh-CN" altLang="en-US" sz="1600" b="1" dirty="0">
                <a:solidFill>
                  <a:srgbClr val="FF0000"/>
                </a:solidFill>
                <a:latin typeface="华文新魏" panose="02010800040101010101" pitchFamily="2" charset="-122"/>
                <a:ea typeface="华文新魏" panose="02010800040101010101" pitchFamily="2" charset="-122"/>
              </a:rPr>
              <a:t>离开</a:t>
            </a:r>
            <a:r>
              <a:rPr lang="en-US" altLang="zh-CN" sz="1600" b="1" dirty="0" err="1">
                <a:solidFill>
                  <a:srgbClr val="FF0000"/>
                </a:solidFill>
                <a:latin typeface="华文新魏" panose="02010800040101010101" pitchFamily="2" charset="-122"/>
                <a:ea typeface="华文新魏" panose="02010800040101010101" pitchFamily="2" charset="-122"/>
              </a:rPr>
              <a:t>inc.</a:t>
            </a:r>
            <a:endParaRPr lang="en-US" altLang="zh-CN" sz="1600" b="1" dirty="0">
              <a:solidFill>
                <a:srgbClr val="FF0000"/>
              </a:solidFill>
              <a:latin typeface="华文新魏" panose="02010800040101010101" pitchFamily="2" charset="-122"/>
              <a:ea typeface="华文新魏" panose="02010800040101010101" pitchFamily="2" charset="-122"/>
            </a:endParaRP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a:t>
            </a: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The value: 500, correct value: 500</a:t>
            </a:r>
          </a:p>
        </p:txBody>
      </p:sp>
      <p:sp>
        <p:nvSpPr>
          <p:cNvPr id="5" name="圆角矩形标注 14">
            <a:extLst>
              <a:ext uri="{FF2B5EF4-FFF2-40B4-BE49-F238E27FC236}">
                <a16:creationId xmlns:a16="http://schemas.microsoft.com/office/drawing/2014/main" id="{3546727D-64BC-44D7-B2C2-6386400FB97B}"/>
              </a:ext>
            </a:extLst>
          </p:cNvPr>
          <p:cNvSpPr/>
          <p:nvPr/>
        </p:nvSpPr>
        <p:spPr>
          <a:xfrm>
            <a:off x="5644196" y="2800770"/>
            <a:ext cx="5417814" cy="2050008"/>
          </a:xfrm>
          <a:prstGeom prst="wedgeRoundRectCallout">
            <a:avLst>
              <a:gd name="adj1" fmla="val -64821"/>
              <a:gd name="adj2" fmla="val 41980"/>
              <a:gd name="adj3" fmla="val 16667"/>
            </a:avLst>
          </a:prstGeom>
          <a:solidFill>
            <a:schemeClr val="accent4">
              <a:lumMod val="40000"/>
              <a:lumOff val="60000"/>
              <a:alpha val="41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90000"/>
              </a:lnSpc>
              <a:spcBef>
                <a:spcPct val="0"/>
              </a:spcBef>
              <a:defRPr/>
            </a:pP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可以看到线程</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13</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进入</a:t>
            </a:r>
            <a:r>
              <a:rPr lang="en-US" altLang="zh-CN" sz="1600" dirty="0" err="1">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inc</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，对象被加锁，线程</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14</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必须等待线程</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13</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退出</a:t>
            </a:r>
            <a:r>
              <a:rPr lang="en-US" altLang="zh-CN" sz="1600" dirty="0" err="1">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inc</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后，才能进入</a:t>
            </a:r>
            <a:r>
              <a:rPr lang="en-US" altLang="zh-CN" sz="1600" dirty="0" err="1">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dec</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。所以输出结果里线程</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13</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和</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14</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的控制台输出没有乱。</a:t>
            </a:r>
            <a:endPar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endParaRPr>
          </a:p>
          <a:p>
            <a:pPr lvl="0">
              <a:lnSpc>
                <a:spcPct val="90000"/>
              </a:lnSpc>
              <a:spcBef>
                <a:spcPct val="0"/>
              </a:spcBef>
              <a:defRPr/>
            </a:pPr>
            <a:endPar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endParaRPr>
          </a:p>
          <a:p>
            <a:pPr lvl="0">
              <a:lnSpc>
                <a:spcPct val="90000"/>
              </a:lnSpc>
              <a:spcBef>
                <a:spcPct val="0"/>
              </a:spcBef>
              <a:defRPr/>
            </a:pPr>
            <a:endPar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endParaRPr>
          </a:p>
          <a:p>
            <a:pPr lvl="0">
              <a:lnSpc>
                <a:spcPct val="90000"/>
              </a:lnSpc>
              <a:spcBef>
                <a:spcPct val="0"/>
              </a:spcBef>
              <a:defRPr/>
            </a:pP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最下面的输出的</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value</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值也是正确的</a:t>
            </a:r>
            <a:endPar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endParaRPr>
          </a:p>
        </p:txBody>
      </p:sp>
      <p:sp>
        <p:nvSpPr>
          <p:cNvPr id="2" name="矩形 1">
            <a:extLst>
              <a:ext uri="{FF2B5EF4-FFF2-40B4-BE49-F238E27FC236}">
                <a16:creationId xmlns:a16="http://schemas.microsoft.com/office/drawing/2014/main" id="{26F2777A-16E9-4FB3-A77C-239D10AF237A}"/>
              </a:ext>
            </a:extLst>
          </p:cNvPr>
          <p:cNvSpPr/>
          <p:nvPr/>
        </p:nvSpPr>
        <p:spPr>
          <a:xfrm>
            <a:off x="327101" y="1228224"/>
            <a:ext cx="11214411" cy="738344"/>
          </a:xfrm>
          <a:prstGeom prst="rect">
            <a:avLst/>
          </a:prstGeom>
        </p:spPr>
        <p:txBody>
          <a:bodyPr wrap="square">
            <a:spAutoFit/>
          </a:bodyPr>
          <a:lstStyle/>
          <a:p>
            <a:pPr>
              <a:lnSpc>
                <a:spcPct val="120000"/>
              </a:lnSpc>
            </a:pPr>
            <a:r>
              <a:rPr lang="zh-CN" altLang="en-US" b="1" dirty="0">
                <a:solidFill>
                  <a:srgbClr val="FF0000"/>
                </a:solidFill>
                <a:latin typeface="华文新魏" panose="02010800040101010101" pitchFamily="2" charset="-122"/>
                <a:ea typeface="华文新魏" panose="02010800040101010101" pitchFamily="2" charset="-122"/>
              </a:rPr>
              <a:t>这个例子说明，二个线程访问同一个对象时， 只要一个线程拿到对象锁，这个对象的所有同步实例方法都被锁</a:t>
            </a:r>
          </a:p>
          <a:p>
            <a:pPr>
              <a:lnSpc>
                <a:spcPct val="120000"/>
              </a:lnSpc>
            </a:pPr>
            <a:r>
              <a:rPr lang="zh-CN" altLang="en-US" b="1" dirty="0">
                <a:solidFill>
                  <a:srgbClr val="FF0000"/>
                </a:solidFill>
                <a:latin typeface="华文新魏" panose="02010800040101010101" pitchFamily="2" charset="-122"/>
                <a:ea typeface="华文新魏" panose="02010800040101010101" pitchFamily="2" charset="-122"/>
              </a:rPr>
              <a:t> 即</a:t>
            </a:r>
            <a:r>
              <a:rPr lang="en-US" altLang="zh-CN" b="1" dirty="0" err="1">
                <a:solidFill>
                  <a:srgbClr val="FF0000"/>
                </a:solidFill>
                <a:latin typeface="华文新魏" panose="02010800040101010101" pitchFamily="2" charset="-122"/>
                <a:ea typeface="华文新魏" panose="02010800040101010101" pitchFamily="2" charset="-122"/>
              </a:rPr>
              <a:t>incTask</a:t>
            </a:r>
            <a:r>
              <a:rPr lang="zh-CN" altLang="en-US" b="1" dirty="0">
                <a:solidFill>
                  <a:srgbClr val="FF0000"/>
                </a:solidFill>
                <a:latin typeface="华文新魏" panose="02010800040101010101" pitchFamily="2" charset="-122"/>
                <a:ea typeface="华文新魏" panose="02010800040101010101" pitchFamily="2" charset="-122"/>
              </a:rPr>
              <a:t>对应线程进入</a:t>
            </a:r>
            <a:r>
              <a:rPr lang="en-US" altLang="zh-CN" b="1" dirty="0" err="1">
                <a:solidFill>
                  <a:srgbClr val="FF0000"/>
                </a:solidFill>
                <a:latin typeface="华文新魏" panose="02010800040101010101" pitchFamily="2" charset="-122"/>
                <a:ea typeface="华文新魏" panose="02010800040101010101" pitchFamily="2" charset="-122"/>
              </a:rPr>
              <a:t>inc</a:t>
            </a:r>
            <a:r>
              <a:rPr lang="zh-CN" altLang="en-US" b="1" dirty="0">
                <a:solidFill>
                  <a:srgbClr val="FF0000"/>
                </a:solidFill>
                <a:latin typeface="华文新魏" panose="02010800040101010101" pitchFamily="2" charset="-122"/>
                <a:ea typeface="华文新魏" panose="02010800040101010101" pitchFamily="2" charset="-122"/>
              </a:rPr>
              <a:t>时，</a:t>
            </a:r>
            <a:r>
              <a:rPr lang="en-US" altLang="zh-CN" b="1" dirty="0" err="1">
                <a:solidFill>
                  <a:srgbClr val="FF0000"/>
                </a:solidFill>
                <a:latin typeface="华文新魏" panose="02010800040101010101" pitchFamily="2" charset="-122"/>
                <a:ea typeface="华文新魏" panose="02010800040101010101" pitchFamily="2" charset="-122"/>
              </a:rPr>
              <a:t>decTask</a:t>
            </a:r>
            <a:r>
              <a:rPr lang="zh-CN" altLang="en-US" b="1" dirty="0">
                <a:solidFill>
                  <a:srgbClr val="FF0000"/>
                </a:solidFill>
                <a:latin typeface="华文新魏" panose="02010800040101010101" pitchFamily="2" charset="-122"/>
                <a:ea typeface="华文新魏" panose="02010800040101010101" pitchFamily="2" charset="-122"/>
              </a:rPr>
              <a:t>的线程不能进入</a:t>
            </a:r>
            <a:r>
              <a:rPr lang="en-US" altLang="zh-CN" b="1" dirty="0" err="1">
                <a:solidFill>
                  <a:srgbClr val="FF0000"/>
                </a:solidFill>
                <a:latin typeface="华文新魏" panose="02010800040101010101" pitchFamily="2" charset="-122"/>
                <a:ea typeface="华文新魏" panose="02010800040101010101" pitchFamily="2" charset="-122"/>
              </a:rPr>
              <a:t>dec</a:t>
            </a:r>
            <a:endParaRPr lang="en-US" altLang="zh-CN" b="1" dirty="0">
              <a:solidFill>
                <a:srgbClr val="FF0000"/>
              </a:solidFill>
              <a:latin typeface="华文新魏" panose="02010800040101010101" pitchFamily="2" charset="-122"/>
              <a:ea typeface="华文新魏" panose="02010800040101010101" pitchFamily="2" charset="-122"/>
            </a:endParaRPr>
          </a:p>
        </p:txBody>
      </p:sp>
    </p:spTree>
    <p:extLst>
      <p:ext uri="{BB962C8B-B14F-4D97-AF65-F5344CB8AC3E}">
        <p14:creationId xmlns:p14="http://schemas.microsoft.com/office/powerpoint/2010/main" val="156675351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文本占位符 1"/>
          <p:cNvSpPr>
            <a:spLocks noGrp="1"/>
          </p:cNvSpPr>
          <p:nvPr>
            <p:ph type="body" sz="quarter" idx="10"/>
          </p:nvPr>
        </p:nvSpPr>
        <p:spPr bwMode="auto">
          <a:xfrm>
            <a:off x="237439" y="175846"/>
            <a:ext cx="1248461" cy="835269"/>
          </a:xfrm>
          <a:noFill/>
        </p:spPr>
        <p:txBody>
          <a:bodyPr vert="horz" wrap="square" lIns="91440" tIns="45720" rIns="91440" bIns="45720" numCol="1" anchor="t" anchorCtr="0" compatLnSpc="1">
            <a:normAutofit fontScale="87500"/>
          </a:bodyPr>
          <a:lstStyle/>
          <a:p>
            <a:pPr eaLnBrk="1" hangingPunct="1"/>
            <a:r>
              <a:rPr lang="en-US" altLang="zh-CN" dirty="0"/>
              <a:t>30.4</a:t>
            </a:r>
          </a:p>
        </p:txBody>
      </p:sp>
      <p:sp>
        <p:nvSpPr>
          <p:cNvPr id="11267" name="文本占位符 2"/>
          <p:cNvSpPr>
            <a:spLocks noGrp="1"/>
          </p:cNvSpPr>
          <p:nvPr>
            <p:ph type="body" sz="quarter" idx="12"/>
          </p:nvPr>
        </p:nvSpPr>
        <p:spPr bwMode="auto">
          <a:xfrm>
            <a:off x="1649291" y="224570"/>
            <a:ext cx="8891247" cy="496887"/>
          </a:xfrm>
          <a:noFill/>
        </p:spPr>
        <p:txBody>
          <a:bodyPr vert="horz" wrap="square" lIns="91440" tIns="45720" rIns="91440" bIns="45720" numCol="1" anchor="t" anchorCtr="0" compatLnSpc="1">
            <a:noAutofit/>
          </a:bodyPr>
          <a:lstStyle/>
          <a:p>
            <a:r>
              <a:rPr lang="zh-CN" altLang="en-US" b="1" dirty="0">
                <a:latin typeface="华文细黑" panose="02010600040101010101" pitchFamily="2" charset="-122"/>
                <a:ea typeface="华文细黑" panose="02010600040101010101" pitchFamily="2" charset="-122"/>
              </a:rPr>
              <a:t>线程同步</a:t>
            </a:r>
            <a:r>
              <a:rPr lang="en-US" altLang="zh-CN" b="1" dirty="0">
                <a:latin typeface="华文细黑" panose="02010600040101010101" pitchFamily="2" charset="-122"/>
                <a:ea typeface="华文细黑" panose="02010600040101010101" pitchFamily="2" charset="-122"/>
              </a:rPr>
              <a:t>-</a:t>
            </a:r>
            <a:r>
              <a:rPr lang="zh-CN" altLang="en-US" b="1" dirty="0">
                <a:latin typeface="华文细黑" panose="02010600040101010101" pitchFamily="2" charset="-122"/>
                <a:ea typeface="华文细黑" panose="02010600040101010101" pitchFamily="2" charset="-122"/>
              </a:rPr>
              <a:t>场景</a:t>
            </a:r>
            <a:r>
              <a:rPr lang="en-US" altLang="zh-CN" b="1" dirty="0">
                <a:latin typeface="华文细黑" panose="02010600040101010101" pitchFamily="2" charset="-122"/>
                <a:ea typeface="华文细黑" panose="02010600040101010101" pitchFamily="2" charset="-122"/>
              </a:rPr>
              <a:t>2</a:t>
            </a:r>
          </a:p>
        </p:txBody>
      </p:sp>
      <p:sp>
        <p:nvSpPr>
          <p:cNvPr id="4" name="Rectangle 3"/>
          <p:cNvSpPr txBox="1">
            <a:spLocks/>
          </p:cNvSpPr>
          <p:nvPr/>
        </p:nvSpPr>
        <p:spPr>
          <a:xfrm>
            <a:off x="539749" y="1123950"/>
            <a:ext cx="11336297" cy="1277727"/>
          </a:xfrm>
          <a:prstGeom prst="rect">
            <a:avLst/>
          </a:prstGeom>
        </p:spPr>
        <p:txBody>
          <a:bodyPr vert="horz" wrap="square" lIns="92075" tIns="46038" rIns="92075" bIns="46038" anchor="t">
            <a:normAutofit/>
          </a:bodyPr>
          <a:lstStyle/>
          <a:p>
            <a:pPr marL="228600" lvl="0" indent="-228600">
              <a:lnSpc>
                <a:spcPct val="120000"/>
              </a:lnSpc>
              <a:spcBef>
                <a:spcPct val="0"/>
              </a:spcBef>
              <a:buFont typeface="Wingdings" pitchFamily="2" charset="2"/>
              <a:buChar char="n"/>
            </a:pPr>
            <a:r>
              <a:rPr lang="zh-CN" altLang="en-US" sz="2000" dirty="0">
                <a:latin typeface="华文新魏" panose="02010800040101010101" pitchFamily="2" charset="-122"/>
                <a:ea typeface="华文新魏" panose="02010800040101010101" pitchFamily="2" charset="-122"/>
                <a:sym typeface="+mn-ea"/>
              </a:rPr>
              <a:t>假设一个类有多个用</a:t>
            </a:r>
            <a:r>
              <a:rPr lang="en-US" altLang="zh-CN" sz="2000" b="1" dirty="0">
                <a:solidFill>
                  <a:srgbClr val="FF0000"/>
                </a:solidFill>
                <a:latin typeface="华文新魏" panose="02010800040101010101" pitchFamily="2" charset="-122"/>
                <a:ea typeface="华文新魏" panose="02010800040101010101" pitchFamily="2" charset="-122"/>
              </a:rPr>
              <a:t>synchronized</a:t>
            </a:r>
            <a:r>
              <a:rPr lang="zh-CN" altLang="en-US" sz="2000" b="1" dirty="0">
                <a:solidFill>
                  <a:srgbClr val="FF0000"/>
                </a:solidFill>
                <a:latin typeface="华文新魏" panose="02010800040101010101" pitchFamily="2" charset="-122"/>
                <a:ea typeface="华文新魏" panose="02010800040101010101" pitchFamily="2" charset="-122"/>
              </a:rPr>
              <a:t>修饰的</a:t>
            </a:r>
            <a:r>
              <a:rPr lang="zh-CN" altLang="en-US" sz="2000" dirty="0">
                <a:latin typeface="华文新魏" panose="02010800040101010101" pitchFamily="2" charset="-122"/>
                <a:ea typeface="华文新魏" panose="02010800040101010101" pitchFamily="2" charset="-122"/>
                <a:sym typeface="+mn-ea"/>
              </a:rPr>
              <a:t>同步实例方法，如果多个线程访问这个类的</a:t>
            </a:r>
            <a:r>
              <a:rPr lang="zh-CN" altLang="en-US" sz="2000" b="1" dirty="0">
                <a:solidFill>
                  <a:srgbClr val="FF0000"/>
                </a:solidFill>
                <a:latin typeface="华文新魏" panose="02010800040101010101" pitchFamily="2" charset="-122"/>
                <a:ea typeface="华文新魏" panose="02010800040101010101" pitchFamily="2" charset="-122"/>
                <a:sym typeface="+mn-ea"/>
              </a:rPr>
              <a:t>不同对象</a:t>
            </a:r>
            <a:r>
              <a:rPr lang="zh-CN" altLang="en-US" sz="2000" dirty="0">
                <a:latin typeface="华文新魏" panose="02010800040101010101" pitchFamily="2" charset="-122"/>
                <a:ea typeface="华文新魏" panose="02010800040101010101" pitchFamily="2" charset="-122"/>
                <a:sym typeface="+mn-ea"/>
              </a:rPr>
              <a:t>，那么</a:t>
            </a:r>
            <a:r>
              <a:rPr lang="zh-CN" altLang="en-US" sz="2000" b="1" dirty="0">
                <a:solidFill>
                  <a:srgbClr val="FF0000"/>
                </a:solidFill>
                <a:latin typeface="华文新魏" panose="02010800040101010101" pitchFamily="2" charset="-122"/>
                <a:ea typeface="华文新魏" panose="02010800040101010101" pitchFamily="2" charset="-122"/>
                <a:sym typeface="+mn-ea"/>
              </a:rPr>
              <a:t>不同对象的</a:t>
            </a:r>
            <a:r>
              <a:rPr lang="en-US" altLang="zh-CN" sz="2000" b="1" dirty="0">
                <a:solidFill>
                  <a:srgbClr val="FF0000"/>
                </a:solidFill>
                <a:latin typeface="华文新魏" panose="02010800040101010101" pitchFamily="2" charset="-122"/>
                <a:ea typeface="华文新魏" panose="02010800040101010101" pitchFamily="2" charset="-122"/>
              </a:rPr>
              <a:t>synchronized</a:t>
            </a:r>
            <a:r>
              <a:rPr lang="zh-CN" altLang="en-US" sz="2000" b="1" dirty="0">
                <a:solidFill>
                  <a:srgbClr val="FF0000"/>
                </a:solidFill>
                <a:latin typeface="华文新魏" panose="02010800040101010101" pitchFamily="2" charset="-122"/>
                <a:ea typeface="华文新魏" panose="02010800040101010101" pitchFamily="2" charset="-122"/>
                <a:sym typeface="+mn-ea"/>
              </a:rPr>
              <a:t>锁不一样</a:t>
            </a:r>
            <a:r>
              <a:rPr lang="zh-CN" altLang="en-US" sz="2000" dirty="0">
                <a:latin typeface="华文新魏" panose="02010800040101010101" pitchFamily="2" charset="-122"/>
                <a:ea typeface="华文新魏" panose="02010800040101010101" pitchFamily="2" charset="-122"/>
                <a:sym typeface="+mn-ea"/>
              </a:rPr>
              <a:t>，</a:t>
            </a:r>
            <a:r>
              <a:rPr lang="zh-CN" altLang="en-US" sz="2000" b="1" dirty="0">
                <a:solidFill>
                  <a:srgbClr val="FF0000"/>
                </a:solidFill>
                <a:latin typeface="华文新魏" panose="02010800040101010101" pitchFamily="2" charset="-122"/>
                <a:ea typeface="华文新魏" panose="02010800040101010101" pitchFamily="2" charset="-122"/>
                <a:sym typeface="+mn-ea"/>
              </a:rPr>
              <a:t>每个对象的锁只能对访问该对象的线程同步</a:t>
            </a:r>
            <a:endParaRPr lang="en-US" altLang="en-US" sz="2000" b="1" dirty="0">
              <a:solidFill>
                <a:srgbClr val="FF0000"/>
              </a:solidFill>
              <a:latin typeface="华文新魏" panose="02010800040101010101" pitchFamily="2" charset="-122"/>
              <a:ea typeface="华文新魏" panose="02010800040101010101" pitchFamily="2" charset="-122"/>
              <a:sym typeface="+mn-ea"/>
            </a:endParaRPr>
          </a:p>
        </p:txBody>
      </p:sp>
      <p:grpSp>
        <p:nvGrpSpPr>
          <p:cNvPr id="5" name="组合 4">
            <a:extLst>
              <a:ext uri="{FF2B5EF4-FFF2-40B4-BE49-F238E27FC236}">
                <a16:creationId xmlns:a16="http://schemas.microsoft.com/office/drawing/2014/main" id="{12895483-9E6E-47CE-896B-D2A5495E5FF1}"/>
              </a:ext>
            </a:extLst>
          </p:cNvPr>
          <p:cNvGrpSpPr/>
          <p:nvPr/>
        </p:nvGrpSpPr>
        <p:grpSpPr>
          <a:xfrm>
            <a:off x="2988536" y="2675572"/>
            <a:ext cx="2865863" cy="1087620"/>
            <a:chOff x="4471639" y="2828321"/>
            <a:chExt cx="2865863" cy="1087620"/>
          </a:xfrm>
        </p:grpSpPr>
        <p:cxnSp>
          <p:nvCxnSpPr>
            <p:cNvPr id="3" name="直接连接符 2">
              <a:extLst>
                <a:ext uri="{FF2B5EF4-FFF2-40B4-BE49-F238E27FC236}">
                  <a16:creationId xmlns:a16="http://schemas.microsoft.com/office/drawing/2014/main" id="{2E01C65E-335D-46BA-9849-01A08AA74265}"/>
                </a:ext>
              </a:extLst>
            </p:cNvPr>
            <p:cNvCxnSpPr/>
            <p:nvPr/>
          </p:nvCxnSpPr>
          <p:spPr>
            <a:xfrm>
              <a:off x="4471639" y="2843561"/>
              <a:ext cx="286586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8769DC03-E67D-4536-B4EE-EE3640F0D431}"/>
                </a:ext>
              </a:extLst>
            </p:cNvPr>
            <p:cNvCxnSpPr>
              <a:cxnSpLocks/>
            </p:cNvCxnSpPr>
            <p:nvPr/>
          </p:nvCxnSpPr>
          <p:spPr>
            <a:xfrm rot="5400000">
              <a:off x="3946879" y="3368321"/>
              <a:ext cx="1080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917BAEA8-E141-4063-9011-70E401206978}"/>
                </a:ext>
              </a:extLst>
            </p:cNvPr>
            <p:cNvCxnSpPr>
              <a:cxnSpLocks/>
            </p:cNvCxnSpPr>
            <p:nvPr/>
          </p:nvCxnSpPr>
          <p:spPr>
            <a:xfrm rot="5400000">
              <a:off x="6782262" y="3375941"/>
              <a:ext cx="1080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2" name="组合 11">
            <a:extLst>
              <a:ext uri="{FF2B5EF4-FFF2-40B4-BE49-F238E27FC236}">
                <a16:creationId xmlns:a16="http://schemas.microsoft.com/office/drawing/2014/main" id="{255A3AD4-128A-4EF7-8882-83040F096757}"/>
              </a:ext>
            </a:extLst>
          </p:cNvPr>
          <p:cNvGrpSpPr/>
          <p:nvPr/>
        </p:nvGrpSpPr>
        <p:grpSpPr>
          <a:xfrm rot="10800000">
            <a:off x="2984821" y="4400290"/>
            <a:ext cx="2865863" cy="1087620"/>
            <a:chOff x="4471639" y="2828321"/>
            <a:chExt cx="2865863" cy="1087620"/>
          </a:xfrm>
        </p:grpSpPr>
        <p:cxnSp>
          <p:nvCxnSpPr>
            <p:cNvPr id="13" name="直接连接符 12">
              <a:extLst>
                <a:ext uri="{FF2B5EF4-FFF2-40B4-BE49-F238E27FC236}">
                  <a16:creationId xmlns:a16="http://schemas.microsoft.com/office/drawing/2014/main" id="{0E428FF0-B82B-4DFE-B0C3-A16C39A36017}"/>
                </a:ext>
              </a:extLst>
            </p:cNvPr>
            <p:cNvCxnSpPr/>
            <p:nvPr/>
          </p:nvCxnSpPr>
          <p:spPr>
            <a:xfrm>
              <a:off x="4471639" y="2843561"/>
              <a:ext cx="286586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B3B86D39-EABA-449B-87C8-F6B4ACF0BF7F}"/>
                </a:ext>
              </a:extLst>
            </p:cNvPr>
            <p:cNvCxnSpPr>
              <a:cxnSpLocks/>
            </p:cNvCxnSpPr>
            <p:nvPr/>
          </p:nvCxnSpPr>
          <p:spPr>
            <a:xfrm rot="5400000">
              <a:off x="3946879" y="3368321"/>
              <a:ext cx="1080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64125D70-4254-4C61-BDAB-0216FDA463DE}"/>
                </a:ext>
              </a:extLst>
            </p:cNvPr>
            <p:cNvCxnSpPr>
              <a:cxnSpLocks/>
            </p:cNvCxnSpPr>
            <p:nvPr/>
          </p:nvCxnSpPr>
          <p:spPr>
            <a:xfrm rot="5400000">
              <a:off x="6782262" y="3375941"/>
              <a:ext cx="1080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10" name="图片 9">
            <a:extLst>
              <a:ext uri="{FF2B5EF4-FFF2-40B4-BE49-F238E27FC236}">
                <a16:creationId xmlns:a16="http://schemas.microsoft.com/office/drawing/2014/main" id="{66601633-62A2-4FEA-A3D5-05A789917CF6}"/>
              </a:ext>
            </a:extLst>
          </p:cNvPr>
          <p:cNvPicPr>
            <a:picLocks noChangeAspect="1"/>
          </p:cNvPicPr>
          <p:nvPr/>
        </p:nvPicPr>
        <p:blipFill>
          <a:blip r:embed="rId4"/>
          <a:stretch>
            <a:fillRect/>
          </a:stretch>
        </p:blipFill>
        <p:spPr>
          <a:xfrm flipH="1">
            <a:off x="2187432" y="3593828"/>
            <a:ext cx="678462" cy="835269"/>
          </a:xfrm>
          <a:prstGeom prst="rect">
            <a:avLst/>
          </a:prstGeom>
        </p:spPr>
      </p:pic>
      <p:sp>
        <p:nvSpPr>
          <p:cNvPr id="25" name="椭圆 24">
            <a:extLst>
              <a:ext uri="{FF2B5EF4-FFF2-40B4-BE49-F238E27FC236}">
                <a16:creationId xmlns:a16="http://schemas.microsoft.com/office/drawing/2014/main" id="{877BA971-3495-4B6E-BB60-DF42C4947777}"/>
              </a:ext>
            </a:extLst>
          </p:cNvPr>
          <p:cNvSpPr/>
          <p:nvPr/>
        </p:nvSpPr>
        <p:spPr>
          <a:xfrm>
            <a:off x="5564457" y="5758292"/>
            <a:ext cx="540000" cy="540000"/>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框 25">
            <a:extLst>
              <a:ext uri="{FF2B5EF4-FFF2-40B4-BE49-F238E27FC236}">
                <a16:creationId xmlns:a16="http://schemas.microsoft.com/office/drawing/2014/main" id="{29FF00C4-CA66-4438-8ADD-D48BBC67FE6B}"/>
              </a:ext>
            </a:extLst>
          </p:cNvPr>
          <p:cNvSpPr txBox="1"/>
          <p:nvPr/>
        </p:nvSpPr>
        <p:spPr>
          <a:xfrm>
            <a:off x="5834457" y="5883069"/>
            <a:ext cx="2044410" cy="307777"/>
          </a:xfrm>
          <a:prstGeom prst="rect">
            <a:avLst/>
          </a:prstGeom>
          <a:noFill/>
          <a:ln w="22225">
            <a:noFill/>
          </a:ln>
        </p:spPr>
        <p:txBody>
          <a:bodyPr wrap="square" rtlCol="0">
            <a:spAutoFit/>
          </a:bodyPr>
          <a:lstStyle/>
          <a:p>
            <a:pPr algn="ctr"/>
            <a:r>
              <a:rPr lang="zh-CN" altLang="en-US" sz="1400" b="1" dirty="0">
                <a:latin typeface="华文新魏" panose="02010800040101010101" pitchFamily="2" charset="-122"/>
                <a:ea typeface="华文新魏" panose="02010800040101010101" pitchFamily="2" charset="-122"/>
              </a:rPr>
              <a:t>获得锁的线程</a:t>
            </a:r>
            <a:endParaRPr lang="zh-CN" altLang="en-US" sz="1400" dirty="0">
              <a:latin typeface="华文新魏" panose="02010800040101010101" pitchFamily="2" charset="-122"/>
              <a:ea typeface="华文新魏" panose="02010800040101010101" pitchFamily="2" charset="-122"/>
            </a:endParaRPr>
          </a:p>
        </p:txBody>
      </p:sp>
      <p:sp>
        <p:nvSpPr>
          <p:cNvPr id="27" name="椭圆 26">
            <a:extLst>
              <a:ext uri="{FF2B5EF4-FFF2-40B4-BE49-F238E27FC236}">
                <a16:creationId xmlns:a16="http://schemas.microsoft.com/office/drawing/2014/main" id="{257A879E-F31A-469D-948D-BDAFE8A5CF00}"/>
              </a:ext>
            </a:extLst>
          </p:cNvPr>
          <p:cNvSpPr/>
          <p:nvPr/>
        </p:nvSpPr>
        <p:spPr>
          <a:xfrm>
            <a:off x="5564457" y="6318000"/>
            <a:ext cx="540000" cy="540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27">
            <a:extLst>
              <a:ext uri="{FF2B5EF4-FFF2-40B4-BE49-F238E27FC236}">
                <a16:creationId xmlns:a16="http://schemas.microsoft.com/office/drawing/2014/main" id="{B5C6BCAA-1088-472C-8DC2-02639D944F2A}"/>
              </a:ext>
            </a:extLst>
          </p:cNvPr>
          <p:cNvSpPr txBox="1"/>
          <p:nvPr/>
        </p:nvSpPr>
        <p:spPr>
          <a:xfrm>
            <a:off x="5834457" y="6472404"/>
            <a:ext cx="2044410" cy="307777"/>
          </a:xfrm>
          <a:prstGeom prst="rect">
            <a:avLst/>
          </a:prstGeom>
          <a:noFill/>
          <a:ln w="22225">
            <a:noFill/>
          </a:ln>
        </p:spPr>
        <p:txBody>
          <a:bodyPr wrap="square" rtlCol="0">
            <a:spAutoFit/>
          </a:bodyPr>
          <a:lstStyle/>
          <a:p>
            <a:pPr algn="ctr"/>
            <a:r>
              <a:rPr lang="zh-CN" altLang="en-US" sz="1400" b="1" dirty="0">
                <a:latin typeface="华文新魏" panose="02010800040101010101" pitchFamily="2" charset="-122"/>
                <a:ea typeface="华文新魏" panose="02010800040101010101" pitchFamily="2" charset="-122"/>
              </a:rPr>
              <a:t>等待锁的线程</a:t>
            </a:r>
            <a:endParaRPr lang="zh-CN" altLang="en-US" sz="1400" dirty="0">
              <a:latin typeface="华文新魏" panose="02010800040101010101" pitchFamily="2" charset="-122"/>
              <a:ea typeface="华文新魏" panose="02010800040101010101" pitchFamily="2" charset="-122"/>
            </a:endParaRPr>
          </a:p>
        </p:txBody>
      </p:sp>
      <p:sp>
        <p:nvSpPr>
          <p:cNvPr id="29" name="文本框 28">
            <a:extLst>
              <a:ext uri="{FF2B5EF4-FFF2-40B4-BE49-F238E27FC236}">
                <a16:creationId xmlns:a16="http://schemas.microsoft.com/office/drawing/2014/main" id="{1C6D0510-3CE9-42B4-BB9F-D1B762B03353}"/>
              </a:ext>
            </a:extLst>
          </p:cNvPr>
          <p:cNvSpPr txBox="1"/>
          <p:nvPr/>
        </p:nvSpPr>
        <p:spPr>
          <a:xfrm>
            <a:off x="3329655" y="1996120"/>
            <a:ext cx="2044410" cy="646331"/>
          </a:xfrm>
          <a:prstGeom prst="rect">
            <a:avLst/>
          </a:prstGeom>
          <a:noFill/>
          <a:ln w="22225">
            <a:noFill/>
          </a:ln>
        </p:spPr>
        <p:txBody>
          <a:bodyPr wrap="square" rtlCol="0">
            <a:spAutoFit/>
          </a:bodyPr>
          <a:lstStyle/>
          <a:p>
            <a:pPr algn="ctr"/>
            <a:r>
              <a:rPr lang="zh-CN" altLang="en-US" b="1" dirty="0">
                <a:latin typeface="华文新魏" panose="02010800040101010101" pitchFamily="2" charset="-122"/>
                <a:ea typeface="华文新魏" panose="02010800040101010101" pitchFamily="2" charset="-122"/>
              </a:rPr>
              <a:t>对象</a:t>
            </a:r>
            <a:r>
              <a:rPr lang="en-US" altLang="zh-CN" b="1" dirty="0">
                <a:latin typeface="华文新魏" panose="02010800040101010101" pitchFamily="2" charset="-122"/>
                <a:ea typeface="华文新魏" panose="02010800040101010101" pitchFamily="2" charset="-122"/>
              </a:rPr>
              <a:t>o1</a:t>
            </a:r>
            <a:r>
              <a:rPr lang="zh-CN" altLang="en-US" b="1" dirty="0">
                <a:latin typeface="华文新魏" panose="02010800040101010101" pitchFamily="2" charset="-122"/>
                <a:ea typeface="华文新魏" panose="02010800040101010101" pitchFamily="2" charset="-122"/>
              </a:rPr>
              <a:t>有</a:t>
            </a:r>
            <a:r>
              <a:rPr lang="en-US" altLang="zh-CN" b="1" dirty="0">
                <a:latin typeface="华文新魏" panose="02010800040101010101" pitchFamily="2" charset="-122"/>
                <a:ea typeface="华文新魏" panose="02010800040101010101" pitchFamily="2" charset="-122"/>
              </a:rPr>
              <a:t>2</a:t>
            </a:r>
            <a:r>
              <a:rPr lang="zh-CN" altLang="en-US" b="1" dirty="0">
                <a:latin typeface="华文新魏" panose="02010800040101010101" pitchFamily="2" charset="-122"/>
                <a:ea typeface="华文新魏" panose="02010800040101010101" pitchFamily="2" charset="-122"/>
              </a:rPr>
              <a:t>个</a:t>
            </a:r>
            <a:endParaRPr lang="en-US" altLang="zh-CN" b="1" dirty="0">
              <a:latin typeface="华文新魏" panose="02010800040101010101" pitchFamily="2" charset="-122"/>
              <a:ea typeface="华文新魏" panose="02010800040101010101" pitchFamily="2" charset="-122"/>
            </a:endParaRPr>
          </a:p>
          <a:p>
            <a:pPr algn="ctr"/>
            <a:r>
              <a:rPr lang="zh-CN" altLang="en-US" b="1" dirty="0">
                <a:latin typeface="华文新魏" panose="02010800040101010101" pitchFamily="2" charset="-122"/>
                <a:ea typeface="华文新魏" panose="02010800040101010101" pitchFamily="2" charset="-122"/>
              </a:rPr>
              <a:t>同步的实例方法</a:t>
            </a:r>
            <a:endParaRPr lang="zh-CN" altLang="en-US" dirty="0">
              <a:latin typeface="华文新魏" panose="02010800040101010101" pitchFamily="2" charset="-122"/>
              <a:ea typeface="华文新魏" panose="02010800040101010101" pitchFamily="2" charset="-122"/>
            </a:endParaRPr>
          </a:p>
        </p:txBody>
      </p:sp>
      <p:grpSp>
        <p:nvGrpSpPr>
          <p:cNvPr id="36" name="组合 35">
            <a:extLst>
              <a:ext uri="{FF2B5EF4-FFF2-40B4-BE49-F238E27FC236}">
                <a16:creationId xmlns:a16="http://schemas.microsoft.com/office/drawing/2014/main" id="{C1191C78-5352-42DA-84FC-B87F5C452B65}"/>
              </a:ext>
            </a:extLst>
          </p:cNvPr>
          <p:cNvGrpSpPr/>
          <p:nvPr/>
        </p:nvGrpSpPr>
        <p:grpSpPr>
          <a:xfrm>
            <a:off x="1171403" y="3792450"/>
            <a:ext cx="902724" cy="860142"/>
            <a:chOff x="3435090" y="3903959"/>
            <a:chExt cx="902724" cy="860142"/>
          </a:xfrm>
        </p:grpSpPr>
        <p:sp>
          <p:nvSpPr>
            <p:cNvPr id="7" name="椭圆 6">
              <a:extLst>
                <a:ext uri="{FF2B5EF4-FFF2-40B4-BE49-F238E27FC236}">
                  <a16:creationId xmlns:a16="http://schemas.microsoft.com/office/drawing/2014/main" id="{0160DEA9-620D-4DFD-8ED5-BA1FA60B808D}"/>
                </a:ext>
              </a:extLst>
            </p:cNvPr>
            <p:cNvSpPr/>
            <p:nvPr/>
          </p:nvSpPr>
          <p:spPr>
            <a:xfrm>
              <a:off x="3567880" y="3903959"/>
              <a:ext cx="540000" cy="540000"/>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0" name="文本框 29">
              <a:extLst>
                <a:ext uri="{FF2B5EF4-FFF2-40B4-BE49-F238E27FC236}">
                  <a16:creationId xmlns:a16="http://schemas.microsoft.com/office/drawing/2014/main" id="{F36E7FC3-A9BE-4910-9814-D4218648511D}"/>
                </a:ext>
              </a:extLst>
            </p:cNvPr>
            <p:cNvSpPr txBox="1"/>
            <p:nvPr/>
          </p:nvSpPr>
          <p:spPr>
            <a:xfrm>
              <a:off x="3435090" y="4456324"/>
              <a:ext cx="902724" cy="307777"/>
            </a:xfrm>
            <a:prstGeom prst="rect">
              <a:avLst/>
            </a:prstGeom>
            <a:noFill/>
            <a:ln w="22225">
              <a:noFill/>
            </a:ln>
          </p:spPr>
          <p:txBody>
            <a:bodyPr wrap="square" rtlCol="0">
              <a:spAutoFit/>
            </a:bodyPr>
            <a:lstStyle/>
            <a:p>
              <a:pPr algn="ctr"/>
              <a:r>
                <a:rPr lang="zh-CN" altLang="en-US" sz="1400" b="1" dirty="0">
                  <a:latin typeface="华文新魏" panose="02010800040101010101" pitchFamily="2" charset="-122"/>
                  <a:ea typeface="华文新魏" panose="02010800040101010101" pitchFamily="2" charset="-122"/>
                </a:rPr>
                <a:t>调</a:t>
              </a:r>
              <a:r>
                <a:rPr lang="en-US" altLang="zh-CN" sz="1400" b="1" dirty="0">
                  <a:latin typeface="华文新魏" panose="02010800040101010101" pitchFamily="2" charset="-122"/>
                  <a:ea typeface="华文新魏" panose="02010800040101010101" pitchFamily="2" charset="-122"/>
                </a:rPr>
                <a:t>o1.inc()</a:t>
              </a:r>
              <a:endParaRPr lang="zh-CN" altLang="en-US" sz="1400" b="1" dirty="0">
                <a:latin typeface="华文新魏" panose="02010800040101010101" pitchFamily="2" charset="-122"/>
                <a:ea typeface="华文新魏" panose="02010800040101010101" pitchFamily="2" charset="-122"/>
              </a:endParaRPr>
            </a:p>
          </p:txBody>
        </p:sp>
        <p:sp>
          <p:nvSpPr>
            <p:cNvPr id="40" name="文本框 39">
              <a:extLst>
                <a:ext uri="{FF2B5EF4-FFF2-40B4-BE49-F238E27FC236}">
                  <a16:creationId xmlns:a16="http://schemas.microsoft.com/office/drawing/2014/main" id="{9E97A0C3-5E03-49E1-BE38-868088CA7738}"/>
                </a:ext>
              </a:extLst>
            </p:cNvPr>
            <p:cNvSpPr txBox="1"/>
            <p:nvPr/>
          </p:nvSpPr>
          <p:spPr>
            <a:xfrm>
              <a:off x="3590279" y="4034269"/>
              <a:ext cx="451471" cy="307777"/>
            </a:xfrm>
            <a:prstGeom prst="rect">
              <a:avLst/>
            </a:prstGeom>
            <a:noFill/>
            <a:ln w="22225">
              <a:noFill/>
            </a:ln>
          </p:spPr>
          <p:txBody>
            <a:bodyPr wrap="square" rtlCol="0">
              <a:spAutoFit/>
            </a:bodyPr>
            <a:lstStyle/>
            <a:p>
              <a:pPr algn="ctr"/>
              <a:r>
                <a:rPr lang="en-US" altLang="zh-CN" sz="1400" b="1" dirty="0">
                  <a:latin typeface="华文新魏" panose="02010800040101010101" pitchFamily="2" charset="-122"/>
                  <a:ea typeface="华文新魏" panose="02010800040101010101" pitchFamily="2" charset="-122"/>
                </a:rPr>
                <a:t>t1</a:t>
              </a:r>
              <a:endParaRPr lang="zh-CN" altLang="en-US" sz="1400" dirty="0">
                <a:latin typeface="华文新魏" panose="02010800040101010101" pitchFamily="2" charset="-122"/>
                <a:ea typeface="华文新魏" panose="02010800040101010101" pitchFamily="2" charset="-122"/>
              </a:endParaRPr>
            </a:p>
          </p:txBody>
        </p:sp>
      </p:grpSp>
      <p:grpSp>
        <p:nvGrpSpPr>
          <p:cNvPr id="37" name="组合 36">
            <a:extLst>
              <a:ext uri="{FF2B5EF4-FFF2-40B4-BE49-F238E27FC236}">
                <a16:creationId xmlns:a16="http://schemas.microsoft.com/office/drawing/2014/main" id="{379EE1E6-3C4D-4772-971B-4DFA43D4C555}"/>
              </a:ext>
            </a:extLst>
          </p:cNvPr>
          <p:cNvGrpSpPr/>
          <p:nvPr/>
        </p:nvGrpSpPr>
        <p:grpSpPr>
          <a:xfrm>
            <a:off x="164082" y="3792450"/>
            <a:ext cx="1002229" cy="867579"/>
            <a:chOff x="2427769" y="3903959"/>
            <a:chExt cx="898559" cy="867579"/>
          </a:xfrm>
        </p:grpSpPr>
        <p:sp>
          <p:nvSpPr>
            <p:cNvPr id="21" name="椭圆 20">
              <a:extLst>
                <a:ext uri="{FF2B5EF4-FFF2-40B4-BE49-F238E27FC236}">
                  <a16:creationId xmlns:a16="http://schemas.microsoft.com/office/drawing/2014/main" id="{592CD4AB-8263-4AAB-B684-4DC966C996F1}"/>
                </a:ext>
              </a:extLst>
            </p:cNvPr>
            <p:cNvSpPr/>
            <p:nvPr/>
          </p:nvSpPr>
          <p:spPr>
            <a:xfrm>
              <a:off x="2567556" y="3903959"/>
              <a:ext cx="540000" cy="540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文本框 30">
              <a:extLst>
                <a:ext uri="{FF2B5EF4-FFF2-40B4-BE49-F238E27FC236}">
                  <a16:creationId xmlns:a16="http://schemas.microsoft.com/office/drawing/2014/main" id="{CA7D96E2-AE38-47FB-98CD-6635B6393542}"/>
                </a:ext>
              </a:extLst>
            </p:cNvPr>
            <p:cNvSpPr txBox="1"/>
            <p:nvPr/>
          </p:nvSpPr>
          <p:spPr>
            <a:xfrm>
              <a:off x="2427769" y="4463761"/>
              <a:ext cx="898559" cy="307777"/>
            </a:xfrm>
            <a:prstGeom prst="rect">
              <a:avLst/>
            </a:prstGeom>
            <a:noFill/>
            <a:ln w="22225">
              <a:noFill/>
            </a:ln>
          </p:spPr>
          <p:txBody>
            <a:bodyPr wrap="square" rtlCol="0">
              <a:spAutoFit/>
            </a:bodyPr>
            <a:lstStyle/>
            <a:p>
              <a:pPr algn="ctr"/>
              <a:r>
                <a:rPr lang="zh-CN" altLang="en-US" sz="1400" b="1" dirty="0">
                  <a:latin typeface="华文新魏" panose="02010800040101010101" pitchFamily="2" charset="-122"/>
                  <a:ea typeface="华文新魏" panose="02010800040101010101" pitchFamily="2" charset="-122"/>
                </a:rPr>
                <a:t>调</a:t>
              </a:r>
              <a:r>
                <a:rPr lang="en-US" altLang="zh-CN" sz="1400" b="1" dirty="0">
                  <a:latin typeface="华文新魏" panose="02010800040101010101" pitchFamily="2" charset="-122"/>
                  <a:ea typeface="华文新魏" panose="02010800040101010101" pitchFamily="2" charset="-122"/>
                </a:rPr>
                <a:t>o1.dec()</a:t>
              </a:r>
              <a:endParaRPr lang="zh-CN" altLang="en-US" sz="1400" b="1" dirty="0">
                <a:latin typeface="华文新魏" panose="02010800040101010101" pitchFamily="2" charset="-122"/>
                <a:ea typeface="华文新魏" panose="02010800040101010101" pitchFamily="2" charset="-122"/>
              </a:endParaRPr>
            </a:p>
          </p:txBody>
        </p:sp>
        <p:sp>
          <p:nvSpPr>
            <p:cNvPr id="43" name="文本框 42">
              <a:extLst>
                <a:ext uri="{FF2B5EF4-FFF2-40B4-BE49-F238E27FC236}">
                  <a16:creationId xmlns:a16="http://schemas.microsoft.com/office/drawing/2014/main" id="{3C7C785E-07A7-4932-A0AF-083E67ECF3C8}"/>
                </a:ext>
              </a:extLst>
            </p:cNvPr>
            <p:cNvSpPr txBox="1"/>
            <p:nvPr/>
          </p:nvSpPr>
          <p:spPr>
            <a:xfrm>
              <a:off x="2595923" y="4033917"/>
              <a:ext cx="451471" cy="307777"/>
            </a:xfrm>
            <a:prstGeom prst="rect">
              <a:avLst/>
            </a:prstGeom>
            <a:noFill/>
            <a:ln w="22225">
              <a:noFill/>
            </a:ln>
          </p:spPr>
          <p:txBody>
            <a:bodyPr wrap="square" rtlCol="0">
              <a:spAutoFit/>
            </a:bodyPr>
            <a:lstStyle/>
            <a:p>
              <a:pPr algn="ctr"/>
              <a:r>
                <a:rPr lang="en-US" altLang="zh-CN" sz="1400" b="1" dirty="0">
                  <a:latin typeface="华文新魏" panose="02010800040101010101" pitchFamily="2" charset="-122"/>
                  <a:ea typeface="华文新魏" panose="02010800040101010101" pitchFamily="2" charset="-122"/>
                </a:rPr>
                <a:t>t2</a:t>
              </a:r>
              <a:endParaRPr lang="zh-CN" altLang="en-US" sz="1400" dirty="0">
                <a:latin typeface="华文新魏" panose="02010800040101010101" pitchFamily="2" charset="-122"/>
                <a:ea typeface="华文新魏" panose="02010800040101010101" pitchFamily="2" charset="-122"/>
              </a:endParaRPr>
            </a:p>
          </p:txBody>
        </p:sp>
      </p:grpSp>
      <p:grpSp>
        <p:nvGrpSpPr>
          <p:cNvPr id="46" name="组合 45">
            <a:extLst>
              <a:ext uri="{FF2B5EF4-FFF2-40B4-BE49-F238E27FC236}">
                <a16:creationId xmlns:a16="http://schemas.microsoft.com/office/drawing/2014/main" id="{6FD1AFBC-6F25-4EEE-B052-ED6561779047}"/>
              </a:ext>
            </a:extLst>
          </p:cNvPr>
          <p:cNvGrpSpPr/>
          <p:nvPr/>
        </p:nvGrpSpPr>
        <p:grpSpPr>
          <a:xfrm>
            <a:off x="10747402" y="3755572"/>
            <a:ext cx="964686" cy="867579"/>
            <a:chOff x="1475128" y="3903959"/>
            <a:chExt cx="898559" cy="867579"/>
          </a:xfrm>
        </p:grpSpPr>
        <p:sp>
          <p:nvSpPr>
            <p:cNvPr id="20" name="椭圆 19">
              <a:extLst>
                <a:ext uri="{FF2B5EF4-FFF2-40B4-BE49-F238E27FC236}">
                  <a16:creationId xmlns:a16="http://schemas.microsoft.com/office/drawing/2014/main" id="{B02C11D5-9CB9-427D-B0D5-F96B7F7019B4}"/>
                </a:ext>
              </a:extLst>
            </p:cNvPr>
            <p:cNvSpPr/>
            <p:nvPr/>
          </p:nvSpPr>
          <p:spPr>
            <a:xfrm>
              <a:off x="1632769" y="3903959"/>
              <a:ext cx="540000" cy="540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文本框 31">
              <a:extLst>
                <a:ext uri="{FF2B5EF4-FFF2-40B4-BE49-F238E27FC236}">
                  <a16:creationId xmlns:a16="http://schemas.microsoft.com/office/drawing/2014/main" id="{25DD1CFA-F445-4FC3-A7A2-116C16BABF62}"/>
                </a:ext>
              </a:extLst>
            </p:cNvPr>
            <p:cNvSpPr txBox="1"/>
            <p:nvPr/>
          </p:nvSpPr>
          <p:spPr>
            <a:xfrm>
              <a:off x="1475128" y="4463761"/>
              <a:ext cx="898559" cy="307777"/>
            </a:xfrm>
            <a:prstGeom prst="rect">
              <a:avLst/>
            </a:prstGeom>
            <a:noFill/>
            <a:ln w="22225">
              <a:noFill/>
            </a:ln>
          </p:spPr>
          <p:txBody>
            <a:bodyPr wrap="square" rtlCol="0">
              <a:spAutoFit/>
            </a:bodyPr>
            <a:lstStyle/>
            <a:p>
              <a:pPr algn="ctr"/>
              <a:r>
                <a:rPr lang="zh-CN" altLang="en-US" sz="1400" b="1" dirty="0">
                  <a:latin typeface="华文新魏" panose="02010800040101010101" pitchFamily="2" charset="-122"/>
                  <a:ea typeface="华文新魏" panose="02010800040101010101" pitchFamily="2" charset="-122"/>
                </a:rPr>
                <a:t>调</a:t>
              </a:r>
              <a:r>
                <a:rPr lang="en-US" altLang="zh-CN" sz="1400" b="1" dirty="0">
                  <a:latin typeface="华文新魏" panose="02010800040101010101" pitchFamily="2" charset="-122"/>
                  <a:ea typeface="华文新魏" panose="02010800040101010101" pitchFamily="2" charset="-122"/>
                </a:rPr>
                <a:t>o2.dec()</a:t>
              </a:r>
              <a:endParaRPr lang="zh-CN" altLang="en-US" sz="1400" b="1" dirty="0">
                <a:latin typeface="华文新魏" panose="02010800040101010101" pitchFamily="2" charset="-122"/>
                <a:ea typeface="华文新魏" panose="02010800040101010101" pitchFamily="2" charset="-122"/>
              </a:endParaRPr>
            </a:p>
          </p:txBody>
        </p:sp>
        <p:sp>
          <p:nvSpPr>
            <p:cNvPr id="44" name="文本框 43">
              <a:extLst>
                <a:ext uri="{FF2B5EF4-FFF2-40B4-BE49-F238E27FC236}">
                  <a16:creationId xmlns:a16="http://schemas.microsoft.com/office/drawing/2014/main" id="{569B3629-4BD3-4BDB-8E20-10052A1F7041}"/>
                </a:ext>
              </a:extLst>
            </p:cNvPr>
            <p:cNvSpPr txBox="1"/>
            <p:nvPr/>
          </p:nvSpPr>
          <p:spPr>
            <a:xfrm>
              <a:off x="1655071" y="4034269"/>
              <a:ext cx="451471" cy="307777"/>
            </a:xfrm>
            <a:prstGeom prst="rect">
              <a:avLst/>
            </a:prstGeom>
            <a:noFill/>
            <a:ln w="22225">
              <a:noFill/>
            </a:ln>
          </p:spPr>
          <p:txBody>
            <a:bodyPr wrap="square" rtlCol="0">
              <a:spAutoFit/>
            </a:bodyPr>
            <a:lstStyle/>
            <a:p>
              <a:pPr algn="ctr"/>
              <a:r>
                <a:rPr lang="en-US" altLang="zh-CN" sz="1400" b="1" dirty="0">
                  <a:latin typeface="华文新魏" panose="02010800040101010101" pitchFamily="2" charset="-122"/>
                  <a:ea typeface="华文新魏" panose="02010800040101010101" pitchFamily="2" charset="-122"/>
                </a:rPr>
                <a:t>t4</a:t>
              </a:r>
              <a:endParaRPr lang="zh-CN" altLang="en-US" sz="1400" dirty="0">
                <a:latin typeface="华文新魏" panose="02010800040101010101" pitchFamily="2" charset="-122"/>
                <a:ea typeface="华文新魏" panose="02010800040101010101" pitchFamily="2" charset="-122"/>
              </a:endParaRPr>
            </a:p>
          </p:txBody>
        </p:sp>
      </p:grpSp>
      <p:grpSp>
        <p:nvGrpSpPr>
          <p:cNvPr id="47" name="组合 46">
            <a:extLst>
              <a:ext uri="{FF2B5EF4-FFF2-40B4-BE49-F238E27FC236}">
                <a16:creationId xmlns:a16="http://schemas.microsoft.com/office/drawing/2014/main" id="{818D411A-E505-4F57-AA35-3BD9DE9731A7}"/>
              </a:ext>
            </a:extLst>
          </p:cNvPr>
          <p:cNvGrpSpPr/>
          <p:nvPr/>
        </p:nvGrpSpPr>
        <p:grpSpPr>
          <a:xfrm>
            <a:off x="9817212" y="3759718"/>
            <a:ext cx="964689" cy="867578"/>
            <a:chOff x="533459" y="3903959"/>
            <a:chExt cx="898559" cy="867578"/>
          </a:xfrm>
        </p:grpSpPr>
        <p:sp>
          <p:nvSpPr>
            <p:cNvPr id="23" name="椭圆 22">
              <a:extLst>
                <a:ext uri="{FF2B5EF4-FFF2-40B4-BE49-F238E27FC236}">
                  <a16:creationId xmlns:a16="http://schemas.microsoft.com/office/drawing/2014/main" id="{238E3558-AB16-463F-A7C5-2009143133DE}"/>
                </a:ext>
              </a:extLst>
            </p:cNvPr>
            <p:cNvSpPr/>
            <p:nvPr/>
          </p:nvSpPr>
          <p:spPr>
            <a:xfrm>
              <a:off x="674490" y="3903959"/>
              <a:ext cx="540000" cy="540000"/>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文本框 32">
              <a:extLst>
                <a:ext uri="{FF2B5EF4-FFF2-40B4-BE49-F238E27FC236}">
                  <a16:creationId xmlns:a16="http://schemas.microsoft.com/office/drawing/2014/main" id="{BD151355-AA8D-4207-AE3B-256778BC1C77}"/>
                </a:ext>
              </a:extLst>
            </p:cNvPr>
            <p:cNvSpPr txBox="1"/>
            <p:nvPr/>
          </p:nvSpPr>
          <p:spPr>
            <a:xfrm>
              <a:off x="533459" y="4463760"/>
              <a:ext cx="898559" cy="307777"/>
            </a:xfrm>
            <a:prstGeom prst="rect">
              <a:avLst/>
            </a:prstGeom>
            <a:noFill/>
            <a:ln w="22225">
              <a:noFill/>
            </a:ln>
          </p:spPr>
          <p:txBody>
            <a:bodyPr wrap="square" rtlCol="0">
              <a:spAutoFit/>
            </a:bodyPr>
            <a:lstStyle/>
            <a:p>
              <a:pPr algn="ctr"/>
              <a:r>
                <a:rPr lang="zh-CN" altLang="en-US" sz="1400" b="1" dirty="0">
                  <a:latin typeface="华文新魏" panose="02010800040101010101" pitchFamily="2" charset="-122"/>
                  <a:ea typeface="华文新魏" panose="02010800040101010101" pitchFamily="2" charset="-122"/>
                </a:rPr>
                <a:t>调</a:t>
              </a:r>
              <a:r>
                <a:rPr lang="en-US" altLang="zh-CN" sz="1400" b="1" dirty="0">
                  <a:latin typeface="华文新魏" panose="02010800040101010101" pitchFamily="2" charset="-122"/>
                  <a:ea typeface="华文新魏" panose="02010800040101010101" pitchFamily="2" charset="-122"/>
                </a:rPr>
                <a:t>o2.inc()</a:t>
              </a:r>
              <a:endParaRPr lang="zh-CN" altLang="en-US" sz="1400" b="1" dirty="0">
                <a:latin typeface="华文新魏" panose="02010800040101010101" pitchFamily="2" charset="-122"/>
                <a:ea typeface="华文新魏" panose="02010800040101010101" pitchFamily="2" charset="-122"/>
              </a:endParaRPr>
            </a:p>
          </p:txBody>
        </p:sp>
        <p:sp>
          <p:nvSpPr>
            <p:cNvPr id="45" name="文本框 44">
              <a:extLst>
                <a:ext uri="{FF2B5EF4-FFF2-40B4-BE49-F238E27FC236}">
                  <a16:creationId xmlns:a16="http://schemas.microsoft.com/office/drawing/2014/main" id="{14E68B29-3E5D-4A91-B2FA-1378F2B50643}"/>
                </a:ext>
              </a:extLst>
            </p:cNvPr>
            <p:cNvSpPr txBox="1"/>
            <p:nvPr/>
          </p:nvSpPr>
          <p:spPr>
            <a:xfrm>
              <a:off x="708903" y="4045420"/>
              <a:ext cx="451471" cy="307777"/>
            </a:xfrm>
            <a:prstGeom prst="rect">
              <a:avLst/>
            </a:prstGeom>
            <a:noFill/>
            <a:ln w="22225">
              <a:noFill/>
            </a:ln>
          </p:spPr>
          <p:txBody>
            <a:bodyPr wrap="square" rtlCol="0">
              <a:spAutoFit/>
            </a:bodyPr>
            <a:lstStyle/>
            <a:p>
              <a:pPr algn="ctr"/>
              <a:r>
                <a:rPr lang="en-US" altLang="zh-CN" sz="1400" b="1" dirty="0">
                  <a:latin typeface="华文新魏" panose="02010800040101010101" pitchFamily="2" charset="-122"/>
                  <a:ea typeface="华文新魏" panose="02010800040101010101" pitchFamily="2" charset="-122"/>
                </a:rPr>
                <a:t>t3</a:t>
              </a:r>
              <a:endParaRPr lang="zh-CN" altLang="en-US" sz="1400" dirty="0">
                <a:latin typeface="华文新魏" panose="02010800040101010101" pitchFamily="2" charset="-122"/>
                <a:ea typeface="华文新魏" panose="02010800040101010101" pitchFamily="2" charset="-122"/>
              </a:endParaRPr>
            </a:p>
          </p:txBody>
        </p:sp>
      </p:grpSp>
      <p:grpSp>
        <p:nvGrpSpPr>
          <p:cNvPr id="42" name="组合 41">
            <a:extLst>
              <a:ext uri="{FF2B5EF4-FFF2-40B4-BE49-F238E27FC236}">
                <a16:creationId xmlns:a16="http://schemas.microsoft.com/office/drawing/2014/main" id="{C1B71A43-D772-432D-989A-33B28A786E80}"/>
              </a:ext>
            </a:extLst>
          </p:cNvPr>
          <p:cNvGrpSpPr/>
          <p:nvPr/>
        </p:nvGrpSpPr>
        <p:grpSpPr>
          <a:xfrm>
            <a:off x="6118314" y="2683009"/>
            <a:ext cx="2865863" cy="1087620"/>
            <a:chOff x="4471639" y="2828321"/>
            <a:chExt cx="2865863" cy="1087620"/>
          </a:xfrm>
        </p:grpSpPr>
        <p:cxnSp>
          <p:nvCxnSpPr>
            <p:cNvPr id="48" name="直接连接符 47">
              <a:extLst>
                <a:ext uri="{FF2B5EF4-FFF2-40B4-BE49-F238E27FC236}">
                  <a16:creationId xmlns:a16="http://schemas.microsoft.com/office/drawing/2014/main" id="{36A87450-EBD1-456A-B637-7DC3968F98FA}"/>
                </a:ext>
              </a:extLst>
            </p:cNvPr>
            <p:cNvCxnSpPr/>
            <p:nvPr/>
          </p:nvCxnSpPr>
          <p:spPr>
            <a:xfrm>
              <a:off x="4471639" y="2843561"/>
              <a:ext cx="286586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id="{EEDD819C-2197-4C15-BAB1-969835245EF3}"/>
                </a:ext>
              </a:extLst>
            </p:cNvPr>
            <p:cNvCxnSpPr>
              <a:cxnSpLocks/>
            </p:cNvCxnSpPr>
            <p:nvPr/>
          </p:nvCxnSpPr>
          <p:spPr>
            <a:xfrm rot="5400000">
              <a:off x="3946879" y="3368321"/>
              <a:ext cx="1080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F16417AF-E88F-450E-91DD-B7EB8B33F0BA}"/>
                </a:ext>
              </a:extLst>
            </p:cNvPr>
            <p:cNvCxnSpPr>
              <a:cxnSpLocks/>
            </p:cNvCxnSpPr>
            <p:nvPr/>
          </p:nvCxnSpPr>
          <p:spPr>
            <a:xfrm rot="5400000">
              <a:off x="6782262" y="3375941"/>
              <a:ext cx="1080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52" name="组合 51">
            <a:extLst>
              <a:ext uri="{FF2B5EF4-FFF2-40B4-BE49-F238E27FC236}">
                <a16:creationId xmlns:a16="http://schemas.microsoft.com/office/drawing/2014/main" id="{5960417F-8F61-4E54-8451-230D19C8CDC6}"/>
              </a:ext>
            </a:extLst>
          </p:cNvPr>
          <p:cNvGrpSpPr/>
          <p:nvPr/>
        </p:nvGrpSpPr>
        <p:grpSpPr>
          <a:xfrm rot="10800000">
            <a:off x="6114599" y="4407727"/>
            <a:ext cx="2865863" cy="1087620"/>
            <a:chOff x="4471639" y="2828321"/>
            <a:chExt cx="2865863" cy="1087620"/>
          </a:xfrm>
        </p:grpSpPr>
        <p:cxnSp>
          <p:nvCxnSpPr>
            <p:cNvPr id="53" name="直接连接符 52">
              <a:extLst>
                <a:ext uri="{FF2B5EF4-FFF2-40B4-BE49-F238E27FC236}">
                  <a16:creationId xmlns:a16="http://schemas.microsoft.com/office/drawing/2014/main" id="{BB1AC62A-FCE2-4A67-8C5A-615468913DA3}"/>
                </a:ext>
              </a:extLst>
            </p:cNvPr>
            <p:cNvCxnSpPr/>
            <p:nvPr/>
          </p:nvCxnSpPr>
          <p:spPr>
            <a:xfrm>
              <a:off x="4471639" y="2843561"/>
              <a:ext cx="286586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直接连接符 53">
              <a:extLst>
                <a:ext uri="{FF2B5EF4-FFF2-40B4-BE49-F238E27FC236}">
                  <a16:creationId xmlns:a16="http://schemas.microsoft.com/office/drawing/2014/main" id="{7C95007C-48F0-47A3-95B6-6AF4DD25AA5B}"/>
                </a:ext>
              </a:extLst>
            </p:cNvPr>
            <p:cNvCxnSpPr>
              <a:cxnSpLocks/>
            </p:cNvCxnSpPr>
            <p:nvPr/>
          </p:nvCxnSpPr>
          <p:spPr>
            <a:xfrm rot="5400000">
              <a:off x="3946879" y="3368321"/>
              <a:ext cx="1080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直接连接符 54">
              <a:extLst>
                <a:ext uri="{FF2B5EF4-FFF2-40B4-BE49-F238E27FC236}">
                  <a16:creationId xmlns:a16="http://schemas.microsoft.com/office/drawing/2014/main" id="{BFC96553-2944-4642-8DA5-223D00349DDF}"/>
                </a:ext>
              </a:extLst>
            </p:cNvPr>
            <p:cNvCxnSpPr>
              <a:cxnSpLocks/>
            </p:cNvCxnSpPr>
            <p:nvPr/>
          </p:nvCxnSpPr>
          <p:spPr>
            <a:xfrm rot="5400000">
              <a:off x="6782262" y="3375941"/>
              <a:ext cx="1080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0" name="文本框 59">
            <a:extLst>
              <a:ext uri="{FF2B5EF4-FFF2-40B4-BE49-F238E27FC236}">
                <a16:creationId xmlns:a16="http://schemas.microsoft.com/office/drawing/2014/main" id="{453B36D2-783E-48EB-A4D7-E02E80741DA1}"/>
              </a:ext>
            </a:extLst>
          </p:cNvPr>
          <p:cNvSpPr txBox="1"/>
          <p:nvPr/>
        </p:nvSpPr>
        <p:spPr>
          <a:xfrm>
            <a:off x="6459433" y="2003557"/>
            <a:ext cx="2044410" cy="646331"/>
          </a:xfrm>
          <a:prstGeom prst="rect">
            <a:avLst/>
          </a:prstGeom>
          <a:noFill/>
          <a:ln w="22225">
            <a:noFill/>
          </a:ln>
        </p:spPr>
        <p:txBody>
          <a:bodyPr wrap="square" rtlCol="0">
            <a:spAutoFit/>
          </a:bodyPr>
          <a:lstStyle/>
          <a:p>
            <a:pPr algn="ctr"/>
            <a:r>
              <a:rPr lang="zh-CN" altLang="en-US" b="1" dirty="0">
                <a:latin typeface="华文新魏" panose="02010800040101010101" pitchFamily="2" charset="-122"/>
                <a:ea typeface="华文新魏" panose="02010800040101010101" pitchFamily="2" charset="-122"/>
              </a:rPr>
              <a:t>对象</a:t>
            </a:r>
            <a:r>
              <a:rPr lang="en-US" altLang="zh-CN" b="1" dirty="0">
                <a:latin typeface="华文新魏" panose="02010800040101010101" pitchFamily="2" charset="-122"/>
                <a:ea typeface="华文新魏" panose="02010800040101010101" pitchFamily="2" charset="-122"/>
              </a:rPr>
              <a:t>o2</a:t>
            </a:r>
            <a:r>
              <a:rPr lang="zh-CN" altLang="en-US" b="1" dirty="0">
                <a:latin typeface="华文新魏" panose="02010800040101010101" pitchFamily="2" charset="-122"/>
                <a:ea typeface="华文新魏" panose="02010800040101010101" pitchFamily="2" charset="-122"/>
              </a:rPr>
              <a:t>也有</a:t>
            </a:r>
            <a:r>
              <a:rPr lang="en-US" altLang="zh-CN" b="1" dirty="0">
                <a:latin typeface="华文新魏" panose="02010800040101010101" pitchFamily="2" charset="-122"/>
                <a:ea typeface="华文新魏" panose="02010800040101010101" pitchFamily="2" charset="-122"/>
              </a:rPr>
              <a:t>2</a:t>
            </a:r>
            <a:r>
              <a:rPr lang="zh-CN" altLang="en-US" b="1" dirty="0">
                <a:latin typeface="华文新魏" panose="02010800040101010101" pitchFamily="2" charset="-122"/>
                <a:ea typeface="华文新魏" panose="02010800040101010101" pitchFamily="2" charset="-122"/>
              </a:rPr>
              <a:t>个</a:t>
            </a:r>
            <a:endParaRPr lang="en-US" altLang="zh-CN" b="1" dirty="0">
              <a:latin typeface="华文新魏" panose="02010800040101010101" pitchFamily="2" charset="-122"/>
              <a:ea typeface="华文新魏" panose="02010800040101010101" pitchFamily="2" charset="-122"/>
            </a:endParaRPr>
          </a:p>
          <a:p>
            <a:pPr algn="ctr"/>
            <a:r>
              <a:rPr lang="zh-CN" altLang="en-US" b="1" dirty="0">
                <a:latin typeface="华文新魏" panose="02010800040101010101" pitchFamily="2" charset="-122"/>
                <a:ea typeface="华文新魏" panose="02010800040101010101" pitchFamily="2" charset="-122"/>
              </a:rPr>
              <a:t>同步的实例方法</a:t>
            </a:r>
            <a:endParaRPr lang="zh-CN" altLang="en-US" dirty="0">
              <a:latin typeface="华文新魏" panose="02010800040101010101" pitchFamily="2" charset="-122"/>
              <a:ea typeface="华文新魏" panose="02010800040101010101" pitchFamily="2" charset="-122"/>
            </a:endParaRPr>
          </a:p>
        </p:txBody>
      </p:sp>
      <p:pic>
        <p:nvPicPr>
          <p:cNvPr id="61" name="图片 60">
            <a:extLst>
              <a:ext uri="{FF2B5EF4-FFF2-40B4-BE49-F238E27FC236}">
                <a16:creationId xmlns:a16="http://schemas.microsoft.com/office/drawing/2014/main" id="{88A2891B-591F-4D69-808D-075173FCF274}"/>
              </a:ext>
            </a:extLst>
          </p:cNvPr>
          <p:cNvPicPr>
            <a:picLocks noChangeAspect="1"/>
          </p:cNvPicPr>
          <p:nvPr/>
        </p:nvPicPr>
        <p:blipFill>
          <a:blip r:embed="rId4"/>
          <a:stretch>
            <a:fillRect/>
          </a:stretch>
        </p:blipFill>
        <p:spPr>
          <a:xfrm flipH="1">
            <a:off x="9075947" y="3622135"/>
            <a:ext cx="678462" cy="835269"/>
          </a:xfrm>
          <a:prstGeom prst="rect">
            <a:avLst/>
          </a:prstGeom>
        </p:spPr>
      </p:pic>
      <p:sp>
        <p:nvSpPr>
          <p:cNvPr id="62" name="圆角矩形标注 14">
            <a:extLst>
              <a:ext uri="{FF2B5EF4-FFF2-40B4-BE49-F238E27FC236}">
                <a16:creationId xmlns:a16="http://schemas.microsoft.com/office/drawing/2014/main" id="{6E3E814E-87C4-4250-9F76-F27015EEAAED}"/>
              </a:ext>
            </a:extLst>
          </p:cNvPr>
          <p:cNvSpPr/>
          <p:nvPr/>
        </p:nvSpPr>
        <p:spPr>
          <a:xfrm>
            <a:off x="20669" y="2357143"/>
            <a:ext cx="2611677" cy="648305"/>
          </a:xfrm>
          <a:prstGeom prst="wedgeRoundRectCallout">
            <a:avLst>
              <a:gd name="adj1" fmla="val -14928"/>
              <a:gd name="adj2" fmla="val 93326"/>
              <a:gd name="adj3" fmla="val 16667"/>
            </a:avLst>
          </a:prstGeom>
          <a:solidFill>
            <a:schemeClr val="accent4">
              <a:lumMod val="40000"/>
              <a:lumOff val="60000"/>
              <a:alpha val="41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90000"/>
              </a:lnSpc>
              <a:spcBef>
                <a:spcPct val="0"/>
              </a:spcBef>
              <a:defRPr/>
            </a:pP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线程</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t1</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和</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t2</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分别调用对象</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o1</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的同步实例方法</a:t>
            </a:r>
            <a:r>
              <a:rPr lang="en-US" altLang="zh-CN" sz="1600" dirty="0" err="1">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inc</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a:t>
            </a:r>
            <a:r>
              <a:rPr lang="en-US" altLang="zh-CN" sz="1600" dirty="0" err="1">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dec</a:t>
            </a:r>
            <a:endParaRPr lang="en-US"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endParaRPr>
          </a:p>
        </p:txBody>
      </p:sp>
      <p:sp>
        <p:nvSpPr>
          <p:cNvPr id="63" name="圆角矩形标注 14">
            <a:extLst>
              <a:ext uri="{FF2B5EF4-FFF2-40B4-BE49-F238E27FC236}">
                <a16:creationId xmlns:a16="http://schemas.microsoft.com/office/drawing/2014/main" id="{6655FFA8-4C50-4513-81B9-72C2B7582537}"/>
              </a:ext>
            </a:extLst>
          </p:cNvPr>
          <p:cNvSpPr/>
          <p:nvPr/>
        </p:nvSpPr>
        <p:spPr>
          <a:xfrm>
            <a:off x="9326363" y="2356037"/>
            <a:ext cx="2687564" cy="648305"/>
          </a:xfrm>
          <a:prstGeom prst="wedgeRoundRectCallout">
            <a:avLst>
              <a:gd name="adj1" fmla="val -14928"/>
              <a:gd name="adj2" fmla="val 93326"/>
              <a:gd name="adj3" fmla="val 16667"/>
            </a:avLst>
          </a:prstGeom>
          <a:solidFill>
            <a:schemeClr val="accent4">
              <a:lumMod val="40000"/>
              <a:lumOff val="60000"/>
              <a:alpha val="41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90000"/>
              </a:lnSpc>
              <a:spcBef>
                <a:spcPct val="0"/>
              </a:spcBef>
              <a:defRPr/>
            </a:pP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线程</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t3</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和</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t4</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分别调用对象</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o2</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的同步实例方法</a:t>
            </a:r>
            <a:r>
              <a:rPr lang="en-US" altLang="zh-CN" sz="1600" dirty="0" err="1">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inc</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a:t>
            </a:r>
            <a:r>
              <a:rPr lang="en-US" altLang="zh-CN" sz="1600" dirty="0" err="1">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dec</a:t>
            </a:r>
            <a:endParaRPr lang="en-US"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endParaRPr>
          </a:p>
        </p:txBody>
      </p:sp>
      <p:sp>
        <p:nvSpPr>
          <p:cNvPr id="64" name="圆角矩形标注 14">
            <a:extLst>
              <a:ext uri="{FF2B5EF4-FFF2-40B4-BE49-F238E27FC236}">
                <a16:creationId xmlns:a16="http://schemas.microsoft.com/office/drawing/2014/main" id="{AE37D621-DBD7-4740-94BA-2BED92CD04B7}"/>
              </a:ext>
            </a:extLst>
          </p:cNvPr>
          <p:cNvSpPr/>
          <p:nvPr/>
        </p:nvSpPr>
        <p:spPr>
          <a:xfrm>
            <a:off x="162554" y="5954271"/>
            <a:ext cx="4892139" cy="791741"/>
          </a:xfrm>
          <a:prstGeom prst="wedgeRoundRectCallout">
            <a:avLst>
              <a:gd name="adj1" fmla="val -4219"/>
              <a:gd name="adj2" fmla="val -191180"/>
              <a:gd name="adj3" fmla="val 16667"/>
            </a:avLst>
          </a:prstGeom>
          <a:solidFill>
            <a:schemeClr val="accent4">
              <a:lumMod val="40000"/>
              <a:lumOff val="60000"/>
              <a:alpha val="41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90000"/>
              </a:lnSpc>
              <a:spcBef>
                <a:spcPct val="0"/>
              </a:spcBef>
              <a:defRPr/>
            </a:pP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对象</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o1</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的锁只对访问该对象的线程</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t1,t2</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同步。</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t1</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拿到对象</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o1</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的锁进入方法</a:t>
            </a:r>
            <a:r>
              <a:rPr lang="en-US" altLang="zh-CN" sz="1600" dirty="0" err="1">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inc</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后，</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o1</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的锁只会阻塞</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t2, </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不会影响</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t3,t4</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对</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o2</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的访问。</a:t>
            </a:r>
            <a:endParaRPr lang="en-US"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endParaRPr>
          </a:p>
        </p:txBody>
      </p:sp>
      <p:sp>
        <p:nvSpPr>
          <p:cNvPr id="65" name="圆角矩形标注 14">
            <a:extLst>
              <a:ext uri="{FF2B5EF4-FFF2-40B4-BE49-F238E27FC236}">
                <a16:creationId xmlns:a16="http://schemas.microsoft.com/office/drawing/2014/main" id="{7A0743F8-6326-47A1-89E8-C032A133CC9F}"/>
              </a:ext>
            </a:extLst>
          </p:cNvPr>
          <p:cNvSpPr/>
          <p:nvPr/>
        </p:nvSpPr>
        <p:spPr>
          <a:xfrm>
            <a:off x="8006580" y="5973364"/>
            <a:ext cx="4154851" cy="835269"/>
          </a:xfrm>
          <a:prstGeom prst="wedgeRoundRectCallout">
            <a:avLst>
              <a:gd name="adj1" fmla="val -4219"/>
              <a:gd name="adj2" fmla="val -191180"/>
              <a:gd name="adj3" fmla="val 16667"/>
            </a:avLst>
          </a:prstGeom>
          <a:solidFill>
            <a:schemeClr val="accent4">
              <a:lumMod val="40000"/>
              <a:lumOff val="60000"/>
              <a:alpha val="41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90000"/>
              </a:lnSpc>
              <a:spcBef>
                <a:spcPct val="0"/>
              </a:spcBef>
              <a:defRPr/>
            </a:pP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对象</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o2</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的锁只对访问该对象的线程</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t3,t4</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同步。</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t3</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拿到对象</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o2</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的锁进入方法</a:t>
            </a:r>
            <a:r>
              <a:rPr lang="en-US" altLang="zh-CN" sz="1600" dirty="0" err="1">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inc</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后，</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o2</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的锁只会阻塞</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t4</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 </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不会影响</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t1,t2</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对</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o1</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的访问。</a:t>
            </a:r>
            <a:endParaRPr lang="en-US"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endParaRPr>
          </a:p>
        </p:txBody>
      </p:sp>
      <p:sp>
        <p:nvSpPr>
          <p:cNvPr id="66" name="文本框 65">
            <a:extLst>
              <a:ext uri="{FF2B5EF4-FFF2-40B4-BE49-F238E27FC236}">
                <a16:creationId xmlns:a16="http://schemas.microsoft.com/office/drawing/2014/main" id="{5A2750CC-EB07-4DC7-B722-8AEBA5CA6311}"/>
              </a:ext>
            </a:extLst>
          </p:cNvPr>
          <p:cNvSpPr txBox="1"/>
          <p:nvPr/>
        </p:nvSpPr>
        <p:spPr>
          <a:xfrm>
            <a:off x="3220788" y="2903184"/>
            <a:ext cx="2397581" cy="523220"/>
          </a:xfrm>
          <a:prstGeom prst="rect">
            <a:avLst/>
          </a:prstGeom>
          <a:solidFill>
            <a:schemeClr val="accent2">
              <a:lumMod val="20000"/>
              <a:lumOff val="80000"/>
            </a:schemeClr>
          </a:solidFill>
          <a:ln w="22225">
            <a:solidFill>
              <a:schemeClr val="accent2">
                <a:lumMod val="50000"/>
              </a:schemeClr>
            </a:solidFill>
          </a:ln>
        </p:spPr>
        <p:txBody>
          <a:bodyPr wrap="none" rtlCol="0" anchor="ctr">
            <a:noAutofit/>
          </a:bodyPr>
          <a:lstStyle/>
          <a:p>
            <a:pPr algn="ctr"/>
            <a:r>
              <a:rPr lang="en-US" altLang="zh-CN" b="1" dirty="0" err="1">
                <a:latin typeface="华文新魏" panose="02010800040101010101" pitchFamily="2" charset="-122"/>
                <a:ea typeface="华文新魏" panose="02010800040101010101" pitchFamily="2" charset="-122"/>
              </a:rPr>
              <a:t>inc</a:t>
            </a:r>
            <a:endParaRPr lang="zh-CN" altLang="en-US" dirty="0">
              <a:latin typeface="华文新魏" panose="02010800040101010101" pitchFamily="2" charset="-122"/>
              <a:ea typeface="华文新魏" panose="02010800040101010101" pitchFamily="2" charset="-122"/>
            </a:endParaRPr>
          </a:p>
        </p:txBody>
      </p:sp>
      <p:sp>
        <p:nvSpPr>
          <p:cNvPr id="67" name="文本框 66">
            <a:extLst>
              <a:ext uri="{FF2B5EF4-FFF2-40B4-BE49-F238E27FC236}">
                <a16:creationId xmlns:a16="http://schemas.microsoft.com/office/drawing/2014/main" id="{99C3419F-9448-47D3-A9CF-47053118C69A}"/>
              </a:ext>
            </a:extLst>
          </p:cNvPr>
          <p:cNvSpPr txBox="1"/>
          <p:nvPr/>
        </p:nvSpPr>
        <p:spPr>
          <a:xfrm>
            <a:off x="3220326" y="4799803"/>
            <a:ext cx="2417110" cy="523220"/>
          </a:xfrm>
          <a:prstGeom prst="rect">
            <a:avLst/>
          </a:prstGeom>
          <a:solidFill>
            <a:schemeClr val="accent2">
              <a:lumMod val="20000"/>
              <a:lumOff val="80000"/>
            </a:schemeClr>
          </a:solidFill>
          <a:ln w="22225">
            <a:solidFill>
              <a:schemeClr val="accent2">
                <a:lumMod val="50000"/>
              </a:schemeClr>
            </a:solidFill>
          </a:ln>
        </p:spPr>
        <p:txBody>
          <a:bodyPr wrap="none" rtlCol="0" anchor="ctr">
            <a:noAutofit/>
          </a:bodyPr>
          <a:lstStyle/>
          <a:p>
            <a:pPr algn="ctr"/>
            <a:r>
              <a:rPr lang="en-US" altLang="zh-CN" b="1" dirty="0" err="1">
                <a:latin typeface="华文新魏" panose="02010800040101010101" pitchFamily="2" charset="-122"/>
                <a:ea typeface="华文新魏" panose="02010800040101010101" pitchFamily="2" charset="-122"/>
              </a:rPr>
              <a:t>dec</a:t>
            </a:r>
            <a:endParaRPr lang="en-US" altLang="zh-CN" b="1" dirty="0">
              <a:latin typeface="华文新魏" panose="02010800040101010101" pitchFamily="2" charset="-122"/>
              <a:ea typeface="华文新魏" panose="02010800040101010101" pitchFamily="2" charset="-122"/>
            </a:endParaRPr>
          </a:p>
        </p:txBody>
      </p:sp>
      <p:sp>
        <p:nvSpPr>
          <p:cNvPr id="68" name="文本框 67">
            <a:extLst>
              <a:ext uri="{FF2B5EF4-FFF2-40B4-BE49-F238E27FC236}">
                <a16:creationId xmlns:a16="http://schemas.microsoft.com/office/drawing/2014/main" id="{63CEB4DB-425D-41E7-99E2-4B834D750FBA}"/>
              </a:ext>
            </a:extLst>
          </p:cNvPr>
          <p:cNvSpPr txBox="1"/>
          <p:nvPr/>
        </p:nvSpPr>
        <p:spPr>
          <a:xfrm>
            <a:off x="6352455" y="2898068"/>
            <a:ext cx="2397581" cy="523220"/>
          </a:xfrm>
          <a:prstGeom prst="rect">
            <a:avLst/>
          </a:prstGeom>
          <a:solidFill>
            <a:schemeClr val="accent2">
              <a:lumMod val="20000"/>
              <a:lumOff val="80000"/>
            </a:schemeClr>
          </a:solidFill>
          <a:ln w="22225">
            <a:solidFill>
              <a:schemeClr val="accent2">
                <a:lumMod val="50000"/>
              </a:schemeClr>
            </a:solidFill>
          </a:ln>
        </p:spPr>
        <p:txBody>
          <a:bodyPr wrap="none" rtlCol="0" anchor="ctr">
            <a:noAutofit/>
          </a:bodyPr>
          <a:lstStyle/>
          <a:p>
            <a:pPr algn="ctr"/>
            <a:r>
              <a:rPr lang="en-US" altLang="zh-CN" b="1" dirty="0" err="1">
                <a:latin typeface="华文新魏" panose="02010800040101010101" pitchFamily="2" charset="-122"/>
                <a:ea typeface="华文新魏" panose="02010800040101010101" pitchFamily="2" charset="-122"/>
              </a:rPr>
              <a:t>inc</a:t>
            </a:r>
            <a:endParaRPr lang="zh-CN" altLang="en-US" dirty="0">
              <a:latin typeface="华文新魏" panose="02010800040101010101" pitchFamily="2" charset="-122"/>
              <a:ea typeface="华文新魏" panose="02010800040101010101" pitchFamily="2" charset="-122"/>
            </a:endParaRPr>
          </a:p>
        </p:txBody>
      </p:sp>
      <p:sp>
        <p:nvSpPr>
          <p:cNvPr id="69" name="文本框 68">
            <a:extLst>
              <a:ext uri="{FF2B5EF4-FFF2-40B4-BE49-F238E27FC236}">
                <a16:creationId xmlns:a16="http://schemas.microsoft.com/office/drawing/2014/main" id="{AEF08F64-F3F7-42AC-987B-0F31874A3B56}"/>
              </a:ext>
            </a:extLst>
          </p:cNvPr>
          <p:cNvSpPr txBox="1"/>
          <p:nvPr/>
        </p:nvSpPr>
        <p:spPr>
          <a:xfrm>
            <a:off x="6350103" y="4799803"/>
            <a:ext cx="2417110" cy="523220"/>
          </a:xfrm>
          <a:prstGeom prst="rect">
            <a:avLst/>
          </a:prstGeom>
          <a:solidFill>
            <a:schemeClr val="accent2">
              <a:lumMod val="20000"/>
              <a:lumOff val="80000"/>
            </a:schemeClr>
          </a:solidFill>
          <a:ln w="22225">
            <a:solidFill>
              <a:schemeClr val="accent2">
                <a:lumMod val="50000"/>
              </a:schemeClr>
            </a:solidFill>
          </a:ln>
        </p:spPr>
        <p:txBody>
          <a:bodyPr wrap="none" rtlCol="0" anchor="ctr">
            <a:noAutofit/>
          </a:bodyPr>
          <a:lstStyle/>
          <a:p>
            <a:pPr algn="ctr"/>
            <a:r>
              <a:rPr lang="en-US" altLang="zh-CN" b="1" dirty="0" err="1">
                <a:latin typeface="华文新魏" panose="02010800040101010101" pitchFamily="2" charset="-122"/>
                <a:ea typeface="华文新魏" panose="02010800040101010101" pitchFamily="2" charset="-122"/>
              </a:rPr>
              <a:t>dec</a:t>
            </a:r>
            <a:endParaRPr lang="en-US" altLang="zh-CN" b="1" dirty="0">
              <a:latin typeface="华文新魏" panose="02010800040101010101" pitchFamily="2" charset="-122"/>
              <a:ea typeface="华文新魏" panose="02010800040101010101" pitchFamily="2" charset="-122"/>
            </a:endParaRPr>
          </a:p>
        </p:txBody>
      </p:sp>
    </p:spTree>
    <p:custDataLst>
      <p:tags r:id="rId1"/>
    </p:custDataLst>
    <p:extLst>
      <p:ext uri="{BB962C8B-B14F-4D97-AF65-F5344CB8AC3E}">
        <p14:creationId xmlns:p14="http://schemas.microsoft.com/office/powerpoint/2010/main" val="3540177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4" presetClass="path" presetSubtype="0" accel="50000" decel="50000" fill="hold" nodeType="clickEffect">
                                  <p:stCondLst>
                                    <p:cond delay="0"/>
                                  </p:stCondLst>
                                  <p:childTnLst>
                                    <p:animMotion origin="layout" path="M -1.45833E-6 -3.7037E-6 L -1.45833E-6 -0.13588 " pathEditMode="relative" rAng="0" ptsTypes="AA">
                                      <p:cBhvr>
                                        <p:cTn id="6" dur="2000" fill="hold"/>
                                        <p:tgtEl>
                                          <p:spTgt spid="10"/>
                                        </p:tgtEl>
                                        <p:attrNameLst>
                                          <p:attrName>ppt_x</p:attrName>
                                          <p:attrName>ppt_y</p:attrName>
                                        </p:attrNameLst>
                                      </p:cBhvr>
                                      <p:rCtr x="0" y="-6806"/>
                                    </p:animMotion>
                                  </p:childTnLst>
                                </p:cTn>
                              </p:par>
                            </p:childTnLst>
                          </p:cTn>
                        </p:par>
                        <p:par>
                          <p:cTn id="7" fill="hold">
                            <p:stCondLst>
                              <p:cond delay="2000"/>
                            </p:stCondLst>
                            <p:childTnLst>
                              <p:par>
                                <p:cTn id="8" presetID="63" presetClass="path" presetSubtype="0" accel="50000" decel="50000" fill="hold" nodeType="afterEffect">
                                  <p:stCondLst>
                                    <p:cond delay="0"/>
                                  </p:stCondLst>
                                  <p:childTnLst>
                                    <p:animMotion origin="layout" path="M -2.91667E-6 -7.40741E-7 L 0.22709 -0.00139 " pathEditMode="relative" rAng="0" ptsTypes="AA">
                                      <p:cBhvr>
                                        <p:cTn id="9" dur="2000" fill="hold"/>
                                        <p:tgtEl>
                                          <p:spTgt spid="36"/>
                                        </p:tgtEl>
                                        <p:attrNameLst>
                                          <p:attrName>ppt_x</p:attrName>
                                          <p:attrName>ppt_y</p:attrName>
                                        </p:attrNameLst>
                                      </p:cBhvr>
                                      <p:rCtr x="11354" y="-69"/>
                                    </p:animMotion>
                                  </p:childTnLst>
                                </p:cTn>
                              </p:par>
                            </p:childTnLst>
                          </p:cTn>
                        </p:par>
                        <p:par>
                          <p:cTn id="10" fill="hold">
                            <p:stCondLst>
                              <p:cond delay="4000"/>
                            </p:stCondLst>
                            <p:childTnLst>
                              <p:par>
                                <p:cTn id="11" presetID="42" presetClass="path" presetSubtype="0" accel="50000" decel="50000" fill="hold" nodeType="afterEffect">
                                  <p:stCondLst>
                                    <p:cond delay="0"/>
                                  </p:stCondLst>
                                  <p:childTnLst>
                                    <p:animMotion origin="layout" path="M -1.45833E-6 -0.13588 L -1.45833E-6 -3.7037E-6 " pathEditMode="relative" rAng="0" ptsTypes="AA">
                                      <p:cBhvr>
                                        <p:cTn id="12" dur="2000" fill="hold"/>
                                        <p:tgtEl>
                                          <p:spTgt spid="10"/>
                                        </p:tgtEl>
                                        <p:attrNameLst>
                                          <p:attrName>ppt_x</p:attrName>
                                          <p:attrName>ppt_y</p:attrName>
                                        </p:attrNameLst>
                                      </p:cBhvr>
                                      <p:rCtr x="0" y="6782"/>
                                    </p:animMotion>
                                  </p:childTnLst>
                                </p:cTn>
                              </p:par>
                            </p:childTnLst>
                          </p:cTn>
                        </p:par>
                      </p:childTnLst>
                    </p:cTn>
                  </p:par>
                  <p:par>
                    <p:cTn id="13" fill="hold">
                      <p:stCondLst>
                        <p:cond delay="indefinite"/>
                      </p:stCondLst>
                      <p:childTnLst>
                        <p:par>
                          <p:cTn id="14" fill="hold">
                            <p:stCondLst>
                              <p:cond delay="0"/>
                            </p:stCondLst>
                            <p:childTnLst>
                              <p:par>
                                <p:cTn id="15" presetID="64" presetClass="path" presetSubtype="0" accel="50000" decel="50000" fill="hold" nodeType="clickEffect">
                                  <p:stCondLst>
                                    <p:cond delay="0"/>
                                  </p:stCondLst>
                                  <p:childTnLst>
                                    <p:animMotion origin="layout" path="M 4.375E-6 -3.7037E-7 L 4.375E-6 -0.14352 " pathEditMode="relative" rAng="0" ptsTypes="AA">
                                      <p:cBhvr>
                                        <p:cTn id="16" dur="2000" fill="hold"/>
                                        <p:tgtEl>
                                          <p:spTgt spid="61"/>
                                        </p:tgtEl>
                                        <p:attrNameLst>
                                          <p:attrName>ppt_x</p:attrName>
                                          <p:attrName>ppt_y</p:attrName>
                                        </p:attrNameLst>
                                      </p:cBhvr>
                                      <p:rCtr x="0" y="-7176"/>
                                    </p:animMotion>
                                  </p:childTnLst>
                                </p:cTn>
                              </p:par>
                            </p:childTnLst>
                          </p:cTn>
                        </p:par>
                        <p:par>
                          <p:cTn id="17" fill="hold">
                            <p:stCondLst>
                              <p:cond delay="2000"/>
                            </p:stCondLst>
                            <p:childTnLst>
                              <p:par>
                                <p:cTn id="18" presetID="35" presetClass="path" presetSubtype="0" accel="50000" decel="50000" fill="hold" nodeType="afterEffect">
                                  <p:stCondLst>
                                    <p:cond delay="0"/>
                                  </p:stCondLst>
                                  <p:childTnLst>
                                    <p:animMotion origin="layout" path="M -1.66667E-6 -2.59259E-6 L -0.21367 -2.59259E-6 " pathEditMode="relative" rAng="0" ptsTypes="AA">
                                      <p:cBhvr>
                                        <p:cTn id="19" dur="2000" fill="hold"/>
                                        <p:tgtEl>
                                          <p:spTgt spid="47"/>
                                        </p:tgtEl>
                                        <p:attrNameLst>
                                          <p:attrName>ppt_x</p:attrName>
                                          <p:attrName>ppt_y</p:attrName>
                                        </p:attrNameLst>
                                      </p:cBhvr>
                                      <p:rCtr x="-10690" y="0"/>
                                    </p:animMotion>
                                  </p:childTnLst>
                                </p:cTn>
                              </p:par>
                            </p:childTnLst>
                          </p:cTn>
                        </p:par>
                        <p:par>
                          <p:cTn id="20" fill="hold">
                            <p:stCondLst>
                              <p:cond delay="4000"/>
                            </p:stCondLst>
                            <p:childTnLst>
                              <p:par>
                                <p:cTn id="21" presetID="42" presetClass="path" presetSubtype="0" accel="50000" decel="50000" fill="hold" nodeType="afterEffect">
                                  <p:stCondLst>
                                    <p:cond delay="0"/>
                                  </p:stCondLst>
                                  <p:childTnLst>
                                    <p:animMotion origin="layout" path="M 4.375E-6 -0.14352 L 4.375E-6 2.59259E-6 " pathEditMode="relative" rAng="0" ptsTypes="AA">
                                      <p:cBhvr>
                                        <p:cTn id="22" dur="2000" fill="hold"/>
                                        <p:tgtEl>
                                          <p:spTgt spid="61"/>
                                        </p:tgtEl>
                                        <p:attrNameLst>
                                          <p:attrName>ppt_x</p:attrName>
                                          <p:attrName>ppt_y</p:attrName>
                                        </p:attrNameLst>
                                      </p:cBhvr>
                                      <p:rCtr x="0" y="715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文本占位符 1"/>
          <p:cNvSpPr>
            <a:spLocks noGrp="1"/>
          </p:cNvSpPr>
          <p:nvPr>
            <p:ph type="body" sz="quarter" idx="10"/>
          </p:nvPr>
        </p:nvSpPr>
        <p:spPr bwMode="auto">
          <a:xfrm>
            <a:off x="237439" y="175846"/>
            <a:ext cx="1248461" cy="835269"/>
          </a:xfrm>
          <a:noFill/>
        </p:spPr>
        <p:txBody>
          <a:bodyPr vert="horz" wrap="square" lIns="91440" tIns="45720" rIns="91440" bIns="45720" numCol="1" anchor="t" anchorCtr="0" compatLnSpc="1">
            <a:normAutofit fontScale="87500"/>
          </a:bodyPr>
          <a:lstStyle/>
          <a:p>
            <a:pPr eaLnBrk="1" hangingPunct="1"/>
            <a:r>
              <a:rPr lang="en-US" altLang="zh-CN" dirty="0"/>
              <a:t>30.4</a:t>
            </a:r>
          </a:p>
        </p:txBody>
      </p:sp>
      <p:sp>
        <p:nvSpPr>
          <p:cNvPr id="11267" name="文本占位符 2"/>
          <p:cNvSpPr>
            <a:spLocks noGrp="1"/>
          </p:cNvSpPr>
          <p:nvPr>
            <p:ph type="body" sz="quarter" idx="12"/>
          </p:nvPr>
        </p:nvSpPr>
        <p:spPr bwMode="auto">
          <a:xfrm>
            <a:off x="1649291" y="224570"/>
            <a:ext cx="8891247" cy="496887"/>
          </a:xfrm>
          <a:noFill/>
        </p:spPr>
        <p:txBody>
          <a:bodyPr vert="horz" wrap="square" lIns="91440" tIns="45720" rIns="91440" bIns="45720" numCol="1" anchor="t" anchorCtr="0" compatLnSpc="1">
            <a:noAutofit/>
          </a:bodyPr>
          <a:lstStyle/>
          <a:p>
            <a:r>
              <a:rPr lang="zh-CN" altLang="en-US" b="1" dirty="0">
                <a:latin typeface="华文细黑" panose="02010600040101010101" pitchFamily="2" charset="-122"/>
                <a:ea typeface="华文细黑" panose="02010600040101010101" pitchFamily="2" charset="-122"/>
              </a:rPr>
              <a:t>线程同步</a:t>
            </a:r>
            <a:r>
              <a:rPr lang="en-US" altLang="zh-CN" b="1" dirty="0">
                <a:latin typeface="华文细黑" panose="02010600040101010101" pitchFamily="2" charset="-122"/>
                <a:ea typeface="华文细黑" panose="02010600040101010101" pitchFamily="2" charset="-122"/>
              </a:rPr>
              <a:t>-</a:t>
            </a:r>
            <a:r>
              <a:rPr lang="zh-CN" altLang="en-US" b="1" dirty="0">
                <a:latin typeface="华文细黑" panose="02010600040101010101" pitchFamily="2" charset="-122"/>
                <a:ea typeface="华文细黑" panose="02010600040101010101" pitchFamily="2" charset="-122"/>
              </a:rPr>
              <a:t>场景</a:t>
            </a:r>
            <a:r>
              <a:rPr lang="en-US" altLang="zh-CN" b="1" dirty="0">
                <a:latin typeface="华文细黑" panose="02010600040101010101" pitchFamily="2" charset="-122"/>
                <a:ea typeface="华文细黑" panose="02010600040101010101" pitchFamily="2" charset="-122"/>
              </a:rPr>
              <a:t>2</a:t>
            </a:r>
          </a:p>
        </p:txBody>
      </p:sp>
      <p:sp>
        <p:nvSpPr>
          <p:cNvPr id="42" name="Rectangle 1">
            <a:extLst>
              <a:ext uri="{FF2B5EF4-FFF2-40B4-BE49-F238E27FC236}">
                <a16:creationId xmlns:a16="http://schemas.microsoft.com/office/drawing/2014/main" id="{FB39AE3C-28B6-48D2-A476-72C5197FAC71}"/>
              </a:ext>
            </a:extLst>
          </p:cNvPr>
          <p:cNvSpPr>
            <a:spLocks noChangeArrowheads="1"/>
          </p:cNvSpPr>
          <p:nvPr/>
        </p:nvSpPr>
        <p:spPr bwMode="auto">
          <a:xfrm>
            <a:off x="7426" y="1134697"/>
            <a:ext cx="12184573" cy="5868269"/>
          </a:xfrm>
          <a:prstGeom prst="rect">
            <a:avLst/>
          </a:prstGeom>
          <a:solidFill>
            <a:schemeClr val="accent4">
              <a:lumMod val="20000"/>
              <a:lumOff val="80000"/>
            </a:schemeClr>
          </a:solidFill>
          <a:ln w="22225">
            <a:solidFill>
              <a:schemeClr val="accent4">
                <a:lumMod val="50000"/>
              </a:schemeClr>
            </a:solidFill>
          </a:ln>
        </p:spPr>
        <p:txBody>
          <a:bodyPr wrap="square">
            <a:noAutofit/>
          </a:bodyPr>
          <a:lstStyle/>
          <a:p>
            <a:pPr>
              <a:lnSpc>
                <a:spcPct val="120000"/>
              </a:lnSpc>
            </a:pPr>
            <a:r>
              <a:rPr lang="en-US" altLang="zh-CN" sz="1600" b="1" dirty="0">
                <a:solidFill>
                  <a:srgbClr val="FF0000"/>
                </a:solidFill>
                <a:latin typeface="华文新魏" panose="02010800040101010101" pitchFamily="2" charset="-122"/>
                <a:ea typeface="华文新魏" panose="02010800040101010101" pitchFamily="2" charset="-122"/>
              </a:rPr>
              <a:t>4</a:t>
            </a:r>
            <a:r>
              <a:rPr lang="zh-CN" altLang="en-US" sz="1600" b="1" dirty="0">
                <a:solidFill>
                  <a:srgbClr val="FF0000"/>
                </a:solidFill>
                <a:latin typeface="华文新魏" panose="02010800040101010101" pitchFamily="2" charset="-122"/>
                <a:ea typeface="华文新魏" panose="02010800040101010101" pitchFamily="2" charset="-122"/>
              </a:rPr>
              <a:t>个线程访问二个不同对象，不同对象锁不一样</a:t>
            </a:r>
            <a:endParaRPr lang="en-US" altLang="zh-CN" sz="1600" b="1" dirty="0">
              <a:solidFill>
                <a:srgbClr val="FF0000"/>
              </a:solidFill>
              <a:latin typeface="华文新魏" panose="02010800040101010101" pitchFamily="2" charset="-122"/>
              <a:ea typeface="华文新魏" panose="02010800040101010101" pitchFamily="2" charset="-122"/>
            </a:endParaRPr>
          </a:p>
          <a:p>
            <a:pPr>
              <a:lnSpc>
                <a:spcPct val="120000"/>
              </a:lnSpc>
            </a:pPr>
            <a:r>
              <a:rPr lang="en-US" altLang="zh-CN" sz="1600" b="1" dirty="0">
                <a:solidFill>
                  <a:srgbClr val="FF0000"/>
                </a:solidFill>
                <a:latin typeface="华文新魏" panose="02010800040101010101" pitchFamily="2" charset="-122"/>
                <a:ea typeface="华文新魏" panose="02010800040101010101" pitchFamily="2" charset="-122"/>
              </a:rPr>
              <a:t>incTask1</a:t>
            </a:r>
            <a:r>
              <a:rPr lang="zh-CN" altLang="en-US" sz="1600" b="1" dirty="0">
                <a:solidFill>
                  <a:srgbClr val="FF0000"/>
                </a:solidFill>
                <a:latin typeface="华文新魏" panose="02010800040101010101" pitchFamily="2" charset="-122"/>
                <a:ea typeface="华文新魏" panose="02010800040101010101" pitchFamily="2" charset="-122"/>
              </a:rPr>
              <a:t>进入对象</a:t>
            </a:r>
            <a:r>
              <a:rPr lang="en-US" altLang="zh-CN" sz="1600" b="1" dirty="0">
                <a:solidFill>
                  <a:srgbClr val="FF0000"/>
                </a:solidFill>
                <a:latin typeface="华文新魏" panose="02010800040101010101" pitchFamily="2" charset="-122"/>
                <a:ea typeface="华文新魏" panose="02010800040101010101" pitchFamily="2" charset="-122"/>
              </a:rPr>
              <a:t>r1</a:t>
            </a:r>
            <a:r>
              <a:rPr lang="zh-CN" altLang="en-US" sz="1600" b="1" dirty="0">
                <a:solidFill>
                  <a:srgbClr val="FF0000"/>
                </a:solidFill>
                <a:latin typeface="华文新魏" panose="02010800040101010101" pitchFamily="2" charset="-122"/>
                <a:ea typeface="华文新魏" panose="02010800040101010101" pitchFamily="2" charset="-122"/>
              </a:rPr>
              <a:t>的</a:t>
            </a:r>
            <a:r>
              <a:rPr lang="en-US" altLang="zh-CN" sz="1600" b="1" dirty="0" err="1">
                <a:solidFill>
                  <a:srgbClr val="FF0000"/>
                </a:solidFill>
                <a:latin typeface="华文新魏" panose="02010800040101010101" pitchFamily="2" charset="-122"/>
                <a:ea typeface="华文新魏" panose="02010800040101010101" pitchFamily="2" charset="-122"/>
              </a:rPr>
              <a:t>inc</a:t>
            </a:r>
            <a:r>
              <a:rPr lang="zh-CN" altLang="en-US" sz="1600" b="1" dirty="0">
                <a:solidFill>
                  <a:srgbClr val="FF0000"/>
                </a:solidFill>
                <a:latin typeface="华文新魏" panose="02010800040101010101" pitchFamily="2" charset="-122"/>
                <a:ea typeface="华文新魏" panose="02010800040101010101" pitchFamily="2" charset="-122"/>
              </a:rPr>
              <a:t>，和</a:t>
            </a:r>
            <a:r>
              <a:rPr lang="en-US" altLang="zh-CN" sz="1600" b="1" dirty="0">
                <a:solidFill>
                  <a:srgbClr val="FF0000"/>
                </a:solidFill>
                <a:latin typeface="华文新魏" panose="02010800040101010101" pitchFamily="2" charset="-122"/>
                <a:ea typeface="华文新魏" panose="02010800040101010101" pitchFamily="2" charset="-122"/>
              </a:rPr>
              <a:t>incTask2</a:t>
            </a:r>
            <a:r>
              <a:rPr lang="zh-CN" altLang="en-US" sz="1600" b="1" dirty="0">
                <a:solidFill>
                  <a:srgbClr val="FF0000"/>
                </a:solidFill>
                <a:latin typeface="华文新魏" panose="02010800040101010101" pitchFamily="2" charset="-122"/>
                <a:ea typeface="华文新魏" panose="02010800040101010101" pitchFamily="2" charset="-122"/>
              </a:rPr>
              <a:t>是否可以进入对象</a:t>
            </a:r>
            <a:r>
              <a:rPr lang="en-US" altLang="zh-CN" sz="1600" b="1" dirty="0">
                <a:solidFill>
                  <a:srgbClr val="FF0000"/>
                </a:solidFill>
                <a:latin typeface="华文新魏" panose="02010800040101010101" pitchFamily="2" charset="-122"/>
                <a:ea typeface="华文新魏" panose="02010800040101010101" pitchFamily="2" charset="-122"/>
              </a:rPr>
              <a:t>r2</a:t>
            </a:r>
            <a:r>
              <a:rPr lang="zh-CN" altLang="en-US" sz="1600" b="1" dirty="0">
                <a:solidFill>
                  <a:srgbClr val="FF0000"/>
                </a:solidFill>
                <a:latin typeface="华文新魏" panose="02010800040101010101" pitchFamily="2" charset="-122"/>
                <a:ea typeface="华文新魏" panose="02010800040101010101" pitchFamily="2" charset="-122"/>
              </a:rPr>
              <a:t>的</a:t>
            </a:r>
            <a:r>
              <a:rPr lang="en-US" altLang="zh-CN" sz="1600" b="1" dirty="0" err="1">
                <a:solidFill>
                  <a:srgbClr val="FF0000"/>
                </a:solidFill>
                <a:latin typeface="华文新魏" panose="02010800040101010101" pitchFamily="2" charset="-122"/>
                <a:ea typeface="华文新魏" panose="02010800040101010101" pitchFamily="2" charset="-122"/>
              </a:rPr>
              <a:t>inc</a:t>
            </a:r>
            <a:r>
              <a:rPr lang="zh-CN" altLang="en-US" sz="1600" b="1" dirty="0">
                <a:solidFill>
                  <a:srgbClr val="FF0000"/>
                </a:solidFill>
                <a:latin typeface="华文新魏" panose="02010800040101010101" pitchFamily="2" charset="-122"/>
                <a:ea typeface="华文新魏" panose="02010800040101010101" pitchFamily="2" charset="-122"/>
              </a:rPr>
              <a:t>无关</a:t>
            </a: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public static void test2(){</a:t>
            </a: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        int </a:t>
            </a:r>
            <a:r>
              <a:rPr lang="en-US" altLang="zh-CN" sz="1600" b="1" dirty="0" err="1">
                <a:solidFill>
                  <a:srgbClr val="7F0055"/>
                </a:solidFill>
                <a:latin typeface="华文新魏" panose="02010800040101010101" pitchFamily="2" charset="-122"/>
                <a:ea typeface="华文新魏" panose="02010800040101010101" pitchFamily="2" charset="-122"/>
              </a:rPr>
              <a:t>incAmount</a:t>
            </a:r>
            <a:r>
              <a:rPr lang="en-US" altLang="zh-CN" sz="1600" b="1" dirty="0">
                <a:solidFill>
                  <a:srgbClr val="7F0055"/>
                </a:solidFill>
                <a:latin typeface="华文新魏" panose="02010800040101010101" pitchFamily="2" charset="-122"/>
                <a:ea typeface="华文新魏" panose="02010800040101010101" pitchFamily="2" charset="-122"/>
              </a:rPr>
              <a:t> = 10,decAmount = </a:t>
            </a:r>
            <a:r>
              <a:rPr lang="en-US" altLang="zh-CN" sz="1600" b="1" dirty="0">
                <a:solidFill>
                  <a:srgbClr val="FF0000"/>
                </a:solidFill>
                <a:latin typeface="华文新魏" panose="02010800040101010101" pitchFamily="2" charset="-122"/>
                <a:ea typeface="华文新魏" panose="02010800040101010101" pitchFamily="2" charset="-122"/>
              </a:rPr>
              <a:t>5</a:t>
            </a:r>
            <a:r>
              <a:rPr lang="en-US" altLang="zh-CN" sz="1600" b="1" dirty="0">
                <a:solidFill>
                  <a:srgbClr val="7F0055"/>
                </a:solidFill>
                <a:latin typeface="华文新魏" panose="02010800040101010101" pitchFamily="2" charset="-122"/>
                <a:ea typeface="华文新魏" panose="02010800040101010101" pitchFamily="2" charset="-122"/>
              </a:rPr>
              <a:t>, loops = 3;</a:t>
            </a:r>
          </a:p>
          <a:p>
            <a:pPr>
              <a:lnSpc>
                <a:spcPct val="120000"/>
              </a:lnSpc>
            </a:pPr>
            <a:endParaRPr lang="en-US" altLang="zh-CN" sz="1600" b="1" dirty="0">
              <a:solidFill>
                <a:srgbClr val="7F0055"/>
              </a:solidFill>
              <a:latin typeface="华文新魏" panose="02010800040101010101" pitchFamily="2" charset="-122"/>
              <a:ea typeface="华文新魏" panose="02010800040101010101" pitchFamily="2" charset="-122"/>
            </a:endParaRP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        Resource r1 = new Resource();</a:t>
            </a: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        Resource r2 = new Resource();</a:t>
            </a: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        Runnable incTask1 = new </a:t>
            </a:r>
            <a:r>
              <a:rPr lang="en-US" altLang="zh-CN" sz="1600" b="1" dirty="0" err="1">
                <a:solidFill>
                  <a:srgbClr val="7F0055"/>
                </a:solidFill>
                <a:latin typeface="华文新魏" panose="02010800040101010101" pitchFamily="2" charset="-122"/>
                <a:ea typeface="华文新魏" panose="02010800040101010101" pitchFamily="2" charset="-122"/>
              </a:rPr>
              <a:t>IncTask</a:t>
            </a:r>
            <a:r>
              <a:rPr lang="en-US" altLang="zh-CN" sz="1600" b="1" dirty="0">
                <a:solidFill>
                  <a:srgbClr val="7F0055"/>
                </a:solidFill>
                <a:latin typeface="华文新魏" panose="02010800040101010101" pitchFamily="2" charset="-122"/>
                <a:ea typeface="华文新魏" panose="02010800040101010101" pitchFamily="2" charset="-122"/>
              </a:rPr>
              <a:t>(</a:t>
            </a:r>
            <a:r>
              <a:rPr lang="en-US" altLang="zh-CN" sz="1600" b="1" dirty="0">
                <a:solidFill>
                  <a:srgbClr val="FF0000"/>
                </a:solidFill>
                <a:latin typeface="华文新魏" panose="02010800040101010101" pitchFamily="2" charset="-122"/>
                <a:ea typeface="华文新魏" panose="02010800040101010101" pitchFamily="2" charset="-122"/>
              </a:rPr>
              <a:t>r1</a:t>
            </a:r>
            <a:r>
              <a:rPr lang="en-US" altLang="zh-CN" sz="1600" b="1" dirty="0">
                <a:solidFill>
                  <a:srgbClr val="7F0055"/>
                </a:solidFill>
                <a:latin typeface="华文新魏" panose="02010800040101010101" pitchFamily="2" charset="-122"/>
                <a:ea typeface="华文新魏" panose="02010800040101010101" pitchFamily="2" charset="-122"/>
              </a:rPr>
              <a:t>,incAmount,loops);      Runnable decTask1 = new </a:t>
            </a:r>
            <a:r>
              <a:rPr lang="en-US" altLang="zh-CN" sz="1600" b="1" dirty="0" err="1">
                <a:solidFill>
                  <a:srgbClr val="7F0055"/>
                </a:solidFill>
                <a:latin typeface="华文新魏" panose="02010800040101010101" pitchFamily="2" charset="-122"/>
                <a:ea typeface="华文新魏" panose="02010800040101010101" pitchFamily="2" charset="-122"/>
              </a:rPr>
              <a:t>DecTask</a:t>
            </a:r>
            <a:r>
              <a:rPr lang="en-US" altLang="zh-CN" sz="1600" b="1" dirty="0">
                <a:solidFill>
                  <a:srgbClr val="7F0055"/>
                </a:solidFill>
                <a:latin typeface="华文新魏" panose="02010800040101010101" pitchFamily="2" charset="-122"/>
                <a:ea typeface="华文新魏" panose="02010800040101010101" pitchFamily="2" charset="-122"/>
              </a:rPr>
              <a:t>(</a:t>
            </a:r>
            <a:r>
              <a:rPr lang="en-US" altLang="zh-CN" sz="1600" b="1" dirty="0">
                <a:solidFill>
                  <a:srgbClr val="FF0000"/>
                </a:solidFill>
                <a:latin typeface="华文新魏" panose="02010800040101010101" pitchFamily="2" charset="-122"/>
                <a:ea typeface="华文新魏" panose="02010800040101010101" pitchFamily="2" charset="-122"/>
              </a:rPr>
              <a:t>r1</a:t>
            </a:r>
            <a:r>
              <a:rPr lang="en-US" altLang="zh-CN" sz="1600" b="1" dirty="0">
                <a:solidFill>
                  <a:srgbClr val="7F0055"/>
                </a:solidFill>
                <a:latin typeface="华文新魏" panose="02010800040101010101" pitchFamily="2" charset="-122"/>
                <a:ea typeface="华文新魏" panose="02010800040101010101" pitchFamily="2" charset="-122"/>
              </a:rPr>
              <a:t>,decAmount,loops);</a:t>
            </a: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        Runnable incTask2 = new </a:t>
            </a:r>
            <a:r>
              <a:rPr lang="en-US" altLang="zh-CN" sz="1600" b="1" dirty="0" err="1">
                <a:solidFill>
                  <a:srgbClr val="7F0055"/>
                </a:solidFill>
                <a:latin typeface="华文新魏" panose="02010800040101010101" pitchFamily="2" charset="-122"/>
                <a:ea typeface="华文新魏" panose="02010800040101010101" pitchFamily="2" charset="-122"/>
              </a:rPr>
              <a:t>IncTask</a:t>
            </a:r>
            <a:r>
              <a:rPr lang="en-US" altLang="zh-CN" sz="1600" b="1" dirty="0">
                <a:solidFill>
                  <a:srgbClr val="7F0055"/>
                </a:solidFill>
                <a:latin typeface="华文新魏" panose="02010800040101010101" pitchFamily="2" charset="-122"/>
                <a:ea typeface="华文新魏" panose="02010800040101010101" pitchFamily="2" charset="-122"/>
              </a:rPr>
              <a:t>(</a:t>
            </a:r>
            <a:r>
              <a:rPr lang="en-US" altLang="zh-CN" sz="1600" b="1" dirty="0">
                <a:solidFill>
                  <a:srgbClr val="FF0000"/>
                </a:solidFill>
                <a:latin typeface="华文新魏" panose="02010800040101010101" pitchFamily="2" charset="-122"/>
                <a:ea typeface="华文新魏" panose="02010800040101010101" pitchFamily="2" charset="-122"/>
              </a:rPr>
              <a:t>r2</a:t>
            </a:r>
            <a:r>
              <a:rPr lang="en-US" altLang="zh-CN" sz="1600" b="1" dirty="0">
                <a:solidFill>
                  <a:srgbClr val="7F0055"/>
                </a:solidFill>
                <a:latin typeface="华文新魏" panose="02010800040101010101" pitchFamily="2" charset="-122"/>
                <a:ea typeface="华文新魏" panose="02010800040101010101" pitchFamily="2" charset="-122"/>
              </a:rPr>
              <a:t>,incAmount,loops);     Runnable decTask2 = new </a:t>
            </a:r>
            <a:r>
              <a:rPr lang="en-US" altLang="zh-CN" sz="1600" b="1" dirty="0" err="1">
                <a:solidFill>
                  <a:srgbClr val="7F0055"/>
                </a:solidFill>
                <a:latin typeface="华文新魏" panose="02010800040101010101" pitchFamily="2" charset="-122"/>
                <a:ea typeface="华文新魏" panose="02010800040101010101" pitchFamily="2" charset="-122"/>
              </a:rPr>
              <a:t>DecTask</a:t>
            </a:r>
            <a:r>
              <a:rPr lang="en-US" altLang="zh-CN" sz="1600" b="1" dirty="0">
                <a:solidFill>
                  <a:srgbClr val="7F0055"/>
                </a:solidFill>
                <a:latin typeface="华文新魏" panose="02010800040101010101" pitchFamily="2" charset="-122"/>
                <a:ea typeface="华文新魏" panose="02010800040101010101" pitchFamily="2" charset="-122"/>
              </a:rPr>
              <a:t>(</a:t>
            </a:r>
            <a:r>
              <a:rPr lang="en-US" altLang="zh-CN" sz="1600" b="1" dirty="0">
                <a:solidFill>
                  <a:srgbClr val="FF0000"/>
                </a:solidFill>
                <a:latin typeface="华文新魏" panose="02010800040101010101" pitchFamily="2" charset="-122"/>
                <a:ea typeface="华文新魏" panose="02010800040101010101" pitchFamily="2" charset="-122"/>
              </a:rPr>
              <a:t>r2</a:t>
            </a:r>
            <a:r>
              <a:rPr lang="en-US" altLang="zh-CN" sz="1600" b="1" dirty="0">
                <a:solidFill>
                  <a:srgbClr val="7F0055"/>
                </a:solidFill>
                <a:latin typeface="华文新魏" panose="02010800040101010101" pitchFamily="2" charset="-122"/>
                <a:ea typeface="华文新魏" panose="02010800040101010101" pitchFamily="2" charset="-122"/>
              </a:rPr>
              <a:t>,decAmount,loops);</a:t>
            </a:r>
          </a:p>
          <a:p>
            <a:pPr>
              <a:lnSpc>
                <a:spcPct val="120000"/>
              </a:lnSpc>
            </a:pPr>
            <a:endParaRPr lang="en-US" altLang="zh-CN" sz="1600" b="1" dirty="0">
              <a:solidFill>
                <a:srgbClr val="7F0055"/>
              </a:solidFill>
              <a:latin typeface="华文新魏" panose="02010800040101010101" pitchFamily="2" charset="-122"/>
              <a:ea typeface="华文新魏" panose="02010800040101010101" pitchFamily="2" charset="-122"/>
            </a:endParaRP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        </a:t>
            </a:r>
            <a:r>
              <a:rPr lang="en-US" altLang="zh-CN" sz="1600" b="1" dirty="0" err="1">
                <a:solidFill>
                  <a:srgbClr val="7F0055"/>
                </a:solidFill>
                <a:latin typeface="华文新魏" panose="02010800040101010101" pitchFamily="2" charset="-122"/>
                <a:ea typeface="华文新魏" panose="02010800040101010101" pitchFamily="2" charset="-122"/>
              </a:rPr>
              <a:t>ExecutorService</a:t>
            </a:r>
            <a:r>
              <a:rPr lang="en-US" altLang="zh-CN" sz="1600" b="1" dirty="0">
                <a:solidFill>
                  <a:srgbClr val="7F0055"/>
                </a:solidFill>
                <a:latin typeface="华文新魏" panose="02010800040101010101" pitchFamily="2" charset="-122"/>
                <a:ea typeface="华文新魏" panose="02010800040101010101" pitchFamily="2" charset="-122"/>
              </a:rPr>
              <a:t> es = </a:t>
            </a:r>
            <a:r>
              <a:rPr lang="en-US" altLang="zh-CN" sz="1600" b="1" dirty="0" err="1">
                <a:solidFill>
                  <a:srgbClr val="7F0055"/>
                </a:solidFill>
                <a:latin typeface="华文新魏" panose="02010800040101010101" pitchFamily="2" charset="-122"/>
                <a:ea typeface="华文新魏" panose="02010800040101010101" pitchFamily="2" charset="-122"/>
              </a:rPr>
              <a:t>Executors.newCachedThreadPool</a:t>
            </a:r>
            <a:r>
              <a:rPr lang="en-US" altLang="zh-CN" sz="1600" b="1" dirty="0">
                <a:solidFill>
                  <a:srgbClr val="7F0055"/>
                </a:solidFill>
                <a:latin typeface="华文新魏" panose="02010800040101010101" pitchFamily="2" charset="-122"/>
                <a:ea typeface="华文新魏" panose="02010800040101010101" pitchFamily="2" charset="-122"/>
              </a:rPr>
              <a:t>();</a:t>
            </a: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        </a:t>
            </a:r>
            <a:r>
              <a:rPr lang="en-US" altLang="zh-CN" sz="1600" b="1" dirty="0" err="1">
                <a:solidFill>
                  <a:srgbClr val="7F0055"/>
                </a:solidFill>
                <a:latin typeface="华文新魏" panose="02010800040101010101" pitchFamily="2" charset="-122"/>
                <a:ea typeface="华文新魏" panose="02010800040101010101" pitchFamily="2" charset="-122"/>
              </a:rPr>
              <a:t>es.execute</a:t>
            </a:r>
            <a:r>
              <a:rPr lang="en-US" altLang="zh-CN" sz="1600" b="1" dirty="0">
                <a:solidFill>
                  <a:srgbClr val="7F0055"/>
                </a:solidFill>
                <a:latin typeface="华文新魏" panose="02010800040101010101" pitchFamily="2" charset="-122"/>
                <a:ea typeface="华文新魏" panose="02010800040101010101" pitchFamily="2" charset="-122"/>
              </a:rPr>
              <a:t>(incTask1);</a:t>
            </a:r>
            <a:r>
              <a:rPr lang="en-US" altLang="zh-CN" sz="1600" b="1" dirty="0" err="1">
                <a:solidFill>
                  <a:srgbClr val="7F0055"/>
                </a:solidFill>
                <a:latin typeface="华文新魏" panose="02010800040101010101" pitchFamily="2" charset="-122"/>
                <a:ea typeface="华文新魏" panose="02010800040101010101" pitchFamily="2" charset="-122"/>
              </a:rPr>
              <a:t>es.execute</a:t>
            </a:r>
            <a:r>
              <a:rPr lang="en-US" altLang="zh-CN" sz="1600" b="1" dirty="0">
                <a:solidFill>
                  <a:srgbClr val="7F0055"/>
                </a:solidFill>
                <a:latin typeface="华文新魏" panose="02010800040101010101" pitchFamily="2" charset="-122"/>
                <a:ea typeface="华文新魏" panose="02010800040101010101" pitchFamily="2" charset="-122"/>
              </a:rPr>
              <a:t>(decTask1);</a:t>
            </a: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        </a:t>
            </a:r>
            <a:r>
              <a:rPr lang="en-US" altLang="zh-CN" sz="1600" b="1" dirty="0" err="1">
                <a:solidFill>
                  <a:srgbClr val="7F0055"/>
                </a:solidFill>
                <a:latin typeface="华文新魏" panose="02010800040101010101" pitchFamily="2" charset="-122"/>
                <a:ea typeface="华文新魏" panose="02010800040101010101" pitchFamily="2" charset="-122"/>
              </a:rPr>
              <a:t>es.execute</a:t>
            </a:r>
            <a:r>
              <a:rPr lang="en-US" altLang="zh-CN" sz="1600" b="1" dirty="0">
                <a:solidFill>
                  <a:srgbClr val="7F0055"/>
                </a:solidFill>
                <a:latin typeface="华文新魏" panose="02010800040101010101" pitchFamily="2" charset="-122"/>
                <a:ea typeface="华文新魏" panose="02010800040101010101" pitchFamily="2" charset="-122"/>
              </a:rPr>
              <a:t>(incTask2);</a:t>
            </a:r>
            <a:r>
              <a:rPr lang="en-US" altLang="zh-CN" sz="1600" b="1" dirty="0" err="1">
                <a:solidFill>
                  <a:srgbClr val="7F0055"/>
                </a:solidFill>
                <a:latin typeface="华文新魏" panose="02010800040101010101" pitchFamily="2" charset="-122"/>
                <a:ea typeface="华文新魏" panose="02010800040101010101" pitchFamily="2" charset="-122"/>
              </a:rPr>
              <a:t>es.execute</a:t>
            </a:r>
            <a:r>
              <a:rPr lang="en-US" altLang="zh-CN" sz="1600" b="1" dirty="0">
                <a:solidFill>
                  <a:srgbClr val="7F0055"/>
                </a:solidFill>
                <a:latin typeface="华文新魏" panose="02010800040101010101" pitchFamily="2" charset="-122"/>
                <a:ea typeface="华文新魏" panose="02010800040101010101" pitchFamily="2" charset="-122"/>
              </a:rPr>
              <a:t>(decTask2);</a:t>
            </a: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        </a:t>
            </a:r>
            <a:r>
              <a:rPr lang="en-US" altLang="zh-CN" sz="1600" b="1" dirty="0" err="1">
                <a:solidFill>
                  <a:srgbClr val="7F0055"/>
                </a:solidFill>
                <a:latin typeface="华文新魏" panose="02010800040101010101" pitchFamily="2" charset="-122"/>
                <a:ea typeface="华文新魏" panose="02010800040101010101" pitchFamily="2" charset="-122"/>
              </a:rPr>
              <a:t>es.shutdown</a:t>
            </a:r>
            <a:r>
              <a:rPr lang="en-US" altLang="zh-CN" sz="1600" b="1" dirty="0">
                <a:solidFill>
                  <a:srgbClr val="7F0055"/>
                </a:solidFill>
                <a:latin typeface="华文新魏" panose="02010800040101010101" pitchFamily="2" charset="-122"/>
                <a:ea typeface="华文新魏" panose="02010800040101010101" pitchFamily="2" charset="-122"/>
              </a:rPr>
              <a:t>();</a:t>
            </a: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        while(!</a:t>
            </a:r>
            <a:r>
              <a:rPr lang="en-US" altLang="zh-CN" sz="1600" b="1" dirty="0" err="1">
                <a:solidFill>
                  <a:srgbClr val="7F0055"/>
                </a:solidFill>
                <a:latin typeface="华文新魏" panose="02010800040101010101" pitchFamily="2" charset="-122"/>
                <a:ea typeface="华文新魏" panose="02010800040101010101" pitchFamily="2" charset="-122"/>
              </a:rPr>
              <a:t>es.isTerminated</a:t>
            </a:r>
            <a:r>
              <a:rPr lang="en-US" altLang="zh-CN" sz="1600" b="1" dirty="0">
                <a:solidFill>
                  <a:srgbClr val="7F0055"/>
                </a:solidFill>
                <a:latin typeface="华文新魏" panose="02010800040101010101" pitchFamily="2" charset="-122"/>
                <a:ea typeface="华文新魏" panose="02010800040101010101" pitchFamily="2" charset="-122"/>
              </a:rPr>
              <a:t>()){  }</a:t>
            </a: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        int r1CorrectValue = (</a:t>
            </a:r>
            <a:r>
              <a:rPr lang="en-US" altLang="zh-CN" sz="1600" b="1" dirty="0" err="1">
                <a:solidFill>
                  <a:srgbClr val="7F0055"/>
                </a:solidFill>
                <a:latin typeface="华文新魏" panose="02010800040101010101" pitchFamily="2" charset="-122"/>
                <a:ea typeface="华文新魏" panose="02010800040101010101" pitchFamily="2" charset="-122"/>
              </a:rPr>
              <a:t>incAmount</a:t>
            </a:r>
            <a:r>
              <a:rPr lang="en-US" altLang="zh-CN" sz="1600" b="1" dirty="0">
                <a:solidFill>
                  <a:srgbClr val="7F0055"/>
                </a:solidFill>
                <a:latin typeface="华文新魏" panose="02010800040101010101" pitchFamily="2" charset="-122"/>
                <a:ea typeface="华文新魏" panose="02010800040101010101" pitchFamily="2" charset="-122"/>
              </a:rPr>
              <a:t> - </a:t>
            </a:r>
            <a:r>
              <a:rPr lang="en-US" altLang="zh-CN" sz="1600" b="1" dirty="0" err="1">
                <a:solidFill>
                  <a:srgbClr val="7F0055"/>
                </a:solidFill>
                <a:latin typeface="华文新魏" panose="02010800040101010101" pitchFamily="2" charset="-122"/>
                <a:ea typeface="华文新魏" panose="02010800040101010101" pitchFamily="2" charset="-122"/>
              </a:rPr>
              <a:t>decAmount</a:t>
            </a:r>
            <a:r>
              <a:rPr lang="en-US" altLang="zh-CN" sz="1600" b="1" dirty="0">
                <a:solidFill>
                  <a:srgbClr val="7F0055"/>
                </a:solidFill>
                <a:latin typeface="华文新魏" panose="02010800040101010101" pitchFamily="2" charset="-122"/>
                <a:ea typeface="华文新魏" panose="02010800040101010101" pitchFamily="2" charset="-122"/>
              </a:rPr>
              <a:t>)  * loops ;	int r2CorrectValue = (</a:t>
            </a:r>
            <a:r>
              <a:rPr lang="en-US" altLang="zh-CN" sz="1600" b="1" dirty="0" err="1">
                <a:solidFill>
                  <a:srgbClr val="7F0055"/>
                </a:solidFill>
                <a:latin typeface="华文新魏" panose="02010800040101010101" pitchFamily="2" charset="-122"/>
                <a:ea typeface="华文新魏" panose="02010800040101010101" pitchFamily="2" charset="-122"/>
              </a:rPr>
              <a:t>incAmount</a:t>
            </a:r>
            <a:r>
              <a:rPr lang="en-US" altLang="zh-CN" sz="1600" b="1" dirty="0">
                <a:solidFill>
                  <a:srgbClr val="7F0055"/>
                </a:solidFill>
                <a:latin typeface="华文新魏" panose="02010800040101010101" pitchFamily="2" charset="-122"/>
                <a:ea typeface="华文新魏" panose="02010800040101010101" pitchFamily="2" charset="-122"/>
              </a:rPr>
              <a:t> - </a:t>
            </a:r>
            <a:r>
              <a:rPr lang="en-US" altLang="zh-CN" sz="1600" b="1" dirty="0" err="1">
                <a:solidFill>
                  <a:srgbClr val="7F0055"/>
                </a:solidFill>
                <a:latin typeface="华文新魏" panose="02010800040101010101" pitchFamily="2" charset="-122"/>
                <a:ea typeface="华文新魏" panose="02010800040101010101" pitchFamily="2" charset="-122"/>
              </a:rPr>
              <a:t>decAmount</a:t>
            </a:r>
            <a:r>
              <a:rPr lang="en-US" altLang="zh-CN" sz="1600" b="1" dirty="0">
                <a:solidFill>
                  <a:srgbClr val="7F0055"/>
                </a:solidFill>
                <a:latin typeface="华文新魏" panose="02010800040101010101" pitchFamily="2" charset="-122"/>
                <a:ea typeface="华文新魏" panose="02010800040101010101" pitchFamily="2" charset="-122"/>
              </a:rPr>
              <a:t>)  * loops;</a:t>
            </a: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        System.out.println("\</a:t>
            </a:r>
            <a:r>
              <a:rPr lang="en-US" altLang="zh-CN" sz="1600" b="1" dirty="0" err="1">
                <a:solidFill>
                  <a:srgbClr val="7F0055"/>
                </a:solidFill>
                <a:latin typeface="华文新魏" panose="02010800040101010101" pitchFamily="2" charset="-122"/>
                <a:ea typeface="华文新魏" panose="02010800040101010101" pitchFamily="2" charset="-122"/>
              </a:rPr>
              <a:t>nThe</a:t>
            </a:r>
            <a:r>
              <a:rPr lang="en-US" altLang="zh-CN" sz="1600" b="1" dirty="0">
                <a:solidFill>
                  <a:srgbClr val="7F0055"/>
                </a:solidFill>
                <a:latin typeface="华文新魏" panose="02010800040101010101" pitchFamily="2" charset="-122"/>
                <a:ea typeface="华文新魏" panose="02010800040101010101" pitchFamily="2" charset="-122"/>
              </a:rPr>
              <a:t> value of r1: " + r1.getValue() + ", correct value: " + r1CorrectValue);</a:t>
            </a: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        System.out.println("\</a:t>
            </a:r>
            <a:r>
              <a:rPr lang="en-US" altLang="zh-CN" sz="1600" b="1" dirty="0" err="1">
                <a:solidFill>
                  <a:srgbClr val="7F0055"/>
                </a:solidFill>
                <a:latin typeface="华文新魏" panose="02010800040101010101" pitchFamily="2" charset="-122"/>
                <a:ea typeface="华文新魏" panose="02010800040101010101" pitchFamily="2" charset="-122"/>
              </a:rPr>
              <a:t>nThe</a:t>
            </a:r>
            <a:r>
              <a:rPr lang="en-US" altLang="zh-CN" sz="1600" b="1" dirty="0">
                <a:solidFill>
                  <a:srgbClr val="7F0055"/>
                </a:solidFill>
                <a:latin typeface="华文新魏" panose="02010800040101010101" pitchFamily="2" charset="-122"/>
                <a:ea typeface="华文新魏" panose="02010800040101010101" pitchFamily="2" charset="-122"/>
              </a:rPr>
              <a:t> value of r2: " + r2.getValue() + ", correct value: " + r2CorrectValue);</a:t>
            </a: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 }</a:t>
            </a:r>
          </a:p>
        </p:txBody>
      </p:sp>
      <p:sp>
        <p:nvSpPr>
          <p:cNvPr id="9" name="圆角矩形标注 14">
            <a:extLst>
              <a:ext uri="{FF2B5EF4-FFF2-40B4-BE49-F238E27FC236}">
                <a16:creationId xmlns:a16="http://schemas.microsoft.com/office/drawing/2014/main" id="{A19C3AEB-2A2D-4C7C-8DBD-9D69663798C2}"/>
              </a:ext>
            </a:extLst>
          </p:cNvPr>
          <p:cNvSpPr/>
          <p:nvPr/>
        </p:nvSpPr>
        <p:spPr>
          <a:xfrm>
            <a:off x="5357982" y="1875748"/>
            <a:ext cx="4510847" cy="555218"/>
          </a:xfrm>
          <a:prstGeom prst="wedgeRoundRectCallout">
            <a:avLst>
              <a:gd name="adj1" fmla="val -58302"/>
              <a:gd name="adj2" fmla="val 9845"/>
              <a:gd name="adj3" fmla="val 16667"/>
            </a:avLst>
          </a:prstGeom>
          <a:solidFill>
            <a:schemeClr val="accent4">
              <a:lumMod val="40000"/>
              <a:lumOff val="60000"/>
              <a:alpha val="41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90000"/>
              </a:lnSpc>
              <a:spcBef>
                <a:spcPct val="0"/>
              </a:spcBef>
              <a:defRPr/>
            </a:pP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每次增加量为</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10</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，每次减少量</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5</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，循环次数</a:t>
            </a:r>
            <a:r>
              <a:rPr lang="en-US" altLang="zh-CN" sz="1600" dirty="0">
                <a:solidFill>
                  <a:srgbClr val="FF0000"/>
                </a:solidFill>
                <a:latin typeface="华文新魏" panose="02010800040101010101" pitchFamily="2" charset="-122"/>
                <a:ea typeface="华文新魏" panose="02010800040101010101" pitchFamily="2" charset="-122"/>
                <a:cs typeface="Times New Roman" panose="02020603050405020304" pitchFamily="18" charset="0"/>
              </a:rPr>
              <a:t>3</a:t>
            </a:r>
          </a:p>
        </p:txBody>
      </p:sp>
      <p:sp>
        <p:nvSpPr>
          <p:cNvPr id="10" name="圆角矩形标注 14">
            <a:extLst>
              <a:ext uri="{FF2B5EF4-FFF2-40B4-BE49-F238E27FC236}">
                <a16:creationId xmlns:a16="http://schemas.microsoft.com/office/drawing/2014/main" id="{596E4D30-D331-49CB-A797-81587BD0D1EC}"/>
              </a:ext>
            </a:extLst>
          </p:cNvPr>
          <p:cNvSpPr/>
          <p:nvPr/>
        </p:nvSpPr>
        <p:spPr>
          <a:xfrm>
            <a:off x="3609872" y="2566597"/>
            <a:ext cx="5556430" cy="555218"/>
          </a:xfrm>
          <a:prstGeom prst="wedgeRoundRectCallout">
            <a:avLst>
              <a:gd name="adj1" fmla="val -55436"/>
              <a:gd name="adj2" fmla="val -6222"/>
              <a:gd name="adj3" fmla="val 16667"/>
            </a:avLst>
          </a:prstGeom>
          <a:solidFill>
            <a:schemeClr val="accent4">
              <a:lumMod val="40000"/>
              <a:lumOff val="60000"/>
              <a:alpha val="41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90000"/>
              </a:lnSpc>
              <a:spcBef>
                <a:spcPct val="0"/>
              </a:spcBef>
              <a:defRPr/>
            </a:pP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注意，</a:t>
            </a:r>
            <a:r>
              <a:rPr lang="zh-CN" altLang="en-US" sz="1600" b="1" dirty="0">
                <a:solidFill>
                  <a:srgbClr val="FF0000"/>
                </a:solidFill>
                <a:latin typeface="华文新魏" panose="02010800040101010101" pitchFamily="2" charset="-122"/>
                <a:ea typeface="华文新魏" panose="02010800040101010101" pitchFamily="2" charset="-122"/>
                <a:cs typeface="Times New Roman" panose="02020603050405020304" pitchFamily="18" charset="0"/>
              </a:rPr>
              <a:t>和场景</a:t>
            </a:r>
            <a:r>
              <a:rPr lang="en-US" altLang="zh-CN" sz="1600" b="1" dirty="0">
                <a:solidFill>
                  <a:srgbClr val="FF0000"/>
                </a:solidFill>
                <a:latin typeface="华文新魏" panose="02010800040101010101" pitchFamily="2" charset="-122"/>
                <a:ea typeface="华文新魏" panose="02010800040101010101" pitchFamily="2" charset="-122"/>
                <a:cs typeface="Times New Roman" panose="02020603050405020304" pitchFamily="18" charset="0"/>
              </a:rPr>
              <a:t>1</a:t>
            </a:r>
            <a:r>
              <a:rPr lang="zh-CN" altLang="en-US" sz="1600" b="1" dirty="0">
                <a:solidFill>
                  <a:srgbClr val="FF0000"/>
                </a:solidFill>
                <a:latin typeface="华文新魏" panose="02010800040101010101" pitchFamily="2" charset="-122"/>
                <a:ea typeface="华文新魏" panose="02010800040101010101" pitchFamily="2" charset="-122"/>
                <a:cs typeface="Times New Roman" panose="02020603050405020304" pitchFamily="18" charset="0"/>
              </a:rPr>
              <a:t>不同，现在创建二个资源对象</a:t>
            </a:r>
            <a:r>
              <a:rPr lang="en-US" altLang="zh-CN" sz="1600" b="1" dirty="0">
                <a:solidFill>
                  <a:srgbClr val="FF0000"/>
                </a:solidFill>
                <a:latin typeface="华文新魏" panose="02010800040101010101" pitchFamily="2" charset="-122"/>
                <a:ea typeface="华文新魏" panose="02010800040101010101" pitchFamily="2" charset="-122"/>
                <a:cs typeface="Times New Roman" panose="02020603050405020304" pitchFamily="18" charset="0"/>
              </a:rPr>
              <a:t>r1</a:t>
            </a:r>
            <a:r>
              <a:rPr lang="zh-CN" altLang="en-US" sz="1600" b="1" dirty="0">
                <a:solidFill>
                  <a:srgbClr val="FF0000"/>
                </a:solidFill>
                <a:latin typeface="华文新魏" panose="02010800040101010101" pitchFamily="2" charset="-122"/>
                <a:ea typeface="华文新魏" panose="02010800040101010101" pitchFamily="2" charset="-122"/>
                <a:cs typeface="Times New Roman" panose="02020603050405020304" pitchFamily="18" charset="0"/>
              </a:rPr>
              <a:t>和</a:t>
            </a:r>
            <a:r>
              <a:rPr lang="en-US" altLang="zh-CN" sz="1600" b="1" dirty="0">
                <a:solidFill>
                  <a:srgbClr val="FF0000"/>
                </a:solidFill>
                <a:latin typeface="华文新魏" panose="02010800040101010101" pitchFamily="2" charset="-122"/>
                <a:ea typeface="华文新魏" panose="02010800040101010101" pitchFamily="2" charset="-122"/>
                <a:cs typeface="Times New Roman" panose="02020603050405020304" pitchFamily="18" charset="0"/>
              </a:rPr>
              <a:t>r2</a:t>
            </a:r>
          </a:p>
        </p:txBody>
      </p:sp>
      <p:sp>
        <p:nvSpPr>
          <p:cNvPr id="12" name="圆角矩形标注 14">
            <a:extLst>
              <a:ext uri="{FF2B5EF4-FFF2-40B4-BE49-F238E27FC236}">
                <a16:creationId xmlns:a16="http://schemas.microsoft.com/office/drawing/2014/main" id="{4A3E8DC5-8205-4F49-A7DC-2AAA61011524}"/>
              </a:ext>
            </a:extLst>
          </p:cNvPr>
          <p:cNvSpPr/>
          <p:nvPr/>
        </p:nvSpPr>
        <p:spPr>
          <a:xfrm>
            <a:off x="5704620" y="4195566"/>
            <a:ext cx="6271789" cy="1042799"/>
          </a:xfrm>
          <a:prstGeom prst="wedgeRoundRectCallout">
            <a:avLst>
              <a:gd name="adj1" fmla="val -30121"/>
              <a:gd name="adj2" fmla="val -84285"/>
              <a:gd name="adj3" fmla="val 16667"/>
            </a:avLst>
          </a:prstGeom>
          <a:solidFill>
            <a:schemeClr val="accent4">
              <a:lumMod val="40000"/>
              <a:lumOff val="60000"/>
              <a:alpha val="41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90000"/>
              </a:lnSpc>
              <a:spcBef>
                <a:spcPct val="0"/>
              </a:spcBef>
              <a:defRPr/>
            </a:pP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incTask1</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和</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decTask1</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访问对象</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r1; </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它们的运行线程被</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r1</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的对象锁同步；</a:t>
            </a:r>
            <a:endPar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endParaRPr>
          </a:p>
          <a:p>
            <a:pPr>
              <a:lnSpc>
                <a:spcPct val="90000"/>
              </a:lnSpc>
              <a:spcBef>
                <a:spcPct val="0"/>
              </a:spcBef>
              <a:defRPr/>
            </a:pP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incTask2</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和</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decTask2</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访问对象</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r2;</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它们的运行线程被</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r2</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的对象锁同步；</a:t>
            </a:r>
            <a:endPar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endParaRPr>
          </a:p>
          <a:p>
            <a:pPr>
              <a:lnSpc>
                <a:spcPct val="90000"/>
              </a:lnSpc>
              <a:spcBef>
                <a:spcPct val="0"/>
              </a:spcBef>
              <a:defRPr/>
            </a:pPr>
            <a:r>
              <a:rPr lang="zh-CN" altLang="en-US" sz="1600" b="1" dirty="0">
                <a:solidFill>
                  <a:srgbClr val="FF0000"/>
                </a:solidFill>
                <a:latin typeface="华文新魏" panose="02010800040101010101" pitchFamily="2" charset="-122"/>
                <a:ea typeface="华文新魏" panose="02010800040101010101" pitchFamily="2" charset="-122"/>
                <a:cs typeface="Times New Roman" panose="02020603050405020304" pitchFamily="18" charset="0"/>
              </a:rPr>
              <a:t>但是这二对线程之间没有同步约束，例如</a:t>
            </a:r>
            <a:r>
              <a:rPr lang="en-US" altLang="zh-CN" sz="1600" b="1" dirty="0">
                <a:solidFill>
                  <a:srgbClr val="FF0000"/>
                </a:solidFill>
                <a:latin typeface="华文新魏" panose="02010800040101010101" pitchFamily="2" charset="-122"/>
                <a:ea typeface="华文新魏" panose="02010800040101010101" pitchFamily="2" charset="-122"/>
                <a:cs typeface="Times New Roman" panose="02020603050405020304" pitchFamily="18" charset="0"/>
              </a:rPr>
              <a:t>incTask1</a:t>
            </a:r>
            <a:r>
              <a:rPr lang="zh-CN" altLang="en-US" sz="1600" b="1" dirty="0">
                <a:solidFill>
                  <a:srgbClr val="FF0000"/>
                </a:solidFill>
                <a:latin typeface="华文新魏" panose="02010800040101010101" pitchFamily="2" charset="-122"/>
                <a:ea typeface="华文新魏" panose="02010800040101010101" pitchFamily="2" charset="-122"/>
                <a:cs typeface="Times New Roman" panose="02020603050405020304" pitchFamily="18" charset="0"/>
              </a:rPr>
              <a:t>和</a:t>
            </a:r>
            <a:r>
              <a:rPr lang="en-US" altLang="zh-CN" sz="1600" b="1" dirty="0">
                <a:solidFill>
                  <a:srgbClr val="FF0000"/>
                </a:solidFill>
                <a:latin typeface="华文新魏" panose="02010800040101010101" pitchFamily="2" charset="-122"/>
                <a:ea typeface="华文新魏" panose="02010800040101010101" pitchFamily="2" charset="-122"/>
                <a:cs typeface="Times New Roman" panose="02020603050405020304" pitchFamily="18" charset="0"/>
              </a:rPr>
              <a:t>incTask2</a:t>
            </a:r>
            <a:r>
              <a:rPr lang="zh-CN" altLang="en-US" sz="1600" b="1" dirty="0">
                <a:solidFill>
                  <a:srgbClr val="FF0000"/>
                </a:solidFill>
                <a:latin typeface="华文新魏" panose="02010800040101010101" pitchFamily="2" charset="-122"/>
                <a:ea typeface="华文新魏" panose="02010800040101010101" pitchFamily="2" charset="-122"/>
                <a:cs typeface="Times New Roman" panose="02020603050405020304" pitchFamily="18" charset="0"/>
              </a:rPr>
              <a:t>的运行线程不会被同步</a:t>
            </a:r>
            <a:endParaRPr lang="en-US" altLang="zh-CN" sz="1600" b="1" dirty="0">
              <a:solidFill>
                <a:srgbClr val="FF0000"/>
              </a:solidFill>
              <a:latin typeface="华文新魏" panose="02010800040101010101" pitchFamily="2" charset="-122"/>
              <a:ea typeface="华文新魏" panose="02010800040101010101" pitchFamily="2" charset="-122"/>
              <a:cs typeface="Times New Roman" panose="02020603050405020304" pitchFamily="18" charset="0"/>
            </a:endParaRPr>
          </a:p>
        </p:txBody>
      </p:sp>
    </p:spTree>
    <p:extLst>
      <p:ext uri="{BB962C8B-B14F-4D97-AF65-F5344CB8AC3E}">
        <p14:creationId xmlns:p14="http://schemas.microsoft.com/office/powerpoint/2010/main" val="172614959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文本占位符 1"/>
          <p:cNvSpPr>
            <a:spLocks noGrp="1"/>
          </p:cNvSpPr>
          <p:nvPr>
            <p:ph type="body" sz="quarter" idx="10"/>
          </p:nvPr>
        </p:nvSpPr>
        <p:spPr bwMode="auto">
          <a:xfrm>
            <a:off x="237439" y="175846"/>
            <a:ext cx="1248461" cy="835269"/>
          </a:xfrm>
          <a:noFill/>
        </p:spPr>
        <p:txBody>
          <a:bodyPr vert="horz" wrap="square" lIns="91440" tIns="45720" rIns="91440" bIns="45720" numCol="1" anchor="t" anchorCtr="0" compatLnSpc="1">
            <a:normAutofit fontScale="87500"/>
          </a:bodyPr>
          <a:lstStyle/>
          <a:p>
            <a:pPr eaLnBrk="1" hangingPunct="1"/>
            <a:r>
              <a:rPr lang="en-US" altLang="zh-CN" dirty="0"/>
              <a:t>30.4</a:t>
            </a:r>
          </a:p>
        </p:txBody>
      </p:sp>
      <p:sp>
        <p:nvSpPr>
          <p:cNvPr id="11267" name="文本占位符 2"/>
          <p:cNvSpPr>
            <a:spLocks noGrp="1"/>
          </p:cNvSpPr>
          <p:nvPr>
            <p:ph type="body" sz="quarter" idx="12"/>
          </p:nvPr>
        </p:nvSpPr>
        <p:spPr bwMode="auto">
          <a:xfrm>
            <a:off x="1649291" y="224570"/>
            <a:ext cx="8891247" cy="496887"/>
          </a:xfrm>
          <a:noFill/>
        </p:spPr>
        <p:txBody>
          <a:bodyPr vert="horz" wrap="square" lIns="91440" tIns="45720" rIns="91440" bIns="45720" numCol="1" anchor="t" anchorCtr="0" compatLnSpc="1">
            <a:noAutofit/>
          </a:bodyPr>
          <a:lstStyle/>
          <a:p>
            <a:r>
              <a:rPr lang="zh-CN" altLang="en-US" b="1" dirty="0">
                <a:latin typeface="华文细黑" panose="02010600040101010101" pitchFamily="2" charset="-122"/>
                <a:ea typeface="华文细黑" panose="02010600040101010101" pitchFamily="2" charset="-122"/>
              </a:rPr>
              <a:t>线程同步</a:t>
            </a:r>
            <a:r>
              <a:rPr lang="en-US" altLang="zh-CN" b="1" dirty="0">
                <a:latin typeface="华文细黑" panose="02010600040101010101" pitchFamily="2" charset="-122"/>
                <a:ea typeface="华文细黑" panose="02010600040101010101" pitchFamily="2" charset="-122"/>
              </a:rPr>
              <a:t>-</a:t>
            </a:r>
            <a:r>
              <a:rPr lang="zh-CN" altLang="en-US" b="1" dirty="0">
                <a:latin typeface="华文细黑" panose="02010600040101010101" pitchFamily="2" charset="-122"/>
                <a:ea typeface="华文细黑" panose="02010600040101010101" pitchFamily="2" charset="-122"/>
              </a:rPr>
              <a:t>场景</a:t>
            </a:r>
            <a:r>
              <a:rPr lang="en-US" altLang="zh-CN" b="1" dirty="0">
                <a:latin typeface="华文细黑" panose="02010600040101010101" pitchFamily="2" charset="-122"/>
                <a:ea typeface="华文细黑" panose="02010600040101010101" pitchFamily="2" charset="-122"/>
              </a:rPr>
              <a:t>2</a:t>
            </a:r>
          </a:p>
        </p:txBody>
      </p:sp>
      <p:sp>
        <p:nvSpPr>
          <p:cNvPr id="42" name="Rectangle 1">
            <a:extLst>
              <a:ext uri="{FF2B5EF4-FFF2-40B4-BE49-F238E27FC236}">
                <a16:creationId xmlns:a16="http://schemas.microsoft.com/office/drawing/2014/main" id="{FB39AE3C-28B6-48D2-A476-72C5197FAC71}"/>
              </a:ext>
            </a:extLst>
          </p:cNvPr>
          <p:cNvSpPr>
            <a:spLocks noChangeArrowheads="1"/>
          </p:cNvSpPr>
          <p:nvPr/>
        </p:nvSpPr>
        <p:spPr bwMode="auto">
          <a:xfrm>
            <a:off x="7426" y="1137424"/>
            <a:ext cx="12184574" cy="5720575"/>
          </a:xfrm>
          <a:prstGeom prst="rect">
            <a:avLst/>
          </a:prstGeom>
          <a:solidFill>
            <a:schemeClr val="accent4">
              <a:lumMod val="20000"/>
              <a:lumOff val="80000"/>
            </a:schemeClr>
          </a:solidFill>
          <a:ln w="22225">
            <a:solidFill>
              <a:schemeClr val="accent4">
                <a:lumMod val="50000"/>
              </a:schemeClr>
            </a:solidFill>
          </a:ln>
        </p:spPr>
        <p:txBody>
          <a:bodyPr wrap="square">
            <a:noAutofit/>
          </a:bodyPr>
          <a:lstStyle/>
          <a:p>
            <a:pPr>
              <a:lnSpc>
                <a:spcPct val="120000"/>
              </a:lnSpc>
            </a:pPr>
            <a:r>
              <a:rPr lang="en-US" altLang="zh-CN" sz="1600" b="1" dirty="0">
                <a:solidFill>
                  <a:srgbClr val="FF0000"/>
                </a:solidFill>
                <a:latin typeface="华文新魏" panose="02010800040101010101" pitchFamily="2" charset="-122"/>
                <a:ea typeface="华文新魏" panose="02010800040101010101" pitchFamily="2" charset="-122"/>
              </a:rPr>
              <a:t>Thread 13 </a:t>
            </a:r>
            <a:r>
              <a:rPr lang="zh-CN" altLang="en-US" sz="1600" b="1" dirty="0">
                <a:solidFill>
                  <a:srgbClr val="FF0000"/>
                </a:solidFill>
                <a:latin typeface="华文新魏" panose="02010800040101010101" pitchFamily="2" charset="-122"/>
                <a:ea typeface="华文新魏" panose="02010800040101010101" pitchFamily="2" charset="-122"/>
              </a:rPr>
              <a:t>进入</a:t>
            </a:r>
            <a:r>
              <a:rPr lang="en-US" altLang="zh-CN" sz="1600" b="1" dirty="0" err="1">
                <a:solidFill>
                  <a:srgbClr val="FF0000"/>
                </a:solidFill>
                <a:latin typeface="华文新魏" panose="02010800040101010101" pitchFamily="2" charset="-122"/>
                <a:ea typeface="华文新魏" panose="02010800040101010101" pitchFamily="2" charset="-122"/>
              </a:rPr>
              <a:t>inc</a:t>
            </a:r>
            <a:r>
              <a:rPr lang="en-US" altLang="zh-CN" sz="1600" b="1" dirty="0">
                <a:solidFill>
                  <a:srgbClr val="FF0000"/>
                </a:solidFill>
                <a:latin typeface="华文新魏" panose="02010800040101010101" pitchFamily="2" charset="-122"/>
                <a:ea typeface="华文新魏" panose="02010800040101010101" pitchFamily="2" charset="-122"/>
              </a:rPr>
              <a:t>: </a:t>
            </a:r>
          </a:p>
          <a:p>
            <a:pPr>
              <a:lnSpc>
                <a:spcPct val="120000"/>
              </a:lnSpc>
            </a:pPr>
            <a:r>
              <a:rPr lang="en-US" altLang="zh-CN" sz="1600" b="1" dirty="0">
                <a:solidFill>
                  <a:srgbClr val="FF0000"/>
                </a:solidFill>
                <a:latin typeface="华文新魏" panose="02010800040101010101" pitchFamily="2" charset="-122"/>
                <a:ea typeface="华文新魏" panose="02010800040101010101" pitchFamily="2" charset="-122"/>
              </a:rPr>
              <a:t>Thread 15 </a:t>
            </a:r>
            <a:r>
              <a:rPr lang="zh-CN" altLang="en-US" sz="1600" b="1" dirty="0">
                <a:solidFill>
                  <a:srgbClr val="FF0000"/>
                </a:solidFill>
                <a:latin typeface="华文新魏" panose="02010800040101010101" pitchFamily="2" charset="-122"/>
                <a:ea typeface="华文新魏" panose="02010800040101010101" pitchFamily="2" charset="-122"/>
              </a:rPr>
              <a:t>进入</a:t>
            </a:r>
            <a:r>
              <a:rPr lang="en-US" altLang="zh-CN" sz="1600" b="1" dirty="0" err="1">
                <a:solidFill>
                  <a:srgbClr val="FF0000"/>
                </a:solidFill>
                <a:latin typeface="华文新魏" panose="02010800040101010101" pitchFamily="2" charset="-122"/>
                <a:ea typeface="华文新魏" panose="02010800040101010101" pitchFamily="2" charset="-122"/>
              </a:rPr>
              <a:t>inc</a:t>
            </a:r>
            <a:r>
              <a:rPr lang="en-US" altLang="zh-CN" sz="1600" b="1" dirty="0">
                <a:solidFill>
                  <a:srgbClr val="FF0000"/>
                </a:solidFill>
                <a:latin typeface="华文新魏" panose="02010800040101010101" pitchFamily="2" charset="-122"/>
                <a:ea typeface="华文新魏" panose="02010800040101010101" pitchFamily="2" charset="-122"/>
              </a:rPr>
              <a:t>: --&gt;Thread 13 </a:t>
            </a:r>
            <a:r>
              <a:rPr lang="zh-CN" altLang="en-US" sz="1600" b="1" dirty="0">
                <a:solidFill>
                  <a:srgbClr val="FF0000"/>
                </a:solidFill>
                <a:latin typeface="华文新魏" panose="02010800040101010101" pitchFamily="2" charset="-122"/>
                <a:ea typeface="华文新魏" panose="02010800040101010101" pitchFamily="2" charset="-122"/>
              </a:rPr>
              <a:t>离开</a:t>
            </a:r>
            <a:r>
              <a:rPr lang="en-US" altLang="zh-CN" sz="1600" b="1" dirty="0" err="1">
                <a:solidFill>
                  <a:srgbClr val="FF0000"/>
                </a:solidFill>
                <a:latin typeface="华文新魏" panose="02010800040101010101" pitchFamily="2" charset="-122"/>
                <a:ea typeface="华文新魏" panose="02010800040101010101" pitchFamily="2" charset="-122"/>
              </a:rPr>
              <a:t>inc.</a:t>
            </a:r>
            <a:endParaRPr lang="en-US" altLang="zh-CN" sz="1600" b="1" dirty="0">
              <a:solidFill>
                <a:srgbClr val="FF0000"/>
              </a:solidFill>
              <a:latin typeface="华文新魏" panose="02010800040101010101" pitchFamily="2" charset="-122"/>
              <a:ea typeface="华文新魏" panose="02010800040101010101" pitchFamily="2" charset="-122"/>
            </a:endParaRP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Thread 13 </a:t>
            </a:r>
            <a:r>
              <a:rPr lang="zh-CN" altLang="en-US" sz="1600" b="1" dirty="0">
                <a:solidFill>
                  <a:srgbClr val="7F0055"/>
                </a:solidFill>
                <a:latin typeface="华文新魏" panose="02010800040101010101" pitchFamily="2" charset="-122"/>
                <a:ea typeface="华文新魏" panose="02010800040101010101" pitchFamily="2" charset="-122"/>
              </a:rPr>
              <a:t>进入</a:t>
            </a:r>
            <a:r>
              <a:rPr lang="en-US" altLang="zh-CN" sz="1600" b="1" dirty="0" err="1">
                <a:solidFill>
                  <a:srgbClr val="7F0055"/>
                </a:solidFill>
                <a:latin typeface="华文新魏" panose="02010800040101010101" pitchFamily="2" charset="-122"/>
                <a:ea typeface="华文新魏" panose="02010800040101010101" pitchFamily="2" charset="-122"/>
              </a:rPr>
              <a:t>inc</a:t>
            </a:r>
            <a:r>
              <a:rPr lang="en-US" altLang="zh-CN" sz="1600" b="1" dirty="0">
                <a:solidFill>
                  <a:srgbClr val="7F0055"/>
                </a:solidFill>
                <a:latin typeface="华文新魏" panose="02010800040101010101" pitchFamily="2" charset="-122"/>
                <a:ea typeface="华文新魏" panose="02010800040101010101" pitchFamily="2" charset="-122"/>
              </a:rPr>
              <a:t>: --&gt;Thread 15 </a:t>
            </a:r>
            <a:r>
              <a:rPr lang="zh-CN" altLang="en-US" sz="1600" b="1" dirty="0">
                <a:solidFill>
                  <a:srgbClr val="7F0055"/>
                </a:solidFill>
                <a:latin typeface="华文新魏" panose="02010800040101010101" pitchFamily="2" charset="-122"/>
                <a:ea typeface="华文新魏" panose="02010800040101010101" pitchFamily="2" charset="-122"/>
              </a:rPr>
              <a:t>离开</a:t>
            </a:r>
            <a:r>
              <a:rPr lang="en-US" altLang="zh-CN" sz="1600" b="1" dirty="0" err="1">
                <a:solidFill>
                  <a:srgbClr val="7F0055"/>
                </a:solidFill>
                <a:latin typeface="华文新魏" panose="02010800040101010101" pitchFamily="2" charset="-122"/>
                <a:ea typeface="华文新魏" panose="02010800040101010101" pitchFamily="2" charset="-122"/>
              </a:rPr>
              <a:t>inc.</a:t>
            </a:r>
            <a:endParaRPr lang="en-US" altLang="zh-CN" sz="1600" b="1" dirty="0">
              <a:solidFill>
                <a:srgbClr val="7F0055"/>
              </a:solidFill>
              <a:latin typeface="华文新魏" panose="02010800040101010101" pitchFamily="2" charset="-122"/>
              <a:ea typeface="华文新魏" panose="02010800040101010101" pitchFamily="2" charset="-122"/>
            </a:endParaRP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Thread 15 </a:t>
            </a:r>
            <a:r>
              <a:rPr lang="zh-CN" altLang="en-US" sz="1600" b="1" dirty="0">
                <a:solidFill>
                  <a:srgbClr val="7F0055"/>
                </a:solidFill>
                <a:latin typeface="华文新魏" panose="02010800040101010101" pitchFamily="2" charset="-122"/>
                <a:ea typeface="华文新魏" panose="02010800040101010101" pitchFamily="2" charset="-122"/>
              </a:rPr>
              <a:t>进入</a:t>
            </a:r>
            <a:r>
              <a:rPr lang="en-US" altLang="zh-CN" sz="1600" b="1" dirty="0" err="1">
                <a:solidFill>
                  <a:srgbClr val="7F0055"/>
                </a:solidFill>
                <a:latin typeface="华文新魏" panose="02010800040101010101" pitchFamily="2" charset="-122"/>
                <a:ea typeface="华文新魏" panose="02010800040101010101" pitchFamily="2" charset="-122"/>
              </a:rPr>
              <a:t>inc</a:t>
            </a:r>
            <a:r>
              <a:rPr lang="en-US" altLang="zh-CN" sz="1600" b="1" dirty="0">
                <a:solidFill>
                  <a:srgbClr val="7F0055"/>
                </a:solidFill>
                <a:latin typeface="华文新魏" panose="02010800040101010101" pitchFamily="2" charset="-122"/>
                <a:ea typeface="华文新魏" panose="02010800040101010101" pitchFamily="2" charset="-122"/>
              </a:rPr>
              <a:t>: --&gt;Thread 13 </a:t>
            </a:r>
            <a:r>
              <a:rPr lang="zh-CN" altLang="en-US" sz="1600" b="1" dirty="0">
                <a:solidFill>
                  <a:srgbClr val="7F0055"/>
                </a:solidFill>
                <a:latin typeface="华文新魏" panose="02010800040101010101" pitchFamily="2" charset="-122"/>
                <a:ea typeface="华文新魏" panose="02010800040101010101" pitchFamily="2" charset="-122"/>
              </a:rPr>
              <a:t>离开</a:t>
            </a:r>
            <a:r>
              <a:rPr lang="en-US" altLang="zh-CN" sz="1600" b="1" dirty="0" err="1">
                <a:solidFill>
                  <a:srgbClr val="7F0055"/>
                </a:solidFill>
                <a:latin typeface="华文新魏" panose="02010800040101010101" pitchFamily="2" charset="-122"/>
                <a:ea typeface="华文新魏" panose="02010800040101010101" pitchFamily="2" charset="-122"/>
              </a:rPr>
              <a:t>inc.</a:t>
            </a:r>
            <a:endParaRPr lang="en-US" altLang="zh-CN" sz="1600" b="1" dirty="0">
              <a:solidFill>
                <a:srgbClr val="7F0055"/>
              </a:solidFill>
              <a:latin typeface="华文新魏" panose="02010800040101010101" pitchFamily="2" charset="-122"/>
              <a:ea typeface="华文新魏" panose="02010800040101010101" pitchFamily="2" charset="-122"/>
            </a:endParaRP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Thread 13 </a:t>
            </a:r>
            <a:r>
              <a:rPr lang="zh-CN" altLang="en-US" sz="1600" b="1" dirty="0">
                <a:solidFill>
                  <a:srgbClr val="7F0055"/>
                </a:solidFill>
                <a:latin typeface="华文新魏" panose="02010800040101010101" pitchFamily="2" charset="-122"/>
                <a:ea typeface="华文新魏" panose="02010800040101010101" pitchFamily="2" charset="-122"/>
              </a:rPr>
              <a:t>进入</a:t>
            </a:r>
            <a:r>
              <a:rPr lang="en-US" altLang="zh-CN" sz="1600" b="1" dirty="0" err="1">
                <a:solidFill>
                  <a:srgbClr val="7F0055"/>
                </a:solidFill>
                <a:latin typeface="华文新魏" panose="02010800040101010101" pitchFamily="2" charset="-122"/>
                <a:ea typeface="华文新魏" panose="02010800040101010101" pitchFamily="2" charset="-122"/>
              </a:rPr>
              <a:t>inc</a:t>
            </a:r>
            <a:r>
              <a:rPr lang="en-US" altLang="zh-CN" sz="1600" b="1" dirty="0">
                <a:solidFill>
                  <a:srgbClr val="7F0055"/>
                </a:solidFill>
                <a:latin typeface="华文新魏" panose="02010800040101010101" pitchFamily="2" charset="-122"/>
                <a:ea typeface="华文新魏" panose="02010800040101010101" pitchFamily="2" charset="-122"/>
              </a:rPr>
              <a:t>: --&gt;Thread 15 </a:t>
            </a:r>
            <a:r>
              <a:rPr lang="zh-CN" altLang="en-US" sz="1600" b="1" dirty="0">
                <a:solidFill>
                  <a:srgbClr val="7F0055"/>
                </a:solidFill>
                <a:latin typeface="华文新魏" panose="02010800040101010101" pitchFamily="2" charset="-122"/>
                <a:ea typeface="华文新魏" panose="02010800040101010101" pitchFamily="2" charset="-122"/>
              </a:rPr>
              <a:t>离开</a:t>
            </a:r>
            <a:r>
              <a:rPr lang="en-US" altLang="zh-CN" sz="1600" b="1" dirty="0" err="1">
                <a:solidFill>
                  <a:srgbClr val="7F0055"/>
                </a:solidFill>
                <a:latin typeface="华文新魏" panose="02010800040101010101" pitchFamily="2" charset="-122"/>
                <a:ea typeface="华文新魏" panose="02010800040101010101" pitchFamily="2" charset="-122"/>
              </a:rPr>
              <a:t>inc.</a:t>
            </a:r>
            <a:endParaRPr lang="en-US" altLang="zh-CN" sz="1600" b="1" dirty="0">
              <a:solidFill>
                <a:srgbClr val="7F0055"/>
              </a:solidFill>
              <a:latin typeface="华文新魏" panose="02010800040101010101" pitchFamily="2" charset="-122"/>
              <a:ea typeface="华文新魏" panose="02010800040101010101" pitchFamily="2" charset="-122"/>
            </a:endParaRP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Thread 15 </a:t>
            </a:r>
            <a:r>
              <a:rPr lang="zh-CN" altLang="en-US" sz="1600" b="1" dirty="0">
                <a:solidFill>
                  <a:srgbClr val="7F0055"/>
                </a:solidFill>
                <a:latin typeface="华文新魏" panose="02010800040101010101" pitchFamily="2" charset="-122"/>
                <a:ea typeface="华文新魏" panose="02010800040101010101" pitchFamily="2" charset="-122"/>
              </a:rPr>
              <a:t>进入</a:t>
            </a:r>
            <a:r>
              <a:rPr lang="en-US" altLang="zh-CN" sz="1600" b="1" dirty="0" err="1">
                <a:solidFill>
                  <a:srgbClr val="7F0055"/>
                </a:solidFill>
                <a:latin typeface="华文新魏" panose="02010800040101010101" pitchFamily="2" charset="-122"/>
                <a:ea typeface="华文新魏" panose="02010800040101010101" pitchFamily="2" charset="-122"/>
              </a:rPr>
              <a:t>inc</a:t>
            </a:r>
            <a:r>
              <a:rPr lang="en-US" altLang="zh-CN" sz="1600" b="1" dirty="0">
                <a:solidFill>
                  <a:srgbClr val="7F0055"/>
                </a:solidFill>
                <a:latin typeface="华文新魏" panose="02010800040101010101" pitchFamily="2" charset="-122"/>
                <a:ea typeface="华文新魏" panose="02010800040101010101" pitchFamily="2" charset="-122"/>
              </a:rPr>
              <a:t>: --&gt;Thread 15 </a:t>
            </a:r>
            <a:r>
              <a:rPr lang="zh-CN" altLang="en-US" sz="1600" b="1" dirty="0">
                <a:solidFill>
                  <a:srgbClr val="7F0055"/>
                </a:solidFill>
                <a:latin typeface="华文新魏" panose="02010800040101010101" pitchFamily="2" charset="-122"/>
                <a:ea typeface="华文新魏" panose="02010800040101010101" pitchFamily="2" charset="-122"/>
              </a:rPr>
              <a:t>离开</a:t>
            </a:r>
            <a:r>
              <a:rPr lang="en-US" altLang="zh-CN" sz="1600" b="1" dirty="0" err="1">
                <a:solidFill>
                  <a:srgbClr val="7F0055"/>
                </a:solidFill>
                <a:latin typeface="华文新魏" panose="02010800040101010101" pitchFamily="2" charset="-122"/>
                <a:ea typeface="华文新魏" panose="02010800040101010101" pitchFamily="2" charset="-122"/>
              </a:rPr>
              <a:t>inc.</a:t>
            </a:r>
            <a:r>
              <a:rPr lang="en-US" altLang="zh-CN" sz="1600" b="1" dirty="0">
                <a:solidFill>
                  <a:srgbClr val="7F0055"/>
                </a:solidFill>
                <a:latin typeface="华文新魏" panose="02010800040101010101" pitchFamily="2" charset="-122"/>
                <a:ea typeface="华文新魏" panose="02010800040101010101" pitchFamily="2" charset="-122"/>
              </a:rPr>
              <a:t>--&gt;Thread 13 </a:t>
            </a:r>
            <a:r>
              <a:rPr lang="zh-CN" altLang="en-US" sz="1600" b="1" dirty="0">
                <a:solidFill>
                  <a:srgbClr val="7F0055"/>
                </a:solidFill>
                <a:latin typeface="华文新魏" panose="02010800040101010101" pitchFamily="2" charset="-122"/>
                <a:ea typeface="华文新魏" panose="02010800040101010101" pitchFamily="2" charset="-122"/>
              </a:rPr>
              <a:t>离开</a:t>
            </a:r>
            <a:r>
              <a:rPr lang="en-US" altLang="zh-CN" sz="1600" b="1" dirty="0" err="1">
                <a:solidFill>
                  <a:srgbClr val="7F0055"/>
                </a:solidFill>
                <a:latin typeface="华文新魏" panose="02010800040101010101" pitchFamily="2" charset="-122"/>
                <a:ea typeface="华文新魏" panose="02010800040101010101" pitchFamily="2" charset="-122"/>
              </a:rPr>
              <a:t>inc.</a:t>
            </a:r>
            <a:endParaRPr lang="en-US" altLang="zh-CN" sz="1600" b="1" dirty="0">
              <a:solidFill>
                <a:srgbClr val="7F0055"/>
              </a:solidFill>
              <a:latin typeface="华文新魏" panose="02010800040101010101" pitchFamily="2" charset="-122"/>
              <a:ea typeface="华文新魏" panose="02010800040101010101" pitchFamily="2" charset="-122"/>
            </a:endParaRP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Thread 14 </a:t>
            </a:r>
            <a:r>
              <a:rPr lang="zh-CN" altLang="en-US" sz="1600" b="1" dirty="0">
                <a:solidFill>
                  <a:srgbClr val="7F0055"/>
                </a:solidFill>
                <a:latin typeface="华文新魏" panose="02010800040101010101" pitchFamily="2" charset="-122"/>
                <a:ea typeface="华文新魏" panose="02010800040101010101" pitchFamily="2" charset="-122"/>
              </a:rPr>
              <a:t>进入</a:t>
            </a:r>
            <a:r>
              <a:rPr lang="en-US" altLang="zh-CN" sz="1600" b="1" dirty="0" err="1">
                <a:solidFill>
                  <a:srgbClr val="7F0055"/>
                </a:solidFill>
                <a:latin typeface="华文新魏" panose="02010800040101010101" pitchFamily="2" charset="-122"/>
                <a:ea typeface="华文新魏" panose="02010800040101010101" pitchFamily="2" charset="-122"/>
              </a:rPr>
              <a:t>dec</a:t>
            </a:r>
            <a:r>
              <a:rPr lang="en-US" altLang="zh-CN" sz="1600" b="1" dirty="0">
                <a:solidFill>
                  <a:srgbClr val="7F0055"/>
                </a:solidFill>
                <a:latin typeface="华文新魏" panose="02010800040101010101" pitchFamily="2" charset="-122"/>
                <a:ea typeface="华文新魏" panose="02010800040101010101" pitchFamily="2" charset="-122"/>
              </a:rPr>
              <a:t>: </a:t>
            </a: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Thread 16 </a:t>
            </a:r>
            <a:r>
              <a:rPr lang="zh-CN" altLang="en-US" sz="1600" b="1" dirty="0">
                <a:solidFill>
                  <a:srgbClr val="7F0055"/>
                </a:solidFill>
                <a:latin typeface="华文新魏" panose="02010800040101010101" pitchFamily="2" charset="-122"/>
                <a:ea typeface="华文新魏" panose="02010800040101010101" pitchFamily="2" charset="-122"/>
              </a:rPr>
              <a:t>进入</a:t>
            </a:r>
            <a:r>
              <a:rPr lang="en-US" altLang="zh-CN" sz="1600" b="1" dirty="0" err="1">
                <a:solidFill>
                  <a:srgbClr val="7F0055"/>
                </a:solidFill>
                <a:latin typeface="华文新魏" panose="02010800040101010101" pitchFamily="2" charset="-122"/>
                <a:ea typeface="华文新魏" panose="02010800040101010101" pitchFamily="2" charset="-122"/>
              </a:rPr>
              <a:t>dec</a:t>
            </a:r>
            <a:r>
              <a:rPr lang="en-US" altLang="zh-CN" sz="1600" b="1" dirty="0">
                <a:solidFill>
                  <a:srgbClr val="7F0055"/>
                </a:solidFill>
                <a:latin typeface="华文新魏" panose="02010800040101010101" pitchFamily="2" charset="-122"/>
                <a:ea typeface="华文新魏" panose="02010800040101010101" pitchFamily="2" charset="-122"/>
              </a:rPr>
              <a:t>: --&gt;Thread 14 </a:t>
            </a:r>
            <a:r>
              <a:rPr lang="zh-CN" altLang="en-US" sz="1600" b="1" dirty="0">
                <a:solidFill>
                  <a:srgbClr val="7F0055"/>
                </a:solidFill>
                <a:latin typeface="华文新魏" panose="02010800040101010101" pitchFamily="2" charset="-122"/>
                <a:ea typeface="华文新魏" panose="02010800040101010101" pitchFamily="2" charset="-122"/>
              </a:rPr>
              <a:t>离开</a:t>
            </a:r>
            <a:r>
              <a:rPr lang="en-US" altLang="zh-CN" sz="1600" b="1" dirty="0" err="1">
                <a:solidFill>
                  <a:srgbClr val="7F0055"/>
                </a:solidFill>
                <a:latin typeface="华文新魏" panose="02010800040101010101" pitchFamily="2" charset="-122"/>
                <a:ea typeface="华文新魏" panose="02010800040101010101" pitchFamily="2" charset="-122"/>
              </a:rPr>
              <a:t>dec.</a:t>
            </a:r>
            <a:endParaRPr lang="en-US" altLang="zh-CN" sz="1600" b="1" dirty="0">
              <a:solidFill>
                <a:srgbClr val="7F0055"/>
              </a:solidFill>
              <a:latin typeface="华文新魏" panose="02010800040101010101" pitchFamily="2" charset="-122"/>
              <a:ea typeface="华文新魏" panose="02010800040101010101" pitchFamily="2" charset="-122"/>
            </a:endParaRP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Thread 14 </a:t>
            </a:r>
            <a:r>
              <a:rPr lang="zh-CN" altLang="en-US" sz="1600" b="1" dirty="0">
                <a:solidFill>
                  <a:srgbClr val="7F0055"/>
                </a:solidFill>
                <a:latin typeface="华文新魏" panose="02010800040101010101" pitchFamily="2" charset="-122"/>
                <a:ea typeface="华文新魏" panose="02010800040101010101" pitchFamily="2" charset="-122"/>
              </a:rPr>
              <a:t>进入</a:t>
            </a:r>
            <a:r>
              <a:rPr lang="en-US" altLang="zh-CN" sz="1600" b="1" dirty="0" err="1">
                <a:solidFill>
                  <a:srgbClr val="7F0055"/>
                </a:solidFill>
                <a:latin typeface="华文新魏" panose="02010800040101010101" pitchFamily="2" charset="-122"/>
                <a:ea typeface="华文新魏" panose="02010800040101010101" pitchFamily="2" charset="-122"/>
              </a:rPr>
              <a:t>dec</a:t>
            </a:r>
            <a:r>
              <a:rPr lang="en-US" altLang="zh-CN" sz="1600" b="1" dirty="0">
                <a:solidFill>
                  <a:srgbClr val="7F0055"/>
                </a:solidFill>
                <a:latin typeface="华文新魏" panose="02010800040101010101" pitchFamily="2" charset="-122"/>
                <a:ea typeface="华文新魏" panose="02010800040101010101" pitchFamily="2" charset="-122"/>
              </a:rPr>
              <a:t>: --&gt;Thread 16 </a:t>
            </a:r>
            <a:r>
              <a:rPr lang="zh-CN" altLang="en-US" sz="1600" b="1" dirty="0">
                <a:solidFill>
                  <a:srgbClr val="7F0055"/>
                </a:solidFill>
                <a:latin typeface="华文新魏" panose="02010800040101010101" pitchFamily="2" charset="-122"/>
                <a:ea typeface="华文新魏" panose="02010800040101010101" pitchFamily="2" charset="-122"/>
              </a:rPr>
              <a:t>离开</a:t>
            </a:r>
            <a:r>
              <a:rPr lang="en-US" altLang="zh-CN" sz="1600" b="1" dirty="0" err="1">
                <a:solidFill>
                  <a:srgbClr val="7F0055"/>
                </a:solidFill>
                <a:latin typeface="华文新魏" panose="02010800040101010101" pitchFamily="2" charset="-122"/>
                <a:ea typeface="华文新魏" panose="02010800040101010101" pitchFamily="2" charset="-122"/>
              </a:rPr>
              <a:t>dec.</a:t>
            </a:r>
            <a:endParaRPr lang="en-US" altLang="zh-CN" sz="1600" b="1" dirty="0">
              <a:solidFill>
                <a:srgbClr val="7F0055"/>
              </a:solidFill>
              <a:latin typeface="华文新魏" panose="02010800040101010101" pitchFamily="2" charset="-122"/>
              <a:ea typeface="华文新魏" panose="02010800040101010101" pitchFamily="2" charset="-122"/>
            </a:endParaRP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Thread 16 </a:t>
            </a:r>
            <a:r>
              <a:rPr lang="zh-CN" altLang="en-US" sz="1600" b="1" dirty="0">
                <a:solidFill>
                  <a:srgbClr val="7F0055"/>
                </a:solidFill>
                <a:latin typeface="华文新魏" panose="02010800040101010101" pitchFamily="2" charset="-122"/>
                <a:ea typeface="华文新魏" panose="02010800040101010101" pitchFamily="2" charset="-122"/>
              </a:rPr>
              <a:t>进入</a:t>
            </a:r>
            <a:r>
              <a:rPr lang="en-US" altLang="zh-CN" sz="1600" b="1" dirty="0" err="1">
                <a:solidFill>
                  <a:srgbClr val="7F0055"/>
                </a:solidFill>
                <a:latin typeface="华文新魏" panose="02010800040101010101" pitchFamily="2" charset="-122"/>
                <a:ea typeface="华文新魏" panose="02010800040101010101" pitchFamily="2" charset="-122"/>
              </a:rPr>
              <a:t>dec</a:t>
            </a:r>
            <a:r>
              <a:rPr lang="en-US" altLang="zh-CN" sz="1600" b="1" dirty="0">
                <a:solidFill>
                  <a:srgbClr val="7F0055"/>
                </a:solidFill>
                <a:latin typeface="华文新魏" panose="02010800040101010101" pitchFamily="2" charset="-122"/>
                <a:ea typeface="华文新魏" panose="02010800040101010101" pitchFamily="2" charset="-122"/>
              </a:rPr>
              <a:t>: --&gt;Thread 14 </a:t>
            </a:r>
            <a:r>
              <a:rPr lang="zh-CN" altLang="en-US" sz="1600" b="1" dirty="0">
                <a:solidFill>
                  <a:srgbClr val="7F0055"/>
                </a:solidFill>
                <a:latin typeface="华文新魏" panose="02010800040101010101" pitchFamily="2" charset="-122"/>
                <a:ea typeface="华文新魏" panose="02010800040101010101" pitchFamily="2" charset="-122"/>
              </a:rPr>
              <a:t>离开</a:t>
            </a:r>
            <a:r>
              <a:rPr lang="en-US" altLang="zh-CN" sz="1600" b="1" dirty="0" err="1">
                <a:solidFill>
                  <a:srgbClr val="7F0055"/>
                </a:solidFill>
                <a:latin typeface="华文新魏" panose="02010800040101010101" pitchFamily="2" charset="-122"/>
                <a:ea typeface="华文新魏" panose="02010800040101010101" pitchFamily="2" charset="-122"/>
              </a:rPr>
              <a:t>dec.</a:t>
            </a:r>
            <a:endParaRPr lang="en-US" altLang="zh-CN" sz="1600" b="1" dirty="0">
              <a:solidFill>
                <a:srgbClr val="7F0055"/>
              </a:solidFill>
              <a:latin typeface="华文新魏" panose="02010800040101010101" pitchFamily="2" charset="-122"/>
              <a:ea typeface="华文新魏" panose="02010800040101010101" pitchFamily="2" charset="-122"/>
            </a:endParaRP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Thread 14 </a:t>
            </a:r>
            <a:r>
              <a:rPr lang="zh-CN" altLang="en-US" sz="1600" b="1" dirty="0">
                <a:solidFill>
                  <a:srgbClr val="7F0055"/>
                </a:solidFill>
                <a:latin typeface="华文新魏" panose="02010800040101010101" pitchFamily="2" charset="-122"/>
                <a:ea typeface="华文新魏" panose="02010800040101010101" pitchFamily="2" charset="-122"/>
              </a:rPr>
              <a:t>进入</a:t>
            </a:r>
            <a:r>
              <a:rPr lang="en-US" altLang="zh-CN" sz="1600" b="1" dirty="0" err="1">
                <a:solidFill>
                  <a:srgbClr val="7F0055"/>
                </a:solidFill>
                <a:latin typeface="华文新魏" panose="02010800040101010101" pitchFamily="2" charset="-122"/>
                <a:ea typeface="华文新魏" panose="02010800040101010101" pitchFamily="2" charset="-122"/>
              </a:rPr>
              <a:t>dec</a:t>
            </a:r>
            <a:r>
              <a:rPr lang="en-US" altLang="zh-CN" sz="1600" b="1" dirty="0">
                <a:solidFill>
                  <a:srgbClr val="7F0055"/>
                </a:solidFill>
                <a:latin typeface="华文新魏" panose="02010800040101010101" pitchFamily="2" charset="-122"/>
                <a:ea typeface="华文新魏" panose="02010800040101010101" pitchFamily="2" charset="-122"/>
              </a:rPr>
              <a:t>: --&gt;Thread 16 </a:t>
            </a:r>
            <a:r>
              <a:rPr lang="zh-CN" altLang="en-US" sz="1600" b="1" dirty="0">
                <a:solidFill>
                  <a:srgbClr val="7F0055"/>
                </a:solidFill>
                <a:latin typeface="华文新魏" panose="02010800040101010101" pitchFamily="2" charset="-122"/>
                <a:ea typeface="华文新魏" panose="02010800040101010101" pitchFamily="2" charset="-122"/>
              </a:rPr>
              <a:t>离开</a:t>
            </a:r>
            <a:r>
              <a:rPr lang="en-US" altLang="zh-CN" sz="1600" b="1" dirty="0" err="1">
                <a:solidFill>
                  <a:srgbClr val="7F0055"/>
                </a:solidFill>
                <a:latin typeface="华文新魏" panose="02010800040101010101" pitchFamily="2" charset="-122"/>
                <a:ea typeface="华文新魏" panose="02010800040101010101" pitchFamily="2" charset="-122"/>
              </a:rPr>
              <a:t>dec.</a:t>
            </a:r>
            <a:endParaRPr lang="en-US" altLang="zh-CN" sz="1600" b="1" dirty="0">
              <a:solidFill>
                <a:srgbClr val="7F0055"/>
              </a:solidFill>
              <a:latin typeface="华文新魏" panose="02010800040101010101" pitchFamily="2" charset="-122"/>
              <a:ea typeface="华文新魏" panose="02010800040101010101" pitchFamily="2" charset="-122"/>
            </a:endParaRP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Thread 16 </a:t>
            </a:r>
            <a:r>
              <a:rPr lang="zh-CN" altLang="en-US" sz="1600" b="1" dirty="0">
                <a:solidFill>
                  <a:srgbClr val="7F0055"/>
                </a:solidFill>
                <a:latin typeface="华文新魏" panose="02010800040101010101" pitchFamily="2" charset="-122"/>
                <a:ea typeface="华文新魏" panose="02010800040101010101" pitchFamily="2" charset="-122"/>
              </a:rPr>
              <a:t>进入</a:t>
            </a:r>
            <a:r>
              <a:rPr lang="en-US" altLang="zh-CN" sz="1600" b="1" dirty="0" err="1">
                <a:solidFill>
                  <a:srgbClr val="7F0055"/>
                </a:solidFill>
                <a:latin typeface="华文新魏" panose="02010800040101010101" pitchFamily="2" charset="-122"/>
                <a:ea typeface="华文新魏" panose="02010800040101010101" pitchFamily="2" charset="-122"/>
              </a:rPr>
              <a:t>dec</a:t>
            </a:r>
            <a:r>
              <a:rPr lang="en-US" altLang="zh-CN" sz="1600" b="1" dirty="0">
                <a:solidFill>
                  <a:srgbClr val="7F0055"/>
                </a:solidFill>
                <a:latin typeface="华文新魏" panose="02010800040101010101" pitchFamily="2" charset="-122"/>
                <a:ea typeface="华文新魏" panose="02010800040101010101" pitchFamily="2" charset="-122"/>
              </a:rPr>
              <a:t>: --&gt;Thread 16 </a:t>
            </a:r>
            <a:r>
              <a:rPr lang="zh-CN" altLang="en-US" sz="1600" b="1" dirty="0">
                <a:solidFill>
                  <a:srgbClr val="7F0055"/>
                </a:solidFill>
                <a:latin typeface="华文新魏" panose="02010800040101010101" pitchFamily="2" charset="-122"/>
                <a:ea typeface="华文新魏" panose="02010800040101010101" pitchFamily="2" charset="-122"/>
              </a:rPr>
              <a:t>离开</a:t>
            </a:r>
            <a:r>
              <a:rPr lang="en-US" altLang="zh-CN" sz="1600" b="1" dirty="0" err="1">
                <a:solidFill>
                  <a:srgbClr val="7F0055"/>
                </a:solidFill>
                <a:latin typeface="华文新魏" panose="02010800040101010101" pitchFamily="2" charset="-122"/>
                <a:ea typeface="华文新魏" panose="02010800040101010101" pitchFamily="2" charset="-122"/>
              </a:rPr>
              <a:t>dec.</a:t>
            </a:r>
            <a:r>
              <a:rPr lang="en-US" altLang="zh-CN" sz="1600" b="1" dirty="0">
                <a:solidFill>
                  <a:srgbClr val="7F0055"/>
                </a:solidFill>
                <a:latin typeface="华文新魏" panose="02010800040101010101" pitchFamily="2" charset="-122"/>
                <a:ea typeface="华文新魏" panose="02010800040101010101" pitchFamily="2" charset="-122"/>
              </a:rPr>
              <a:t>--&gt;Thread 14 </a:t>
            </a:r>
            <a:r>
              <a:rPr lang="zh-CN" altLang="en-US" sz="1600" b="1" dirty="0">
                <a:solidFill>
                  <a:srgbClr val="7F0055"/>
                </a:solidFill>
                <a:latin typeface="华文新魏" panose="02010800040101010101" pitchFamily="2" charset="-122"/>
                <a:ea typeface="华文新魏" panose="02010800040101010101" pitchFamily="2" charset="-122"/>
              </a:rPr>
              <a:t>离开</a:t>
            </a:r>
            <a:r>
              <a:rPr lang="en-US" altLang="zh-CN" sz="1600" b="1" dirty="0" err="1">
                <a:solidFill>
                  <a:srgbClr val="7F0055"/>
                </a:solidFill>
                <a:latin typeface="华文新魏" panose="02010800040101010101" pitchFamily="2" charset="-122"/>
                <a:ea typeface="华文新魏" panose="02010800040101010101" pitchFamily="2" charset="-122"/>
              </a:rPr>
              <a:t>dec.</a:t>
            </a:r>
            <a:endParaRPr lang="en-US" altLang="zh-CN" sz="1600" b="1" dirty="0">
              <a:solidFill>
                <a:srgbClr val="7F0055"/>
              </a:solidFill>
              <a:latin typeface="华文新魏" panose="02010800040101010101" pitchFamily="2" charset="-122"/>
              <a:ea typeface="华文新魏" panose="02010800040101010101" pitchFamily="2" charset="-122"/>
            </a:endParaRP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The value of r1: 15, correct value: 15</a:t>
            </a:r>
          </a:p>
          <a:p>
            <a:pPr>
              <a:lnSpc>
                <a:spcPct val="120000"/>
              </a:lnSpc>
            </a:pPr>
            <a:endParaRPr lang="en-US" altLang="zh-CN" sz="1600" b="1" dirty="0">
              <a:solidFill>
                <a:srgbClr val="7F0055"/>
              </a:solidFill>
              <a:latin typeface="华文新魏" panose="02010800040101010101" pitchFamily="2" charset="-122"/>
              <a:ea typeface="华文新魏" panose="02010800040101010101" pitchFamily="2" charset="-122"/>
            </a:endParaRP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The value of r2: 15, correct value: 15</a:t>
            </a:r>
          </a:p>
        </p:txBody>
      </p:sp>
      <p:sp>
        <p:nvSpPr>
          <p:cNvPr id="5" name="圆角矩形标注 14">
            <a:extLst>
              <a:ext uri="{FF2B5EF4-FFF2-40B4-BE49-F238E27FC236}">
                <a16:creationId xmlns:a16="http://schemas.microsoft.com/office/drawing/2014/main" id="{3546727D-64BC-44D7-B2C2-6386400FB97B}"/>
              </a:ext>
            </a:extLst>
          </p:cNvPr>
          <p:cNvSpPr/>
          <p:nvPr/>
        </p:nvSpPr>
        <p:spPr>
          <a:xfrm>
            <a:off x="6547898" y="4007320"/>
            <a:ext cx="5417814" cy="2050008"/>
          </a:xfrm>
          <a:prstGeom prst="wedgeRoundRectCallout">
            <a:avLst>
              <a:gd name="adj1" fmla="val -61322"/>
              <a:gd name="adj2" fmla="val -47773"/>
              <a:gd name="adj3" fmla="val 16667"/>
            </a:avLst>
          </a:prstGeom>
          <a:solidFill>
            <a:schemeClr val="accent4">
              <a:lumMod val="40000"/>
              <a:lumOff val="60000"/>
              <a:alpha val="41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90000"/>
              </a:lnSpc>
              <a:spcBef>
                <a:spcPct val="0"/>
              </a:spcBef>
              <a:defRPr/>
            </a:pP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计算结果正确。</a:t>
            </a:r>
            <a:endPar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endParaRPr>
          </a:p>
          <a:p>
            <a:pPr lvl="0">
              <a:lnSpc>
                <a:spcPct val="90000"/>
              </a:lnSpc>
              <a:spcBef>
                <a:spcPct val="0"/>
              </a:spcBef>
              <a:defRPr/>
            </a:pP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13</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和</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15</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分别访问二个对象的</a:t>
            </a:r>
            <a:r>
              <a:rPr lang="en-US" altLang="zh-CN" sz="1600" dirty="0" err="1">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inc</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，没有同步约束，因此它们的</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System.out.println</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输出是乱的；</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14</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和</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16</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也是如此。但是</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13</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和</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14</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是同步的，</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15</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和</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16</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也是同步的。如果只看</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13</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和</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14</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的输出，就没有乱。</a:t>
            </a:r>
            <a:endPar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endParaRPr>
          </a:p>
        </p:txBody>
      </p:sp>
      <p:sp>
        <p:nvSpPr>
          <p:cNvPr id="2" name="矩形 1">
            <a:extLst>
              <a:ext uri="{FF2B5EF4-FFF2-40B4-BE49-F238E27FC236}">
                <a16:creationId xmlns:a16="http://schemas.microsoft.com/office/drawing/2014/main" id="{EA01EEC1-0435-4D17-8EB6-DAE14D06852B}"/>
              </a:ext>
            </a:extLst>
          </p:cNvPr>
          <p:cNvSpPr/>
          <p:nvPr/>
        </p:nvSpPr>
        <p:spPr>
          <a:xfrm>
            <a:off x="5869712" y="1410517"/>
            <a:ext cx="6096000" cy="1070742"/>
          </a:xfrm>
          <a:prstGeom prst="rect">
            <a:avLst/>
          </a:prstGeom>
        </p:spPr>
        <p:txBody>
          <a:bodyPr>
            <a:spAutoFit/>
          </a:bodyPr>
          <a:lstStyle/>
          <a:p>
            <a:pPr>
              <a:lnSpc>
                <a:spcPct val="120000"/>
              </a:lnSpc>
            </a:pPr>
            <a:r>
              <a:rPr lang="en-US" altLang="zh-CN" b="1" dirty="0">
                <a:solidFill>
                  <a:srgbClr val="FF0000"/>
                </a:solidFill>
                <a:latin typeface="华文新魏" panose="02010800040101010101" pitchFamily="2" charset="-122"/>
                <a:ea typeface="华文新魏" panose="02010800040101010101" pitchFamily="2" charset="-122"/>
              </a:rPr>
              <a:t>4</a:t>
            </a:r>
            <a:r>
              <a:rPr lang="zh-CN" altLang="en-US" b="1" dirty="0">
                <a:solidFill>
                  <a:srgbClr val="FF0000"/>
                </a:solidFill>
                <a:latin typeface="华文新魏" panose="02010800040101010101" pitchFamily="2" charset="-122"/>
                <a:ea typeface="华文新魏" panose="02010800040101010101" pitchFamily="2" charset="-122"/>
              </a:rPr>
              <a:t>个线程访问二个不同对象，不同对象锁不一样</a:t>
            </a:r>
            <a:endParaRPr lang="en-US" altLang="zh-CN" b="1" dirty="0">
              <a:solidFill>
                <a:srgbClr val="FF0000"/>
              </a:solidFill>
              <a:latin typeface="华文新魏" panose="02010800040101010101" pitchFamily="2" charset="-122"/>
              <a:ea typeface="华文新魏" panose="02010800040101010101" pitchFamily="2" charset="-122"/>
            </a:endParaRPr>
          </a:p>
          <a:p>
            <a:pPr>
              <a:lnSpc>
                <a:spcPct val="120000"/>
              </a:lnSpc>
            </a:pPr>
            <a:r>
              <a:rPr lang="en-US" altLang="zh-CN" b="1" dirty="0">
                <a:solidFill>
                  <a:srgbClr val="FF0000"/>
                </a:solidFill>
                <a:latin typeface="华文新魏" panose="02010800040101010101" pitchFamily="2" charset="-122"/>
                <a:ea typeface="华文新魏" panose="02010800040101010101" pitchFamily="2" charset="-122"/>
              </a:rPr>
              <a:t>incTask1</a:t>
            </a:r>
            <a:r>
              <a:rPr lang="zh-CN" altLang="en-US" b="1" dirty="0">
                <a:solidFill>
                  <a:srgbClr val="FF0000"/>
                </a:solidFill>
                <a:latin typeface="华文新魏" panose="02010800040101010101" pitchFamily="2" charset="-122"/>
                <a:ea typeface="华文新魏" panose="02010800040101010101" pitchFamily="2" charset="-122"/>
              </a:rPr>
              <a:t>进入对象</a:t>
            </a:r>
            <a:r>
              <a:rPr lang="en-US" altLang="zh-CN" b="1" dirty="0">
                <a:solidFill>
                  <a:srgbClr val="FF0000"/>
                </a:solidFill>
                <a:latin typeface="华文新魏" panose="02010800040101010101" pitchFamily="2" charset="-122"/>
                <a:ea typeface="华文新魏" panose="02010800040101010101" pitchFamily="2" charset="-122"/>
              </a:rPr>
              <a:t>r1</a:t>
            </a:r>
            <a:r>
              <a:rPr lang="zh-CN" altLang="en-US" b="1" dirty="0">
                <a:solidFill>
                  <a:srgbClr val="FF0000"/>
                </a:solidFill>
                <a:latin typeface="华文新魏" panose="02010800040101010101" pitchFamily="2" charset="-122"/>
                <a:ea typeface="华文新魏" panose="02010800040101010101" pitchFamily="2" charset="-122"/>
              </a:rPr>
              <a:t>的</a:t>
            </a:r>
            <a:r>
              <a:rPr lang="en-US" altLang="zh-CN" b="1" dirty="0" err="1">
                <a:solidFill>
                  <a:srgbClr val="FF0000"/>
                </a:solidFill>
                <a:latin typeface="华文新魏" panose="02010800040101010101" pitchFamily="2" charset="-122"/>
                <a:ea typeface="华文新魏" panose="02010800040101010101" pitchFamily="2" charset="-122"/>
              </a:rPr>
              <a:t>inc</a:t>
            </a:r>
            <a:r>
              <a:rPr lang="zh-CN" altLang="en-US" b="1" dirty="0">
                <a:solidFill>
                  <a:srgbClr val="FF0000"/>
                </a:solidFill>
                <a:latin typeface="华文新魏" panose="02010800040101010101" pitchFamily="2" charset="-122"/>
                <a:ea typeface="华文新魏" panose="02010800040101010101" pitchFamily="2" charset="-122"/>
              </a:rPr>
              <a:t>，和</a:t>
            </a:r>
            <a:r>
              <a:rPr lang="en-US" altLang="zh-CN" b="1" dirty="0">
                <a:solidFill>
                  <a:srgbClr val="FF0000"/>
                </a:solidFill>
                <a:latin typeface="华文新魏" panose="02010800040101010101" pitchFamily="2" charset="-122"/>
                <a:ea typeface="华文新魏" panose="02010800040101010101" pitchFamily="2" charset="-122"/>
              </a:rPr>
              <a:t>incTask2</a:t>
            </a:r>
            <a:r>
              <a:rPr lang="zh-CN" altLang="en-US" b="1" dirty="0">
                <a:solidFill>
                  <a:srgbClr val="FF0000"/>
                </a:solidFill>
                <a:latin typeface="华文新魏" panose="02010800040101010101" pitchFamily="2" charset="-122"/>
                <a:ea typeface="华文新魏" panose="02010800040101010101" pitchFamily="2" charset="-122"/>
              </a:rPr>
              <a:t>是否可以进入对象</a:t>
            </a:r>
            <a:r>
              <a:rPr lang="en-US" altLang="zh-CN" b="1" dirty="0">
                <a:solidFill>
                  <a:srgbClr val="FF0000"/>
                </a:solidFill>
                <a:latin typeface="华文新魏" panose="02010800040101010101" pitchFamily="2" charset="-122"/>
                <a:ea typeface="华文新魏" panose="02010800040101010101" pitchFamily="2" charset="-122"/>
              </a:rPr>
              <a:t>r2</a:t>
            </a:r>
            <a:r>
              <a:rPr lang="zh-CN" altLang="en-US" b="1" dirty="0">
                <a:solidFill>
                  <a:srgbClr val="FF0000"/>
                </a:solidFill>
                <a:latin typeface="华文新魏" panose="02010800040101010101" pitchFamily="2" charset="-122"/>
                <a:ea typeface="华文新魏" panose="02010800040101010101" pitchFamily="2" charset="-122"/>
              </a:rPr>
              <a:t>的</a:t>
            </a:r>
            <a:r>
              <a:rPr lang="en-US" altLang="zh-CN" b="1" dirty="0" err="1">
                <a:solidFill>
                  <a:srgbClr val="FF0000"/>
                </a:solidFill>
                <a:latin typeface="华文新魏" panose="02010800040101010101" pitchFamily="2" charset="-122"/>
                <a:ea typeface="华文新魏" panose="02010800040101010101" pitchFamily="2" charset="-122"/>
              </a:rPr>
              <a:t>inc</a:t>
            </a:r>
            <a:r>
              <a:rPr lang="zh-CN" altLang="en-US" b="1" dirty="0">
                <a:solidFill>
                  <a:srgbClr val="FF0000"/>
                </a:solidFill>
                <a:latin typeface="华文新魏" panose="02010800040101010101" pitchFamily="2" charset="-122"/>
                <a:ea typeface="华文新魏" panose="02010800040101010101" pitchFamily="2" charset="-122"/>
              </a:rPr>
              <a:t>无关</a:t>
            </a:r>
          </a:p>
        </p:txBody>
      </p:sp>
    </p:spTree>
    <p:extLst>
      <p:ext uri="{BB962C8B-B14F-4D97-AF65-F5344CB8AC3E}">
        <p14:creationId xmlns:p14="http://schemas.microsoft.com/office/powerpoint/2010/main" val="426323241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文本占位符 1"/>
          <p:cNvSpPr>
            <a:spLocks noGrp="1"/>
          </p:cNvSpPr>
          <p:nvPr>
            <p:ph type="body" sz="quarter" idx="10"/>
          </p:nvPr>
        </p:nvSpPr>
        <p:spPr bwMode="auto">
          <a:xfrm>
            <a:off x="237439" y="175846"/>
            <a:ext cx="1248461" cy="835269"/>
          </a:xfrm>
          <a:noFill/>
        </p:spPr>
        <p:txBody>
          <a:bodyPr vert="horz" wrap="square" lIns="91440" tIns="45720" rIns="91440" bIns="45720" numCol="1" anchor="t" anchorCtr="0" compatLnSpc="1">
            <a:normAutofit fontScale="87500"/>
          </a:bodyPr>
          <a:lstStyle/>
          <a:p>
            <a:pPr eaLnBrk="1" hangingPunct="1"/>
            <a:r>
              <a:rPr lang="en-US" altLang="zh-CN" dirty="0"/>
              <a:t>30.4</a:t>
            </a:r>
          </a:p>
        </p:txBody>
      </p:sp>
      <p:sp>
        <p:nvSpPr>
          <p:cNvPr id="11267" name="文本占位符 2"/>
          <p:cNvSpPr>
            <a:spLocks noGrp="1"/>
          </p:cNvSpPr>
          <p:nvPr>
            <p:ph type="body" sz="quarter" idx="12"/>
          </p:nvPr>
        </p:nvSpPr>
        <p:spPr bwMode="auto">
          <a:xfrm>
            <a:off x="1649291" y="224570"/>
            <a:ext cx="8891247" cy="496887"/>
          </a:xfrm>
          <a:noFill/>
        </p:spPr>
        <p:txBody>
          <a:bodyPr vert="horz" wrap="square" lIns="91440" tIns="45720" rIns="91440" bIns="45720" numCol="1" anchor="t" anchorCtr="0" compatLnSpc="1">
            <a:noAutofit/>
          </a:bodyPr>
          <a:lstStyle/>
          <a:p>
            <a:r>
              <a:rPr lang="zh-CN" altLang="en-US" b="1" dirty="0">
                <a:latin typeface="华文细黑" panose="02010600040101010101" pitchFamily="2" charset="-122"/>
                <a:ea typeface="华文细黑" panose="02010600040101010101" pitchFamily="2" charset="-122"/>
              </a:rPr>
              <a:t>线程同步</a:t>
            </a:r>
            <a:r>
              <a:rPr lang="en-US" altLang="zh-CN" b="1" dirty="0">
                <a:latin typeface="华文细黑" panose="02010600040101010101" pitchFamily="2" charset="-122"/>
                <a:ea typeface="华文细黑" panose="02010600040101010101" pitchFamily="2" charset="-122"/>
              </a:rPr>
              <a:t>-</a:t>
            </a:r>
            <a:r>
              <a:rPr lang="zh-CN" altLang="en-US" b="1" dirty="0">
                <a:latin typeface="华文细黑" panose="02010600040101010101" pitchFamily="2" charset="-122"/>
                <a:ea typeface="华文细黑" panose="02010600040101010101" pitchFamily="2" charset="-122"/>
              </a:rPr>
              <a:t>场景</a:t>
            </a:r>
            <a:r>
              <a:rPr lang="en-US" altLang="zh-CN" b="1" dirty="0">
                <a:latin typeface="华文细黑" panose="02010600040101010101" pitchFamily="2" charset="-122"/>
                <a:ea typeface="华文细黑" panose="02010600040101010101" pitchFamily="2" charset="-122"/>
              </a:rPr>
              <a:t>3</a:t>
            </a:r>
          </a:p>
        </p:txBody>
      </p:sp>
      <p:sp>
        <p:nvSpPr>
          <p:cNvPr id="4" name="Rectangle 3"/>
          <p:cNvSpPr txBox="1">
            <a:spLocks/>
          </p:cNvSpPr>
          <p:nvPr/>
        </p:nvSpPr>
        <p:spPr>
          <a:xfrm>
            <a:off x="539749" y="1123950"/>
            <a:ext cx="11336297" cy="1277727"/>
          </a:xfrm>
          <a:prstGeom prst="rect">
            <a:avLst/>
          </a:prstGeom>
        </p:spPr>
        <p:txBody>
          <a:bodyPr vert="horz" wrap="square" lIns="92075" tIns="46038" rIns="92075" bIns="46038" anchor="t">
            <a:normAutofit/>
          </a:bodyPr>
          <a:lstStyle/>
          <a:p>
            <a:pPr marL="228600" lvl="0" indent="-228600">
              <a:lnSpc>
                <a:spcPct val="120000"/>
              </a:lnSpc>
              <a:spcBef>
                <a:spcPct val="0"/>
              </a:spcBef>
              <a:buFont typeface="Wingdings" pitchFamily="2" charset="2"/>
              <a:buChar char="n"/>
            </a:pPr>
            <a:r>
              <a:rPr lang="zh-CN" altLang="en-US" sz="2000" dirty="0">
                <a:latin typeface="华文新魏" panose="02010800040101010101" pitchFamily="2" charset="-122"/>
                <a:ea typeface="华文新魏" panose="02010800040101010101" pitchFamily="2" charset="-122"/>
                <a:sym typeface="+mn-ea"/>
              </a:rPr>
              <a:t>如果采用</a:t>
            </a:r>
            <a:r>
              <a:rPr lang="en-US" altLang="zh-CN" sz="2000" dirty="0">
                <a:latin typeface="华文新魏" panose="02010800040101010101" pitchFamily="2" charset="-122"/>
                <a:ea typeface="华文新魏" panose="02010800040101010101" pitchFamily="2" charset="-122"/>
                <a:sym typeface="+mn-ea"/>
              </a:rPr>
              <a:t>Lock</a:t>
            </a:r>
            <a:r>
              <a:rPr lang="zh-CN" altLang="en-US" sz="2000" dirty="0">
                <a:latin typeface="华文新魏" panose="02010800040101010101" pitchFamily="2" charset="-122"/>
                <a:ea typeface="华文新魏" panose="02010800040101010101" pitchFamily="2" charset="-122"/>
                <a:sym typeface="+mn-ea"/>
              </a:rPr>
              <a:t>锁进行同步，</a:t>
            </a:r>
            <a:r>
              <a:rPr lang="zh-CN" altLang="en-US" sz="2000" dirty="0">
                <a:solidFill>
                  <a:srgbClr val="FF0000"/>
                </a:solidFill>
                <a:latin typeface="华文新魏" panose="02010800040101010101" pitchFamily="2" charset="-122"/>
                <a:ea typeface="华文新魏" panose="02010800040101010101" pitchFamily="2" charset="-122"/>
                <a:sym typeface="+mn-ea"/>
              </a:rPr>
              <a:t>一旦</a:t>
            </a:r>
            <a:r>
              <a:rPr lang="en-US" altLang="zh-CN" sz="2000" dirty="0">
                <a:solidFill>
                  <a:srgbClr val="FF0000"/>
                </a:solidFill>
                <a:latin typeface="华文新魏" panose="02010800040101010101" pitchFamily="2" charset="-122"/>
                <a:ea typeface="华文新魏" panose="02010800040101010101" pitchFamily="2" charset="-122"/>
                <a:sym typeface="+mn-ea"/>
              </a:rPr>
              <a:t>Lock</a:t>
            </a:r>
            <a:r>
              <a:rPr lang="zh-CN" altLang="en-US" sz="2000" dirty="0">
                <a:solidFill>
                  <a:srgbClr val="FF0000"/>
                </a:solidFill>
                <a:latin typeface="华文新魏" panose="02010800040101010101" pitchFamily="2" charset="-122"/>
                <a:ea typeface="华文新魏" panose="02010800040101010101" pitchFamily="2" charset="-122"/>
                <a:sym typeface="+mn-ea"/>
              </a:rPr>
              <a:t>锁被一个线程获得，那么被这把锁控制的所有临界区都被上锁</a:t>
            </a:r>
            <a:r>
              <a:rPr lang="zh-CN" altLang="en-US" sz="2000" dirty="0">
                <a:latin typeface="华文新魏" panose="02010800040101010101" pitchFamily="2" charset="-122"/>
                <a:ea typeface="华文新魏" panose="02010800040101010101" pitchFamily="2" charset="-122"/>
                <a:sym typeface="+mn-ea"/>
              </a:rPr>
              <a:t>，这时所有其他访问这些临界区的线程都被阻塞。</a:t>
            </a:r>
            <a:endParaRPr lang="en-US" altLang="en-US" sz="2000" dirty="0">
              <a:solidFill>
                <a:srgbClr val="FF0000"/>
              </a:solidFill>
              <a:latin typeface="华文新魏" panose="02010800040101010101" pitchFamily="2" charset="-122"/>
              <a:ea typeface="华文新魏" panose="02010800040101010101" pitchFamily="2" charset="-122"/>
              <a:sym typeface="+mn-ea"/>
            </a:endParaRPr>
          </a:p>
        </p:txBody>
      </p:sp>
      <p:grpSp>
        <p:nvGrpSpPr>
          <p:cNvPr id="5" name="组合 4">
            <a:extLst>
              <a:ext uri="{FF2B5EF4-FFF2-40B4-BE49-F238E27FC236}">
                <a16:creationId xmlns:a16="http://schemas.microsoft.com/office/drawing/2014/main" id="{12895483-9E6E-47CE-896B-D2A5495E5FF1}"/>
              </a:ext>
            </a:extLst>
          </p:cNvPr>
          <p:cNvGrpSpPr/>
          <p:nvPr/>
        </p:nvGrpSpPr>
        <p:grpSpPr>
          <a:xfrm>
            <a:off x="4716968" y="2787081"/>
            <a:ext cx="2865863" cy="791741"/>
            <a:chOff x="4471639" y="2828321"/>
            <a:chExt cx="2865863" cy="1087620"/>
          </a:xfrm>
        </p:grpSpPr>
        <p:cxnSp>
          <p:nvCxnSpPr>
            <p:cNvPr id="3" name="直接连接符 2">
              <a:extLst>
                <a:ext uri="{FF2B5EF4-FFF2-40B4-BE49-F238E27FC236}">
                  <a16:creationId xmlns:a16="http://schemas.microsoft.com/office/drawing/2014/main" id="{2E01C65E-335D-46BA-9849-01A08AA74265}"/>
                </a:ext>
              </a:extLst>
            </p:cNvPr>
            <p:cNvCxnSpPr/>
            <p:nvPr/>
          </p:nvCxnSpPr>
          <p:spPr>
            <a:xfrm>
              <a:off x="4471639" y="2843561"/>
              <a:ext cx="286586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8769DC03-E67D-4536-B4EE-EE3640F0D431}"/>
                </a:ext>
              </a:extLst>
            </p:cNvPr>
            <p:cNvCxnSpPr>
              <a:cxnSpLocks/>
            </p:cNvCxnSpPr>
            <p:nvPr/>
          </p:nvCxnSpPr>
          <p:spPr>
            <a:xfrm rot="5400000">
              <a:off x="3946879" y="3368321"/>
              <a:ext cx="1080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917BAEA8-E141-4063-9011-70E401206978}"/>
                </a:ext>
              </a:extLst>
            </p:cNvPr>
            <p:cNvCxnSpPr>
              <a:cxnSpLocks/>
            </p:cNvCxnSpPr>
            <p:nvPr/>
          </p:nvCxnSpPr>
          <p:spPr>
            <a:xfrm rot="5400000">
              <a:off x="6782262" y="3375941"/>
              <a:ext cx="1080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2" name="组合 11">
            <a:extLst>
              <a:ext uri="{FF2B5EF4-FFF2-40B4-BE49-F238E27FC236}">
                <a16:creationId xmlns:a16="http://schemas.microsoft.com/office/drawing/2014/main" id="{255A3AD4-128A-4EF7-8882-83040F096757}"/>
              </a:ext>
            </a:extLst>
          </p:cNvPr>
          <p:cNvGrpSpPr/>
          <p:nvPr/>
        </p:nvGrpSpPr>
        <p:grpSpPr>
          <a:xfrm rot="10800000">
            <a:off x="4713252" y="4887607"/>
            <a:ext cx="2865863" cy="711811"/>
            <a:chOff x="4471639" y="2828321"/>
            <a:chExt cx="2865863" cy="1087620"/>
          </a:xfrm>
        </p:grpSpPr>
        <p:cxnSp>
          <p:nvCxnSpPr>
            <p:cNvPr id="13" name="直接连接符 12">
              <a:extLst>
                <a:ext uri="{FF2B5EF4-FFF2-40B4-BE49-F238E27FC236}">
                  <a16:creationId xmlns:a16="http://schemas.microsoft.com/office/drawing/2014/main" id="{0E428FF0-B82B-4DFE-B0C3-A16C39A36017}"/>
                </a:ext>
              </a:extLst>
            </p:cNvPr>
            <p:cNvCxnSpPr/>
            <p:nvPr/>
          </p:nvCxnSpPr>
          <p:spPr>
            <a:xfrm>
              <a:off x="4471639" y="2843561"/>
              <a:ext cx="286586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B3B86D39-EABA-449B-87C8-F6B4ACF0BF7F}"/>
                </a:ext>
              </a:extLst>
            </p:cNvPr>
            <p:cNvCxnSpPr>
              <a:cxnSpLocks/>
            </p:cNvCxnSpPr>
            <p:nvPr/>
          </p:nvCxnSpPr>
          <p:spPr>
            <a:xfrm rot="5400000">
              <a:off x="3946879" y="3368321"/>
              <a:ext cx="1080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64125D70-4254-4C61-BDAB-0216FDA463DE}"/>
                </a:ext>
              </a:extLst>
            </p:cNvPr>
            <p:cNvCxnSpPr>
              <a:cxnSpLocks/>
            </p:cNvCxnSpPr>
            <p:nvPr/>
          </p:nvCxnSpPr>
          <p:spPr>
            <a:xfrm rot="5400000">
              <a:off x="6782262" y="3375941"/>
              <a:ext cx="1080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10" name="图片 9">
            <a:extLst>
              <a:ext uri="{FF2B5EF4-FFF2-40B4-BE49-F238E27FC236}">
                <a16:creationId xmlns:a16="http://schemas.microsoft.com/office/drawing/2014/main" id="{66601633-62A2-4FEA-A3D5-05A789917CF6}"/>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flipH="1">
            <a:off x="4916939" y="3903958"/>
            <a:ext cx="386667" cy="540001"/>
          </a:xfrm>
          <a:prstGeom prst="rect">
            <a:avLst/>
          </a:prstGeom>
          <a:solidFill>
            <a:schemeClr val="accent4">
              <a:lumMod val="20000"/>
              <a:lumOff val="80000"/>
            </a:schemeClr>
          </a:solidFill>
        </p:spPr>
      </p:pic>
      <p:sp>
        <p:nvSpPr>
          <p:cNvPr id="25" name="椭圆 24">
            <a:extLst>
              <a:ext uri="{FF2B5EF4-FFF2-40B4-BE49-F238E27FC236}">
                <a16:creationId xmlns:a16="http://schemas.microsoft.com/office/drawing/2014/main" id="{877BA971-3495-4B6E-BB60-DF42C4947777}"/>
              </a:ext>
            </a:extLst>
          </p:cNvPr>
          <p:cNvSpPr/>
          <p:nvPr/>
        </p:nvSpPr>
        <p:spPr>
          <a:xfrm>
            <a:off x="5564457" y="5758292"/>
            <a:ext cx="540000" cy="540000"/>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框 25">
            <a:extLst>
              <a:ext uri="{FF2B5EF4-FFF2-40B4-BE49-F238E27FC236}">
                <a16:creationId xmlns:a16="http://schemas.microsoft.com/office/drawing/2014/main" id="{29FF00C4-CA66-4438-8ADD-D48BBC67FE6B}"/>
              </a:ext>
            </a:extLst>
          </p:cNvPr>
          <p:cNvSpPr txBox="1"/>
          <p:nvPr/>
        </p:nvSpPr>
        <p:spPr>
          <a:xfrm>
            <a:off x="5834457" y="5883069"/>
            <a:ext cx="2044410" cy="307777"/>
          </a:xfrm>
          <a:prstGeom prst="rect">
            <a:avLst/>
          </a:prstGeom>
          <a:noFill/>
          <a:ln w="22225">
            <a:noFill/>
          </a:ln>
        </p:spPr>
        <p:txBody>
          <a:bodyPr wrap="square" rtlCol="0">
            <a:spAutoFit/>
          </a:bodyPr>
          <a:lstStyle/>
          <a:p>
            <a:pPr algn="ctr"/>
            <a:r>
              <a:rPr lang="zh-CN" altLang="en-US" sz="1400" b="1" dirty="0">
                <a:latin typeface="华文新魏" panose="02010800040101010101" pitchFamily="2" charset="-122"/>
                <a:ea typeface="华文新魏" panose="02010800040101010101" pitchFamily="2" charset="-122"/>
              </a:rPr>
              <a:t>获得锁的线程</a:t>
            </a:r>
            <a:endParaRPr lang="zh-CN" altLang="en-US" sz="1400" dirty="0">
              <a:latin typeface="华文新魏" panose="02010800040101010101" pitchFamily="2" charset="-122"/>
              <a:ea typeface="华文新魏" panose="02010800040101010101" pitchFamily="2" charset="-122"/>
            </a:endParaRPr>
          </a:p>
        </p:txBody>
      </p:sp>
      <p:sp>
        <p:nvSpPr>
          <p:cNvPr id="27" name="椭圆 26">
            <a:extLst>
              <a:ext uri="{FF2B5EF4-FFF2-40B4-BE49-F238E27FC236}">
                <a16:creationId xmlns:a16="http://schemas.microsoft.com/office/drawing/2014/main" id="{257A879E-F31A-469D-948D-BDAFE8A5CF00}"/>
              </a:ext>
            </a:extLst>
          </p:cNvPr>
          <p:cNvSpPr/>
          <p:nvPr/>
        </p:nvSpPr>
        <p:spPr>
          <a:xfrm>
            <a:off x="5564457" y="6318000"/>
            <a:ext cx="540000" cy="540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27">
            <a:extLst>
              <a:ext uri="{FF2B5EF4-FFF2-40B4-BE49-F238E27FC236}">
                <a16:creationId xmlns:a16="http://schemas.microsoft.com/office/drawing/2014/main" id="{B5C6BCAA-1088-472C-8DC2-02639D944F2A}"/>
              </a:ext>
            </a:extLst>
          </p:cNvPr>
          <p:cNvSpPr txBox="1"/>
          <p:nvPr/>
        </p:nvSpPr>
        <p:spPr>
          <a:xfrm>
            <a:off x="5834457" y="6472404"/>
            <a:ext cx="2044410" cy="307777"/>
          </a:xfrm>
          <a:prstGeom prst="rect">
            <a:avLst/>
          </a:prstGeom>
          <a:noFill/>
          <a:ln w="22225">
            <a:noFill/>
          </a:ln>
        </p:spPr>
        <p:txBody>
          <a:bodyPr wrap="square" rtlCol="0">
            <a:spAutoFit/>
          </a:bodyPr>
          <a:lstStyle/>
          <a:p>
            <a:pPr algn="ctr"/>
            <a:r>
              <a:rPr lang="zh-CN" altLang="en-US" sz="1400" b="1" dirty="0">
                <a:latin typeface="华文新魏" panose="02010800040101010101" pitchFamily="2" charset="-122"/>
                <a:ea typeface="华文新魏" panose="02010800040101010101" pitchFamily="2" charset="-122"/>
              </a:rPr>
              <a:t>等待锁的线程</a:t>
            </a:r>
            <a:endParaRPr lang="zh-CN" altLang="en-US" sz="1400" dirty="0">
              <a:latin typeface="华文新魏" panose="02010800040101010101" pitchFamily="2" charset="-122"/>
              <a:ea typeface="华文新魏" panose="02010800040101010101" pitchFamily="2" charset="-122"/>
            </a:endParaRPr>
          </a:p>
        </p:txBody>
      </p:sp>
      <p:sp>
        <p:nvSpPr>
          <p:cNvPr id="29" name="文本框 28">
            <a:extLst>
              <a:ext uri="{FF2B5EF4-FFF2-40B4-BE49-F238E27FC236}">
                <a16:creationId xmlns:a16="http://schemas.microsoft.com/office/drawing/2014/main" id="{1C6D0510-3CE9-42B4-BB9F-D1B762B03353}"/>
              </a:ext>
            </a:extLst>
          </p:cNvPr>
          <p:cNvSpPr txBox="1"/>
          <p:nvPr/>
        </p:nvSpPr>
        <p:spPr>
          <a:xfrm>
            <a:off x="4012642" y="1976750"/>
            <a:ext cx="4071994" cy="830997"/>
          </a:xfrm>
          <a:prstGeom prst="rect">
            <a:avLst/>
          </a:prstGeom>
          <a:noFill/>
          <a:ln w="22225">
            <a:noFill/>
          </a:ln>
        </p:spPr>
        <p:txBody>
          <a:bodyPr wrap="square" rtlCol="0">
            <a:spAutoFit/>
          </a:bodyPr>
          <a:lstStyle/>
          <a:p>
            <a:pPr algn="ctr"/>
            <a:r>
              <a:rPr lang="zh-CN" altLang="en-US" sz="1600" b="1" dirty="0">
                <a:latin typeface="华文新魏" panose="02010800040101010101" pitchFamily="2" charset="-122"/>
                <a:ea typeface="华文新魏" panose="02010800040101010101" pitchFamily="2" charset="-122"/>
              </a:rPr>
              <a:t>对象</a:t>
            </a:r>
            <a:r>
              <a:rPr lang="en-US" altLang="zh-CN" sz="1600" b="1" dirty="0">
                <a:latin typeface="华文新魏" panose="02010800040101010101" pitchFamily="2" charset="-122"/>
                <a:ea typeface="华文新魏" panose="02010800040101010101" pitchFamily="2" charset="-122"/>
              </a:rPr>
              <a:t>o</a:t>
            </a:r>
            <a:r>
              <a:rPr lang="zh-CN" altLang="en-US" sz="1600" b="1" dirty="0">
                <a:latin typeface="华文新魏" panose="02010800040101010101" pitchFamily="2" charset="-122"/>
                <a:ea typeface="华文新魏" panose="02010800040101010101" pitchFamily="2" charset="-122"/>
              </a:rPr>
              <a:t>有</a:t>
            </a:r>
            <a:r>
              <a:rPr lang="en-US" altLang="zh-CN" sz="1600" b="1" dirty="0">
                <a:latin typeface="华文新魏" panose="02010800040101010101" pitchFamily="2" charset="-122"/>
                <a:ea typeface="华文新魏" panose="02010800040101010101" pitchFamily="2" charset="-122"/>
              </a:rPr>
              <a:t>2</a:t>
            </a:r>
            <a:r>
              <a:rPr lang="zh-CN" altLang="en-US" sz="1600" b="1" dirty="0">
                <a:latin typeface="华文新魏" panose="02010800040101010101" pitchFamily="2" charset="-122"/>
                <a:ea typeface="华文新魏" panose="02010800040101010101" pitchFamily="2" charset="-122"/>
              </a:rPr>
              <a:t>个实例方法</a:t>
            </a:r>
            <a:r>
              <a:rPr lang="en-US" altLang="zh-CN" sz="1600" b="1" dirty="0" err="1">
                <a:latin typeface="华文新魏" panose="02010800040101010101" pitchFamily="2" charset="-122"/>
                <a:ea typeface="华文新魏" panose="02010800040101010101" pitchFamily="2" charset="-122"/>
              </a:rPr>
              <a:t>inc</a:t>
            </a:r>
            <a:r>
              <a:rPr lang="zh-CN" altLang="en-US" sz="1600" b="1" dirty="0">
                <a:latin typeface="华文新魏" panose="02010800040101010101" pitchFamily="2" charset="-122"/>
                <a:ea typeface="华文新魏" panose="02010800040101010101" pitchFamily="2" charset="-122"/>
              </a:rPr>
              <a:t>，</a:t>
            </a:r>
            <a:r>
              <a:rPr lang="en-US" altLang="zh-CN" sz="1600" b="1" dirty="0" err="1">
                <a:latin typeface="华文新魏" panose="02010800040101010101" pitchFamily="2" charset="-122"/>
                <a:ea typeface="华文新魏" panose="02010800040101010101" pitchFamily="2" charset="-122"/>
              </a:rPr>
              <a:t>dec</a:t>
            </a:r>
            <a:r>
              <a:rPr lang="zh-CN" altLang="en-US" sz="1600" b="1" dirty="0">
                <a:solidFill>
                  <a:srgbClr val="FF0000"/>
                </a:solidFill>
                <a:latin typeface="华文新魏" panose="02010800040101010101" pitchFamily="2" charset="-122"/>
                <a:ea typeface="华文新魏" panose="02010800040101010101" pitchFamily="2" charset="-122"/>
              </a:rPr>
              <a:t>都用</a:t>
            </a:r>
            <a:endParaRPr lang="en-US" altLang="zh-CN" sz="1600" b="1" dirty="0">
              <a:solidFill>
                <a:srgbClr val="FF0000"/>
              </a:solidFill>
              <a:latin typeface="华文新魏" panose="02010800040101010101" pitchFamily="2" charset="-122"/>
              <a:ea typeface="华文新魏" panose="02010800040101010101" pitchFamily="2" charset="-122"/>
            </a:endParaRPr>
          </a:p>
          <a:p>
            <a:pPr algn="ctr"/>
            <a:r>
              <a:rPr lang="zh-CN" altLang="en-US" sz="1600" b="1" dirty="0">
                <a:solidFill>
                  <a:srgbClr val="FF0000"/>
                </a:solidFill>
                <a:latin typeface="华文新魏" panose="02010800040101010101" pitchFamily="2" charset="-122"/>
                <a:ea typeface="华文新魏" panose="02010800040101010101" pitchFamily="2" charset="-122"/>
              </a:rPr>
              <a:t>同一个</a:t>
            </a:r>
            <a:r>
              <a:rPr lang="en-US" altLang="zh-CN" sz="1600" b="1" dirty="0">
                <a:solidFill>
                  <a:srgbClr val="FF0000"/>
                </a:solidFill>
                <a:latin typeface="华文新魏" panose="02010800040101010101" pitchFamily="2" charset="-122"/>
                <a:ea typeface="华文新魏" panose="02010800040101010101" pitchFamily="2" charset="-122"/>
              </a:rPr>
              <a:t>Lock</a:t>
            </a:r>
            <a:r>
              <a:rPr lang="zh-CN" altLang="en-US" sz="1600" b="1" dirty="0">
                <a:solidFill>
                  <a:srgbClr val="FF0000"/>
                </a:solidFill>
                <a:latin typeface="华文新魏" panose="02010800040101010101" pitchFamily="2" charset="-122"/>
                <a:ea typeface="华文新魏" panose="02010800040101010101" pitchFamily="2" charset="-122"/>
              </a:rPr>
              <a:t>对象上锁</a:t>
            </a:r>
            <a:r>
              <a:rPr lang="zh-CN" altLang="en-US" sz="1600" b="1" dirty="0">
                <a:latin typeface="华文新魏" panose="02010800040101010101" pitchFamily="2" charset="-122"/>
                <a:ea typeface="华文新魏" panose="02010800040101010101" pitchFamily="2" charset="-122"/>
              </a:rPr>
              <a:t>，这时</a:t>
            </a:r>
            <a:r>
              <a:rPr lang="en-US" altLang="zh-CN" sz="1600" b="1" dirty="0" err="1">
                <a:latin typeface="华文新魏" panose="02010800040101010101" pitchFamily="2" charset="-122"/>
                <a:ea typeface="华文新魏" panose="02010800040101010101" pitchFamily="2" charset="-122"/>
              </a:rPr>
              <a:t>inc</a:t>
            </a:r>
            <a:r>
              <a:rPr lang="zh-CN" altLang="en-US" sz="1600" b="1" dirty="0">
                <a:latin typeface="华文新魏" panose="02010800040101010101" pitchFamily="2" charset="-122"/>
                <a:ea typeface="华文新魏" panose="02010800040101010101" pitchFamily="2" charset="-122"/>
              </a:rPr>
              <a:t>和</a:t>
            </a:r>
            <a:r>
              <a:rPr lang="en-US" altLang="zh-CN" sz="1600" b="1" dirty="0" err="1">
                <a:latin typeface="华文新魏" panose="02010800040101010101" pitchFamily="2" charset="-122"/>
                <a:ea typeface="华文新魏" panose="02010800040101010101" pitchFamily="2" charset="-122"/>
              </a:rPr>
              <a:t>dec</a:t>
            </a:r>
            <a:endParaRPr lang="en-US" altLang="zh-CN" sz="1600" b="1" dirty="0">
              <a:latin typeface="华文新魏" panose="02010800040101010101" pitchFamily="2" charset="-122"/>
              <a:ea typeface="华文新魏" panose="02010800040101010101" pitchFamily="2" charset="-122"/>
            </a:endParaRPr>
          </a:p>
          <a:p>
            <a:pPr algn="ctr"/>
            <a:r>
              <a:rPr lang="zh-CN" altLang="en-US" sz="1600" b="1" dirty="0">
                <a:latin typeface="华文新魏" panose="02010800040101010101" pitchFamily="2" charset="-122"/>
                <a:ea typeface="华文新魏" panose="02010800040101010101" pitchFamily="2" charset="-122"/>
              </a:rPr>
              <a:t>就是这个</a:t>
            </a:r>
            <a:r>
              <a:rPr lang="en-US" altLang="zh-CN" sz="1600" b="1" dirty="0">
                <a:latin typeface="华文新魏" panose="02010800040101010101" pitchFamily="2" charset="-122"/>
                <a:ea typeface="华文新魏" panose="02010800040101010101" pitchFamily="2" charset="-122"/>
              </a:rPr>
              <a:t>Lock</a:t>
            </a:r>
            <a:r>
              <a:rPr lang="zh-CN" altLang="en-US" sz="1600" b="1" dirty="0">
                <a:latin typeface="华文新魏" panose="02010800040101010101" pitchFamily="2" charset="-122"/>
                <a:ea typeface="华文新魏" panose="02010800040101010101" pitchFamily="2" charset="-122"/>
              </a:rPr>
              <a:t>锁对象控制的临界区</a:t>
            </a:r>
            <a:endParaRPr lang="zh-CN" altLang="en-US" sz="1600" dirty="0">
              <a:latin typeface="华文新魏" panose="02010800040101010101" pitchFamily="2" charset="-122"/>
              <a:ea typeface="华文新魏" panose="02010800040101010101" pitchFamily="2" charset="-122"/>
            </a:endParaRPr>
          </a:p>
        </p:txBody>
      </p:sp>
      <p:sp>
        <p:nvSpPr>
          <p:cNvPr id="38" name="圆角矩形标注 14">
            <a:extLst>
              <a:ext uri="{FF2B5EF4-FFF2-40B4-BE49-F238E27FC236}">
                <a16:creationId xmlns:a16="http://schemas.microsoft.com/office/drawing/2014/main" id="{DB77B396-F34E-44C5-9C56-79DD16825151}"/>
              </a:ext>
            </a:extLst>
          </p:cNvPr>
          <p:cNvSpPr/>
          <p:nvPr/>
        </p:nvSpPr>
        <p:spPr>
          <a:xfrm>
            <a:off x="83436" y="5329002"/>
            <a:ext cx="4410501" cy="791741"/>
          </a:xfrm>
          <a:prstGeom prst="wedgeRoundRectCallout">
            <a:avLst>
              <a:gd name="adj1" fmla="val 40686"/>
              <a:gd name="adj2" fmla="val -98223"/>
              <a:gd name="adj3" fmla="val 16667"/>
            </a:avLst>
          </a:prstGeom>
          <a:solidFill>
            <a:schemeClr val="accent4">
              <a:lumMod val="40000"/>
              <a:lumOff val="60000"/>
              <a:alpha val="41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90000"/>
              </a:lnSpc>
              <a:spcBef>
                <a:spcPct val="0"/>
              </a:spcBef>
              <a:defRPr/>
            </a:pP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如调度到线程</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t1</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执行</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o.inc(), </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则</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t1</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拿到</a:t>
            </a:r>
            <a:r>
              <a:rPr lang="en-US" altLang="zh-CN" sz="1600" dirty="0">
                <a:solidFill>
                  <a:srgbClr val="FF0000"/>
                </a:solidFill>
                <a:latin typeface="华文新魏" panose="02010800040101010101" pitchFamily="2" charset="-122"/>
                <a:ea typeface="华文新魏" panose="02010800040101010101" pitchFamily="2" charset="-122"/>
                <a:cs typeface="Times New Roman" panose="02020603050405020304" pitchFamily="18" charset="0"/>
              </a:rPr>
              <a:t>Lock</a:t>
            </a:r>
            <a:r>
              <a:rPr lang="zh-CN" altLang="en-US" sz="1600" dirty="0">
                <a:solidFill>
                  <a:srgbClr val="FF0000"/>
                </a:solidFill>
                <a:latin typeface="华文新魏" panose="02010800040101010101" pitchFamily="2" charset="-122"/>
                <a:ea typeface="华文新魏" panose="02010800040101010101" pitchFamily="2" charset="-122"/>
                <a:cs typeface="Times New Roman" panose="02020603050405020304" pitchFamily="18" charset="0"/>
              </a:rPr>
              <a:t>锁</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进入</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o.inc()</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方法。这时</a:t>
            </a:r>
            <a:r>
              <a:rPr lang="en-US" altLang="zh-CN" sz="1600" dirty="0" err="1">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inc</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和</a:t>
            </a:r>
            <a:r>
              <a:rPr lang="en-US" altLang="zh-CN" sz="1600" dirty="0" err="1">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dec</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方法都被锁住，</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t2</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线程被阻塞，即使</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t2</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要执行的不是</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o.inc()</a:t>
            </a:r>
            <a:endParaRPr lang="en-US"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endParaRPr>
          </a:p>
        </p:txBody>
      </p:sp>
      <p:sp>
        <p:nvSpPr>
          <p:cNvPr id="39" name="圆角矩形标注 14">
            <a:extLst>
              <a:ext uri="{FF2B5EF4-FFF2-40B4-BE49-F238E27FC236}">
                <a16:creationId xmlns:a16="http://schemas.microsoft.com/office/drawing/2014/main" id="{BB956A7F-6998-4F9B-9592-4597E73D42D1}"/>
              </a:ext>
            </a:extLst>
          </p:cNvPr>
          <p:cNvSpPr/>
          <p:nvPr/>
        </p:nvSpPr>
        <p:spPr>
          <a:xfrm>
            <a:off x="237439" y="2302937"/>
            <a:ext cx="3713356" cy="791741"/>
          </a:xfrm>
          <a:prstGeom prst="wedgeRoundRectCallout">
            <a:avLst>
              <a:gd name="adj1" fmla="val -924"/>
              <a:gd name="adj2" fmla="val 124312"/>
              <a:gd name="adj3" fmla="val 16667"/>
            </a:avLst>
          </a:prstGeom>
          <a:solidFill>
            <a:schemeClr val="accent4">
              <a:lumMod val="40000"/>
              <a:lumOff val="60000"/>
              <a:alpha val="41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90000"/>
              </a:lnSpc>
              <a:spcBef>
                <a:spcPct val="0"/>
              </a:spcBef>
              <a:defRPr/>
            </a:pP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2</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个线程分别调用对象</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o</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的</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2</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个实例方法</a:t>
            </a:r>
            <a:r>
              <a:rPr lang="en-US" altLang="zh-CN" sz="1600" dirty="0" err="1">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inc</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a:t>
            </a:r>
            <a:r>
              <a:rPr lang="en-US" altLang="zh-CN" sz="1600" dirty="0" err="1">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dec</a:t>
            </a:r>
            <a:endParaRPr lang="en-US"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endParaRPr>
          </a:p>
        </p:txBody>
      </p:sp>
      <p:grpSp>
        <p:nvGrpSpPr>
          <p:cNvPr id="37" name="组合 36">
            <a:extLst>
              <a:ext uri="{FF2B5EF4-FFF2-40B4-BE49-F238E27FC236}">
                <a16:creationId xmlns:a16="http://schemas.microsoft.com/office/drawing/2014/main" id="{379EE1E6-3C4D-4772-971B-4DFA43D4C555}"/>
              </a:ext>
            </a:extLst>
          </p:cNvPr>
          <p:cNvGrpSpPr/>
          <p:nvPr/>
        </p:nvGrpSpPr>
        <p:grpSpPr>
          <a:xfrm>
            <a:off x="1479916" y="3903959"/>
            <a:ext cx="898559" cy="867579"/>
            <a:chOff x="2427769" y="3903959"/>
            <a:chExt cx="898559" cy="867579"/>
          </a:xfrm>
        </p:grpSpPr>
        <p:sp>
          <p:nvSpPr>
            <p:cNvPr id="21" name="椭圆 20">
              <a:extLst>
                <a:ext uri="{FF2B5EF4-FFF2-40B4-BE49-F238E27FC236}">
                  <a16:creationId xmlns:a16="http://schemas.microsoft.com/office/drawing/2014/main" id="{592CD4AB-8263-4AAB-B684-4DC966C996F1}"/>
                </a:ext>
              </a:extLst>
            </p:cNvPr>
            <p:cNvSpPr/>
            <p:nvPr/>
          </p:nvSpPr>
          <p:spPr>
            <a:xfrm>
              <a:off x="2567556" y="3903959"/>
              <a:ext cx="540000" cy="540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文本框 30">
              <a:extLst>
                <a:ext uri="{FF2B5EF4-FFF2-40B4-BE49-F238E27FC236}">
                  <a16:creationId xmlns:a16="http://schemas.microsoft.com/office/drawing/2014/main" id="{CA7D96E2-AE38-47FB-98CD-6635B6393542}"/>
                </a:ext>
              </a:extLst>
            </p:cNvPr>
            <p:cNvSpPr txBox="1"/>
            <p:nvPr/>
          </p:nvSpPr>
          <p:spPr>
            <a:xfrm>
              <a:off x="2427769" y="4463761"/>
              <a:ext cx="898559" cy="307777"/>
            </a:xfrm>
            <a:prstGeom prst="rect">
              <a:avLst/>
            </a:prstGeom>
            <a:noFill/>
            <a:ln w="22225">
              <a:noFill/>
            </a:ln>
          </p:spPr>
          <p:txBody>
            <a:bodyPr wrap="square" rtlCol="0">
              <a:spAutoFit/>
            </a:bodyPr>
            <a:lstStyle/>
            <a:p>
              <a:pPr algn="ctr"/>
              <a:r>
                <a:rPr lang="zh-CN" altLang="en-US" sz="1400" b="1" dirty="0">
                  <a:latin typeface="华文新魏" panose="02010800040101010101" pitchFamily="2" charset="-122"/>
                  <a:ea typeface="华文新魏" panose="02010800040101010101" pitchFamily="2" charset="-122"/>
                </a:rPr>
                <a:t>调</a:t>
              </a:r>
              <a:r>
                <a:rPr lang="en-US" altLang="zh-CN" sz="1400" b="1" dirty="0" err="1">
                  <a:latin typeface="华文新魏" panose="02010800040101010101" pitchFamily="2" charset="-122"/>
                  <a:ea typeface="华文新魏" panose="02010800040101010101" pitchFamily="2" charset="-122"/>
                </a:rPr>
                <a:t>o.dec</a:t>
              </a:r>
              <a:r>
                <a:rPr lang="en-US" altLang="zh-CN" sz="1400" b="1" dirty="0">
                  <a:latin typeface="华文新魏" panose="02010800040101010101" pitchFamily="2" charset="-122"/>
                  <a:ea typeface="华文新魏" panose="02010800040101010101" pitchFamily="2" charset="-122"/>
                </a:rPr>
                <a:t>()</a:t>
              </a:r>
              <a:endParaRPr lang="zh-CN" altLang="en-US" sz="1400" b="1" dirty="0">
                <a:latin typeface="华文新魏" panose="02010800040101010101" pitchFamily="2" charset="-122"/>
                <a:ea typeface="华文新魏" panose="02010800040101010101" pitchFamily="2" charset="-122"/>
              </a:endParaRPr>
            </a:p>
          </p:txBody>
        </p:sp>
        <p:sp>
          <p:nvSpPr>
            <p:cNvPr id="43" name="文本框 42">
              <a:extLst>
                <a:ext uri="{FF2B5EF4-FFF2-40B4-BE49-F238E27FC236}">
                  <a16:creationId xmlns:a16="http://schemas.microsoft.com/office/drawing/2014/main" id="{3C7C785E-07A7-4932-A0AF-083E67ECF3C8}"/>
                </a:ext>
              </a:extLst>
            </p:cNvPr>
            <p:cNvSpPr txBox="1"/>
            <p:nvPr/>
          </p:nvSpPr>
          <p:spPr>
            <a:xfrm>
              <a:off x="2595923" y="4033917"/>
              <a:ext cx="451471" cy="307777"/>
            </a:xfrm>
            <a:prstGeom prst="rect">
              <a:avLst/>
            </a:prstGeom>
            <a:noFill/>
            <a:ln w="22225">
              <a:noFill/>
            </a:ln>
          </p:spPr>
          <p:txBody>
            <a:bodyPr wrap="square" rtlCol="0">
              <a:spAutoFit/>
            </a:bodyPr>
            <a:lstStyle/>
            <a:p>
              <a:pPr algn="ctr"/>
              <a:r>
                <a:rPr lang="en-US" altLang="zh-CN" sz="1400" b="1" dirty="0">
                  <a:latin typeface="华文新魏" panose="02010800040101010101" pitchFamily="2" charset="-122"/>
                  <a:ea typeface="华文新魏" panose="02010800040101010101" pitchFamily="2" charset="-122"/>
                </a:rPr>
                <a:t>t2</a:t>
              </a:r>
              <a:endParaRPr lang="zh-CN" altLang="en-US" sz="1400" dirty="0">
                <a:latin typeface="华文新魏" panose="02010800040101010101" pitchFamily="2" charset="-122"/>
                <a:ea typeface="华文新魏" panose="02010800040101010101" pitchFamily="2" charset="-122"/>
              </a:endParaRPr>
            </a:p>
          </p:txBody>
        </p:sp>
      </p:grpSp>
      <p:sp>
        <p:nvSpPr>
          <p:cNvPr id="50" name="圆角矩形标注 14">
            <a:extLst>
              <a:ext uri="{FF2B5EF4-FFF2-40B4-BE49-F238E27FC236}">
                <a16:creationId xmlns:a16="http://schemas.microsoft.com/office/drawing/2014/main" id="{CE6511E4-1016-4D6D-A893-F5F0CF418B19}"/>
              </a:ext>
            </a:extLst>
          </p:cNvPr>
          <p:cNvSpPr/>
          <p:nvPr/>
        </p:nvSpPr>
        <p:spPr>
          <a:xfrm>
            <a:off x="8124038" y="3418661"/>
            <a:ext cx="3647926" cy="1407267"/>
          </a:xfrm>
          <a:prstGeom prst="wedgeRoundRectCallout">
            <a:avLst>
              <a:gd name="adj1" fmla="val -68138"/>
              <a:gd name="adj2" fmla="val 15861"/>
              <a:gd name="adj3" fmla="val 16667"/>
            </a:avLst>
          </a:prstGeom>
          <a:solidFill>
            <a:schemeClr val="accent4">
              <a:lumMod val="40000"/>
              <a:lumOff val="60000"/>
              <a:alpha val="41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90000"/>
              </a:lnSpc>
              <a:spcBef>
                <a:spcPct val="0"/>
              </a:spcBef>
              <a:defRPr/>
            </a:pPr>
            <a:r>
              <a:rPr lang="zh-CN" altLang="en-US" sz="1600" b="1" dirty="0">
                <a:solidFill>
                  <a:schemeClr val="tx1"/>
                </a:solidFill>
                <a:latin typeface="华文新魏" panose="02010800040101010101" pitchFamily="2" charset="-122"/>
                <a:ea typeface="华文新魏" panose="02010800040101010101" pitchFamily="2" charset="-122"/>
              </a:rPr>
              <a:t>注意</a:t>
            </a:r>
            <a:r>
              <a:rPr lang="en-US" altLang="zh-CN" sz="1600" b="1" dirty="0">
                <a:solidFill>
                  <a:schemeClr val="tx1"/>
                </a:solidFill>
                <a:latin typeface="华文新魏" panose="02010800040101010101" pitchFamily="2" charset="-122"/>
                <a:ea typeface="华文新魏" panose="02010800040101010101" pitchFamily="2" charset="-122"/>
              </a:rPr>
              <a:t>Lock</a:t>
            </a:r>
            <a:r>
              <a:rPr lang="zh-CN" altLang="en-US" sz="1600" b="1" dirty="0">
                <a:solidFill>
                  <a:schemeClr val="tx1"/>
                </a:solidFill>
                <a:latin typeface="华文新魏" panose="02010800040101010101" pitchFamily="2" charset="-122"/>
                <a:ea typeface="华文新魏" panose="02010800040101010101" pitchFamily="2" charset="-122"/>
              </a:rPr>
              <a:t>锁和</a:t>
            </a:r>
            <a:r>
              <a:rPr lang="en-US" altLang="zh-CN" sz="1600" b="1" dirty="0">
                <a:solidFill>
                  <a:schemeClr val="tx1"/>
                </a:solidFill>
                <a:latin typeface="华文新魏" panose="02010800040101010101" pitchFamily="2" charset="-122"/>
                <a:ea typeface="华文新魏" panose="02010800040101010101" pitchFamily="2" charset="-122"/>
              </a:rPr>
              <a:t>synchronized</a:t>
            </a:r>
            <a:r>
              <a:rPr lang="zh-CN" altLang="en-US" sz="1600" b="1" dirty="0">
                <a:solidFill>
                  <a:schemeClr val="tx1"/>
                </a:solidFill>
                <a:latin typeface="华文新魏" panose="02010800040101010101" pitchFamily="2" charset="-122"/>
                <a:ea typeface="华文新魏" panose="02010800040101010101" pitchFamily="2" charset="-122"/>
              </a:rPr>
              <a:t>锁的粒度不一样</a:t>
            </a:r>
            <a:r>
              <a:rPr lang="zh-CN" altLang="en-US" sz="1600" b="1" dirty="0">
                <a:solidFill>
                  <a:srgbClr val="FF0000"/>
                </a:solidFill>
                <a:latin typeface="华文新魏" panose="02010800040101010101" pitchFamily="2" charset="-122"/>
                <a:ea typeface="华文新魏" panose="02010800040101010101" pitchFamily="2" charset="-122"/>
              </a:rPr>
              <a:t>。</a:t>
            </a:r>
            <a:r>
              <a:rPr lang="en-US" altLang="zh-CN" sz="1600" b="1" dirty="0">
                <a:solidFill>
                  <a:srgbClr val="FF0000"/>
                </a:solidFill>
                <a:latin typeface="华文新魏" panose="02010800040101010101" pitchFamily="2" charset="-122"/>
                <a:ea typeface="华文新魏" panose="02010800040101010101" pitchFamily="2" charset="-122"/>
                <a:sym typeface="+mn-ea"/>
              </a:rPr>
              <a:t> Lock</a:t>
            </a:r>
            <a:r>
              <a:rPr lang="zh-CN" altLang="en-US" sz="1600" b="1" dirty="0">
                <a:solidFill>
                  <a:srgbClr val="FF0000"/>
                </a:solidFill>
                <a:latin typeface="华文新魏" panose="02010800040101010101" pitchFamily="2" charset="-122"/>
                <a:ea typeface="华文新魏" panose="02010800040101010101" pitchFamily="2" charset="-122"/>
                <a:sym typeface="+mn-ea"/>
              </a:rPr>
              <a:t>锁不是锁整个对象，它</a:t>
            </a:r>
            <a:r>
              <a:rPr lang="zh-CN" altLang="en-US" sz="1600" b="1" dirty="0">
                <a:solidFill>
                  <a:srgbClr val="FF0000"/>
                </a:solidFill>
                <a:latin typeface="华文新魏" panose="02010800040101010101" pitchFamily="2" charset="-122"/>
                <a:ea typeface="华文新魏" panose="02010800040101010101" pitchFamily="2" charset="-122"/>
              </a:rPr>
              <a:t>只锁住使用该锁的临界区</a:t>
            </a:r>
            <a:r>
              <a:rPr lang="zh-CN" altLang="en-US" sz="1600" b="1" dirty="0">
                <a:solidFill>
                  <a:schemeClr val="tx1"/>
                </a:solidFill>
                <a:latin typeface="华文新魏" panose="02010800040101010101" pitchFamily="2" charset="-122"/>
                <a:ea typeface="华文新魏" panose="02010800040101010101" pitchFamily="2" charset="-122"/>
              </a:rPr>
              <a:t>，如图中的虚线框里，</a:t>
            </a:r>
            <a:r>
              <a:rPr lang="en-US" altLang="zh-CN" sz="1600" b="1" dirty="0" err="1">
                <a:solidFill>
                  <a:schemeClr val="tx1"/>
                </a:solidFill>
                <a:latin typeface="华文新魏" panose="02010800040101010101" pitchFamily="2" charset="-122"/>
                <a:ea typeface="华文新魏" panose="02010800040101010101" pitchFamily="2" charset="-122"/>
              </a:rPr>
              <a:t>inc</a:t>
            </a:r>
            <a:r>
              <a:rPr lang="zh-CN" altLang="en-US" sz="1600" b="1" dirty="0">
                <a:solidFill>
                  <a:schemeClr val="tx1"/>
                </a:solidFill>
                <a:latin typeface="华文新魏" panose="02010800040101010101" pitchFamily="2" charset="-122"/>
                <a:ea typeface="华文新魏" panose="02010800040101010101" pitchFamily="2" charset="-122"/>
              </a:rPr>
              <a:t>，</a:t>
            </a:r>
            <a:r>
              <a:rPr lang="en-US" altLang="zh-CN" sz="1600" b="1" dirty="0">
                <a:solidFill>
                  <a:schemeClr val="tx1"/>
                </a:solidFill>
                <a:latin typeface="华文新魏" panose="02010800040101010101" pitchFamily="2" charset="-122"/>
                <a:ea typeface="华文新魏" panose="02010800040101010101" pitchFamily="2" charset="-122"/>
              </a:rPr>
              <a:t>dec2</a:t>
            </a:r>
            <a:r>
              <a:rPr lang="zh-CN" altLang="en-US" sz="1600" b="1" dirty="0">
                <a:solidFill>
                  <a:schemeClr val="tx1"/>
                </a:solidFill>
                <a:latin typeface="华文新魏" panose="02010800040101010101" pitchFamily="2" charset="-122"/>
                <a:ea typeface="华文新魏" panose="02010800040101010101" pitchFamily="2" charset="-122"/>
              </a:rPr>
              <a:t>个实例方法都是被同一个</a:t>
            </a:r>
            <a:r>
              <a:rPr lang="en-US" altLang="zh-CN" sz="1600" b="1" dirty="0">
                <a:solidFill>
                  <a:schemeClr val="tx1"/>
                </a:solidFill>
                <a:latin typeface="华文新魏" panose="02010800040101010101" pitchFamily="2" charset="-122"/>
                <a:ea typeface="华文新魏" panose="02010800040101010101" pitchFamily="2" charset="-122"/>
              </a:rPr>
              <a:t>Lock</a:t>
            </a:r>
            <a:r>
              <a:rPr lang="zh-CN" altLang="en-US" sz="1600" b="1" dirty="0">
                <a:solidFill>
                  <a:schemeClr val="tx1"/>
                </a:solidFill>
                <a:latin typeface="华文新魏" panose="02010800040101010101" pitchFamily="2" charset="-122"/>
                <a:ea typeface="华文新魏" panose="02010800040101010101" pitchFamily="2" charset="-122"/>
              </a:rPr>
              <a:t>锁控制的临界区。</a:t>
            </a:r>
            <a:endPar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endParaRPr>
          </a:p>
        </p:txBody>
      </p:sp>
      <p:sp>
        <p:nvSpPr>
          <p:cNvPr id="42" name="文本框 41">
            <a:extLst>
              <a:ext uri="{FF2B5EF4-FFF2-40B4-BE49-F238E27FC236}">
                <a16:creationId xmlns:a16="http://schemas.microsoft.com/office/drawing/2014/main" id="{C77EE1F0-1F39-4262-B32C-8765CDFA7E5A}"/>
              </a:ext>
            </a:extLst>
          </p:cNvPr>
          <p:cNvSpPr txBox="1"/>
          <p:nvPr/>
        </p:nvSpPr>
        <p:spPr>
          <a:xfrm>
            <a:off x="5506281" y="3664585"/>
            <a:ext cx="1325080" cy="523220"/>
          </a:xfrm>
          <a:prstGeom prst="rect">
            <a:avLst/>
          </a:prstGeom>
          <a:solidFill>
            <a:schemeClr val="accent2">
              <a:lumMod val="20000"/>
              <a:lumOff val="80000"/>
            </a:schemeClr>
          </a:solidFill>
          <a:ln w="22225">
            <a:solidFill>
              <a:schemeClr val="accent2">
                <a:lumMod val="50000"/>
              </a:schemeClr>
            </a:solidFill>
          </a:ln>
        </p:spPr>
        <p:txBody>
          <a:bodyPr wrap="none" rtlCol="0" anchor="ctr">
            <a:noAutofit/>
          </a:bodyPr>
          <a:lstStyle/>
          <a:p>
            <a:pPr algn="ctr"/>
            <a:r>
              <a:rPr lang="en-US" altLang="zh-CN" b="1" dirty="0" err="1">
                <a:latin typeface="华文新魏" panose="02010800040101010101" pitchFamily="2" charset="-122"/>
                <a:ea typeface="华文新魏" panose="02010800040101010101" pitchFamily="2" charset="-122"/>
              </a:rPr>
              <a:t>inc</a:t>
            </a:r>
            <a:endParaRPr lang="zh-CN" altLang="en-US" dirty="0">
              <a:latin typeface="华文新魏" panose="02010800040101010101" pitchFamily="2" charset="-122"/>
              <a:ea typeface="华文新魏" panose="02010800040101010101" pitchFamily="2" charset="-122"/>
            </a:endParaRPr>
          </a:p>
        </p:txBody>
      </p:sp>
      <p:sp>
        <p:nvSpPr>
          <p:cNvPr id="48" name="文本框 47">
            <a:extLst>
              <a:ext uri="{FF2B5EF4-FFF2-40B4-BE49-F238E27FC236}">
                <a16:creationId xmlns:a16="http://schemas.microsoft.com/office/drawing/2014/main" id="{0E392331-AE1D-4ED1-96EB-3687F5074C58}"/>
              </a:ext>
            </a:extLst>
          </p:cNvPr>
          <p:cNvSpPr txBox="1"/>
          <p:nvPr/>
        </p:nvSpPr>
        <p:spPr>
          <a:xfrm>
            <a:off x="5512364" y="4443959"/>
            <a:ext cx="1318997" cy="523220"/>
          </a:xfrm>
          <a:prstGeom prst="rect">
            <a:avLst/>
          </a:prstGeom>
          <a:solidFill>
            <a:schemeClr val="accent2">
              <a:lumMod val="20000"/>
              <a:lumOff val="80000"/>
            </a:schemeClr>
          </a:solidFill>
          <a:ln w="22225">
            <a:solidFill>
              <a:schemeClr val="accent2">
                <a:lumMod val="50000"/>
              </a:schemeClr>
            </a:solidFill>
          </a:ln>
        </p:spPr>
        <p:txBody>
          <a:bodyPr wrap="none" rtlCol="0" anchor="ctr">
            <a:noAutofit/>
          </a:bodyPr>
          <a:lstStyle/>
          <a:p>
            <a:pPr algn="ctr"/>
            <a:r>
              <a:rPr lang="en-US" altLang="zh-CN" b="1" dirty="0" err="1">
                <a:latin typeface="华文新魏" panose="02010800040101010101" pitchFamily="2" charset="-122"/>
                <a:ea typeface="华文新魏" panose="02010800040101010101" pitchFamily="2" charset="-122"/>
              </a:rPr>
              <a:t>dec</a:t>
            </a:r>
            <a:endParaRPr lang="zh-CN" altLang="en-US" dirty="0">
              <a:latin typeface="华文新魏" panose="02010800040101010101" pitchFamily="2" charset="-122"/>
              <a:ea typeface="华文新魏" panose="02010800040101010101" pitchFamily="2" charset="-122"/>
            </a:endParaRPr>
          </a:p>
        </p:txBody>
      </p:sp>
      <p:grpSp>
        <p:nvGrpSpPr>
          <p:cNvPr id="32" name="组合 31">
            <a:extLst>
              <a:ext uri="{FF2B5EF4-FFF2-40B4-BE49-F238E27FC236}">
                <a16:creationId xmlns:a16="http://schemas.microsoft.com/office/drawing/2014/main" id="{55E08190-3703-4771-AAF8-3D84C4C174A8}"/>
              </a:ext>
            </a:extLst>
          </p:cNvPr>
          <p:cNvGrpSpPr/>
          <p:nvPr/>
        </p:nvGrpSpPr>
        <p:grpSpPr>
          <a:xfrm>
            <a:off x="5360914" y="3439494"/>
            <a:ext cx="1659053" cy="557937"/>
            <a:chOff x="4471639" y="2828321"/>
            <a:chExt cx="2865864" cy="1087620"/>
          </a:xfrm>
        </p:grpSpPr>
        <p:cxnSp>
          <p:nvCxnSpPr>
            <p:cNvPr id="33" name="直接连接符 32">
              <a:extLst>
                <a:ext uri="{FF2B5EF4-FFF2-40B4-BE49-F238E27FC236}">
                  <a16:creationId xmlns:a16="http://schemas.microsoft.com/office/drawing/2014/main" id="{B7161030-C7E7-484E-9F7F-4D62B8627132}"/>
                </a:ext>
              </a:extLst>
            </p:cNvPr>
            <p:cNvCxnSpPr/>
            <p:nvPr/>
          </p:nvCxnSpPr>
          <p:spPr>
            <a:xfrm>
              <a:off x="4471639" y="2843560"/>
              <a:ext cx="2865864" cy="0"/>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703D4ACF-EB25-40E0-B880-6DBFA5092B1C}"/>
                </a:ext>
              </a:extLst>
            </p:cNvPr>
            <p:cNvCxnSpPr>
              <a:cxnSpLocks/>
            </p:cNvCxnSpPr>
            <p:nvPr/>
          </p:nvCxnSpPr>
          <p:spPr>
            <a:xfrm rot="5400000">
              <a:off x="3946879" y="3368321"/>
              <a:ext cx="1080000" cy="0"/>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EC50C693-81DE-41DD-9F0D-52E1C4EEB266}"/>
                </a:ext>
              </a:extLst>
            </p:cNvPr>
            <p:cNvCxnSpPr>
              <a:cxnSpLocks/>
            </p:cNvCxnSpPr>
            <p:nvPr/>
          </p:nvCxnSpPr>
          <p:spPr>
            <a:xfrm rot="5400000">
              <a:off x="6782262" y="3375941"/>
              <a:ext cx="1080000" cy="0"/>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41" name="组合 40">
            <a:extLst>
              <a:ext uri="{FF2B5EF4-FFF2-40B4-BE49-F238E27FC236}">
                <a16:creationId xmlns:a16="http://schemas.microsoft.com/office/drawing/2014/main" id="{64EF62F3-9B04-4B8B-9794-BE725CA839D4}"/>
              </a:ext>
            </a:extLst>
          </p:cNvPr>
          <p:cNvGrpSpPr/>
          <p:nvPr/>
        </p:nvGrpSpPr>
        <p:grpSpPr>
          <a:xfrm rot="10800000">
            <a:off x="5367782" y="4563646"/>
            <a:ext cx="1659053" cy="557937"/>
            <a:chOff x="4471639" y="2828321"/>
            <a:chExt cx="2865864" cy="1087620"/>
          </a:xfrm>
        </p:grpSpPr>
        <p:cxnSp>
          <p:nvCxnSpPr>
            <p:cNvPr id="44" name="直接连接符 43">
              <a:extLst>
                <a:ext uri="{FF2B5EF4-FFF2-40B4-BE49-F238E27FC236}">
                  <a16:creationId xmlns:a16="http://schemas.microsoft.com/office/drawing/2014/main" id="{F702FDB3-B010-4333-8A9D-428E1ED2B981}"/>
                </a:ext>
              </a:extLst>
            </p:cNvPr>
            <p:cNvCxnSpPr/>
            <p:nvPr/>
          </p:nvCxnSpPr>
          <p:spPr>
            <a:xfrm>
              <a:off x="4471639" y="2843560"/>
              <a:ext cx="2865864" cy="0"/>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a16="http://schemas.microsoft.com/office/drawing/2014/main" id="{A90D4B53-86A9-41D1-8792-782F99C1CF83}"/>
                </a:ext>
              </a:extLst>
            </p:cNvPr>
            <p:cNvCxnSpPr>
              <a:cxnSpLocks/>
            </p:cNvCxnSpPr>
            <p:nvPr/>
          </p:nvCxnSpPr>
          <p:spPr>
            <a:xfrm rot="5400000">
              <a:off x="3946879" y="3368321"/>
              <a:ext cx="1080000" cy="0"/>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6" name="直接连接符 45">
              <a:extLst>
                <a:ext uri="{FF2B5EF4-FFF2-40B4-BE49-F238E27FC236}">
                  <a16:creationId xmlns:a16="http://schemas.microsoft.com/office/drawing/2014/main" id="{C3DCCD41-C190-4BE8-8EAA-6051BC4DF312}"/>
                </a:ext>
              </a:extLst>
            </p:cNvPr>
            <p:cNvCxnSpPr>
              <a:cxnSpLocks/>
            </p:cNvCxnSpPr>
            <p:nvPr/>
          </p:nvCxnSpPr>
          <p:spPr>
            <a:xfrm rot="5400000">
              <a:off x="6782262" y="3375941"/>
              <a:ext cx="1080000" cy="0"/>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36" name="组合 35">
            <a:extLst>
              <a:ext uri="{FF2B5EF4-FFF2-40B4-BE49-F238E27FC236}">
                <a16:creationId xmlns:a16="http://schemas.microsoft.com/office/drawing/2014/main" id="{C1191C78-5352-42DA-84FC-B87F5C452B65}"/>
              </a:ext>
            </a:extLst>
          </p:cNvPr>
          <p:cNvGrpSpPr/>
          <p:nvPr/>
        </p:nvGrpSpPr>
        <p:grpSpPr>
          <a:xfrm>
            <a:off x="2487237" y="3903959"/>
            <a:ext cx="821935" cy="860142"/>
            <a:chOff x="3435090" y="3903959"/>
            <a:chExt cx="821935" cy="860142"/>
          </a:xfrm>
        </p:grpSpPr>
        <p:sp>
          <p:nvSpPr>
            <p:cNvPr id="7" name="椭圆 6">
              <a:extLst>
                <a:ext uri="{FF2B5EF4-FFF2-40B4-BE49-F238E27FC236}">
                  <a16:creationId xmlns:a16="http://schemas.microsoft.com/office/drawing/2014/main" id="{0160DEA9-620D-4DFD-8ED5-BA1FA60B808D}"/>
                </a:ext>
              </a:extLst>
            </p:cNvPr>
            <p:cNvSpPr/>
            <p:nvPr/>
          </p:nvSpPr>
          <p:spPr>
            <a:xfrm>
              <a:off x="3567880" y="3903959"/>
              <a:ext cx="540000" cy="540000"/>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0" name="文本框 29">
              <a:extLst>
                <a:ext uri="{FF2B5EF4-FFF2-40B4-BE49-F238E27FC236}">
                  <a16:creationId xmlns:a16="http://schemas.microsoft.com/office/drawing/2014/main" id="{F36E7FC3-A9BE-4910-9814-D4218648511D}"/>
                </a:ext>
              </a:extLst>
            </p:cNvPr>
            <p:cNvSpPr txBox="1"/>
            <p:nvPr/>
          </p:nvSpPr>
          <p:spPr>
            <a:xfrm>
              <a:off x="3435090" y="4456324"/>
              <a:ext cx="821935" cy="307777"/>
            </a:xfrm>
            <a:prstGeom prst="rect">
              <a:avLst/>
            </a:prstGeom>
            <a:noFill/>
            <a:ln w="22225">
              <a:noFill/>
            </a:ln>
          </p:spPr>
          <p:txBody>
            <a:bodyPr wrap="square" rtlCol="0">
              <a:spAutoFit/>
            </a:bodyPr>
            <a:lstStyle/>
            <a:p>
              <a:pPr algn="ctr"/>
              <a:r>
                <a:rPr lang="zh-CN" altLang="en-US" sz="1400" b="1" dirty="0">
                  <a:latin typeface="华文新魏" panose="02010800040101010101" pitchFamily="2" charset="-122"/>
                  <a:ea typeface="华文新魏" panose="02010800040101010101" pitchFamily="2" charset="-122"/>
                </a:rPr>
                <a:t>调</a:t>
              </a:r>
              <a:r>
                <a:rPr lang="en-US" altLang="zh-CN" sz="1400" b="1" dirty="0">
                  <a:latin typeface="华文新魏" panose="02010800040101010101" pitchFamily="2" charset="-122"/>
                  <a:ea typeface="华文新魏" panose="02010800040101010101" pitchFamily="2" charset="-122"/>
                </a:rPr>
                <a:t>o.inc()</a:t>
              </a:r>
              <a:endParaRPr lang="zh-CN" altLang="en-US" sz="1400" b="1" dirty="0">
                <a:latin typeface="华文新魏" panose="02010800040101010101" pitchFamily="2" charset="-122"/>
                <a:ea typeface="华文新魏" panose="02010800040101010101" pitchFamily="2" charset="-122"/>
              </a:endParaRPr>
            </a:p>
          </p:txBody>
        </p:sp>
        <p:sp>
          <p:nvSpPr>
            <p:cNvPr id="40" name="文本框 39">
              <a:extLst>
                <a:ext uri="{FF2B5EF4-FFF2-40B4-BE49-F238E27FC236}">
                  <a16:creationId xmlns:a16="http://schemas.microsoft.com/office/drawing/2014/main" id="{9E97A0C3-5E03-49E1-BE38-868088CA7738}"/>
                </a:ext>
              </a:extLst>
            </p:cNvPr>
            <p:cNvSpPr txBox="1"/>
            <p:nvPr/>
          </p:nvSpPr>
          <p:spPr>
            <a:xfrm>
              <a:off x="3590279" y="4034269"/>
              <a:ext cx="451471" cy="307777"/>
            </a:xfrm>
            <a:prstGeom prst="rect">
              <a:avLst/>
            </a:prstGeom>
            <a:noFill/>
            <a:ln w="22225">
              <a:noFill/>
            </a:ln>
          </p:spPr>
          <p:txBody>
            <a:bodyPr wrap="square" rtlCol="0">
              <a:spAutoFit/>
            </a:bodyPr>
            <a:lstStyle/>
            <a:p>
              <a:pPr algn="ctr"/>
              <a:r>
                <a:rPr lang="en-US" altLang="zh-CN" sz="1400" b="1" dirty="0">
                  <a:latin typeface="华文新魏" panose="02010800040101010101" pitchFamily="2" charset="-122"/>
                  <a:ea typeface="华文新魏" panose="02010800040101010101" pitchFamily="2" charset="-122"/>
                </a:rPr>
                <a:t>t1</a:t>
              </a:r>
              <a:endParaRPr lang="zh-CN" altLang="en-US" sz="1400" dirty="0">
                <a:latin typeface="华文新魏" panose="02010800040101010101" pitchFamily="2" charset="-122"/>
                <a:ea typeface="华文新魏" panose="02010800040101010101" pitchFamily="2" charset="-122"/>
              </a:endParaRPr>
            </a:p>
          </p:txBody>
        </p:sp>
      </p:grpSp>
    </p:spTree>
    <p:custDataLst>
      <p:tags r:id="rId1"/>
    </p:custDataLst>
    <p:extLst>
      <p:ext uri="{BB962C8B-B14F-4D97-AF65-F5344CB8AC3E}">
        <p14:creationId xmlns:p14="http://schemas.microsoft.com/office/powerpoint/2010/main" val="1770520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4" presetClass="path" presetSubtype="0" accel="50000" decel="50000" fill="hold" nodeType="clickEffect">
                                  <p:stCondLst>
                                    <p:cond delay="0"/>
                                  </p:stCondLst>
                                  <p:childTnLst>
                                    <p:animMotion origin="layout" path="M -6.25E-7 -4.81481E-6 L -6.25E-7 -0.13587 " pathEditMode="relative" rAng="0" ptsTypes="AA">
                                      <p:cBhvr>
                                        <p:cTn id="6" dur="2000" fill="hold"/>
                                        <p:tgtEl>
                                          <p:spTgt spid="10"/>
                                        </p:tgtEl>
                                        <p:attrNameLst>
                                          <p:attrName>ppt_x</p:attrName>
                                          <p:attrName>ppt_y</p:attrName>
                                        </p:attrNameLst>
                                      </p:cBhvr>
                                      <p:rCtr x="0" y="-6806"/>
                                    </p:animMotion>
                                  </p:childTnLst>
                                </p:cTn>
                              </p:par>
                            </p:childTnLst>
                          </p:cTn>
                        </p:par>
                        <p:par>
                          <p:cTn id="7" fill="hold">
                            <p:stCondLst>
                              <p:cond delay="2000"/>
                            </p:stCondLst>
                            <p:childTnLst>
                              <p:par>
                                <p:cTn id="8" presetID="63" presetClass="path" presetSubtype="0" accel="50000" decel="50000" fill="hold" nodeType="afterEffect">
                                  <p:stCondLst>
                                    <p:cond delay="0"/>
                                  </p:stCondLst>
                                  <p:childTnLst>
                                    <p:animMotion origin="layout" path="M -4.16667E-7 -4.44444E-6 L 0.26992 0.00047 " pathEditMode="relative" rAng="0" ptsTypes="AA">
                                      <p:cBhvr>
                                        <p:cTn id="9" dur="2000" fill="hold"/>
                                        <p:tgtEl>
                                          <p:spTgt spid="36"/>
                                        </p:tgtEl>
                                        <p:attrNameLst>
                                          <p:attrName>ppt_x</p:attrName>
                                          <p:attrName>ppt_y</p:attrName>
                                        </p:attrNameLst>
                                      </p:cBhvr>
                                      <p:rCtr x="13490" y="23"/>
                                    </p:animMotion>
                                  </p:childTnLst>
                                </p:cTn>
                              </p:par>
                            </p:childTnLst>
                          </p:cTn>
                        </p:par>
                        <p:par>
                          <p:cTn id="10" fill="hold">
                            <p:stCondLst>
                              <p:cond delay="4000"/>
                            </p:stCondLst>
                            <p:childTnLst>
                              <p:par>
                                <p:cTn id="11" presetID="42" presetClass="path" presetSubtype="0" accel="50000" decel="50000" fill="hold" nodeType="afterEffect">
                                  <p:stCondLst>
                                    <p:cond delay="0"/>
                                  </p:stCondLst>
                                  <p:childTnLst>
                                    <p:animMotion origin="layout" path="M -6.25E-7 -0.13587 L -6.25E-7 -4.81481E-6 " pathEditMode="relative" rAng="0" ptsTypes="AA">
                                      <p:cBhvr>
                                        <p:cTn id="12" dur="2000" fill="hold"/>
                                        <p:tgtEl>
                                          <p:spTgt spid="10"/>
                                        </p:tgtEl>
                                        <p:attrNameLst>
                                          <p:attrName>ppt_x</p:attrName>
                                          <p:attrName>ppt_y</p:attrName>
                                        </p:attrNameLst>
                                      </p:cBhvr>
                                      <p:rCtr x="0" y="678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文本占位符 1"/>
          <p:cNvSpPr>
            <a:spLocks noGrp="1"/>
          </p:cNvSpPr>
          <p:nvPr>
            <p:ph type="body" sz="quarter" idx="10"/>
          </p:nvPr>
        </p:nvSpPr>
        <p:spPr bwMode="auto">
          <a:xfrm>
            <a:off x="237439" y="175846"/>
            <a:ext cx="1248461" cy="835269"/>
          </a:xfrm>
          <a:noFill/>
        </p:spPr>
        <p:txBody>
          <a:bodyPr vert="horz" wrap="square" lIns="91440" tIns="45720" rIns="91440" bIns="45720" numCol="1" anchor="t" anchorCtr="0" compatLnSpc="1">
            <a:normAutofit fontScale="87500"/>
          </a:bodyPr>
          <a:lstStyle/>
          <a:p>
            <a:pPr eaLnBrk="1" hangingPunct="1"/>
            <a:r>
              <a:rPr lang="en-US" altLang="zh-CN" dirty="0"/>
              <a:t>30.4</a:t>
            </a:r>
          </a:p>
        </p:txBody>
      </p:sp>
      <p:sp>
        <p:nvSpPr>
          <p:cNvPr id="11267" name="文本占位符 2"/>
          <p:cNvSpPr>
            <a:spLocks noGrp="1"/>
          </p:cNvSpPr>
          <p:nvPr>
            <p:ph type="body" sz="quarter" idx="12"/>
          </p:nvPr>
        </p:nvSpPr>
        <p:spPr bwMode="auto">
          <a:xfrm>
            <a:off x="1649291" y="224570"/>
            <a:ext cx="8891247" cy="496887"/>
          </a:xfrm>
          <a:noFill/>
        </p:spPr>
        <p:txBody>
          <a:bodyPr vert="horz" wrap="square" lIns="91440" tIns="45720" rIns="91440" bIns="45720" numCol="1" anchor="t" anchorCtr="0" compatLnSpc="1">
            <a:noAutofit/>
          </a:bodyPr>
          <a:lstStyle/>
          <a:p>
            <a:r>
              <a:rPr lang="zh-CN" altLang="en-US" b="1" dirty="0">
                <a:latin typeface="华文细黑" panose="02010600040101010101" pitchFamily="2" charset="-122"/>
                <a:ea typeface="华文细黑" panose="02010600040101010101" pitchFamily="2" charset="-122"/>
              </a:rPr>
              <a:t>线程同步</a:t>
            </a:r>
            <a:r>
              <a:rPr lang="en-US" altLang="zh-CN" b="1" dirty="0">
                <a:latin typeface="华文细黑" panose="02010600040101010101" pitchFamily="2" charset="-122"/>
                <a:ea typeface="华文细黑" panose="02010600040101010101" pitchFamily="2" charset="-122"/>
              </a:rPr>
              <a:t>-</a:t>
            </a:r>
            <a:r>
              <a:rPr lang="zh-CN" altLang="en-US" b="1" dirty="0">
                <a:latin typeface="华文细黑" panose="02010600040101010101" pitchFamily="2" charset="-122"/>
                <a:ea typeface="华文细黑" panose="02010600040101010101" pitchFamily="2" charset="-122"/>
              </a:rPr>
              <a:t>场景</a:t>
            </a:r>
            <a:r>
              <a:rPr lang="en-US" altLang="zh-CN" b="1" dirty="0">
                <a:latin typeface="华文细黑" panose="02010600040101010101" pitchFamily="2" charset="-122"/>
                <a:ea typeface="华文细黑" panose="02010600040101010101" pitchFamily="2" charset="-122"/>
              </a:rPr>
              <a:t>3</a:t>
            </a:r>
          </a:p>
        </p:txBody>
      </p:sp>
      <p:sp>
        <p:nvSpPr>
          <p:cNvPr id="42" name="Rectangle 1">
            <a:extLst>
              <a:ext uri="{FF2B5EF4-FFF2-40B4-BE49-F238E27FC236}">
                <a16:creationId xmlns:a16="http://schemas.microsoft.com/office/drawing/2014/main" id="{FB39AE3C-28B6-48D2-A476-72C5197FAC71}"/>
              </a:ext>
            </a:extLst>
          </p:cNvPr>
          <p:cNvSpPr>
            <a:spLocks noChangeArrowheads="1"/>
          </p:cNvSpPr>
          <p:nvPr/>
        </p:nvSpPr>
        <p:spPr bwMode="auto">
          <a:xfrm>
            <a:off x="7427" y="1134697"/>
            <a:ext cx="12184573" cy="5634093"/>
          </a:xfrm>
          <a:prstGeom prst="rect">
            <a:avLst/>
          </a:prstGeom>
          <a:solidFill>
            <a:schemeClr val="accent4">
              <a:lumMod val="20000"/>
              <a:lumOff val="80000"/>
            </a:schemeClr>
          </a:solidFill>
          <a:ln w="22225">
            <a:solidFill>
              <a:schemeClr val="accent4">
                <a:lumMod val="50000"/>
              </a:schemeClr>
            </a:solidFill>
          </a:ln>
        </p:spPr>
        <p:txBody>
          <a:bodyPr wrap="square">
            <a:noAutofit/>
          </a:bodyPr>
          <a:lstStyle/>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class </a:t>
            </a:r>
            <a:r>
              <a:rPr lang="en-US" altLang="zh-CN" sz="1600" b="1" dirty="0" err="1">
                <a:solidFill>
                  <a:srgbClr val="FF0000"/>
                </a:solidFill>
                <a:latin typeface="华文新魏" panose="02010800040101010101" pitchFamily="2" charset="-122"/>
                <a:ea typeface="华文新魏" panose="02010800040101010101" pitchFamily="2" charset="-122"/>
              </a:rPr>
              <a:t>ResourceWithLock</a:t>
            </a:r>
            <a:r>
              <a:rPr lang="en-US" altLang="zh-CN" sz="1600" b="1" dirty="0">
                <a:solidFill>
                  <a:srgbClr val="7F0055"/>
                </a:solidFill>
                <a:latin typeface="华文新魏" panose="02010800040101010101" pitchFamily="2" charset="-122"/>
                <a:ea typeface="华文新魏" panose="02010800040101010101" pitchFamily="2" charset="-122"/>
              </a:rPr>
              <a:t> { //</a:t>
            </a:r>
            <a:r>
              <a:rPr lang="zh-CN" altLang="en-US" sz="1600" b="1" dirty="0">
                <a:solidFill>
                  <a:srgbClr val="7F0055"/>
                </a:solidFill>
                <a:latin typeface="华文新魏" panose="02010800040101010101" pitchFamily="2" charset="-122"/>
                <a:ea typeface="华文新魏" panose="02010800040101010101" pitchFamily="2" charset="-122"/>
              </a:rPr>
              <a:t>重新定义资源类，采用</a:t>
            </a:r>
            <a:r>
              <a:rPr lang="en-US" altLang="zh-CN" sz="1600" b="1" dirty="0">
                <a:solidFill>
                  <a:srgbClr val="7F0055"/>
                </a:solidFill>
                <a:latin typeface="华文新魏" panose="02010800040101010101" pitchFamily="2" charset="-122"/>
                <a:ea typeface="华文新魏" panose="02010800040101010101" pitchFamily="2" charset="-122"/>
              </a:rPr>
              <a:t>Lock</a:t>
            </a:r>
            <a:r>
              <a:rPr lang="zh-CN" altLang="en-US" sz="1600" b="1" dirty="0">
                <a:solidFill>
                  <a:srgbClr val="7F0055"/>
                </a:solidFill>
                <a:latin typeface="华文新魏" panose="02010800040101010101" pitchFamily="2" charset="-122"/>
                <a:ea typeface="华文新魏" panose="02010800040101010101" pitchFamily="2" charset="-122"/>
              </a:rPr>
              <a:t>锁</a:t>
            </a:r>
            <a:endParaRPr lang="en-US" altLang="zh-CN" sz="1600" b="1" dirty="0">
              <a:solidFill>
                <a:srgbClr val="7F0055"/>
              </a:solidFill>
              <a:latin typeface="华文新魏" panose="02010800040101010101" pitchFamily="2" charset="-122"/>
              <a:ea typeface="华文新魏" panose="02010800040101010101" pitchFamily="2" charset="-122"/>
            </a:endParaRPr>
          </a:p>
          <a:p>
            <a:pPr>
              <a:lnSpc>
                <a:spcPct val="120000"/>
              </a:lnSpc>
            </a:pPr>
            <a:r>
              <a:rPr lang="en-US" altLang="zh-CN" sz="1600" b="1" dirty="0">
                <a:solidFill>
                  <a:srgbClr val="FF0000"/>
                </a:solidFill>
                <a:latin typeface="华文新魏" panose="02010800040101010101" pitchFamily="2" charset="-122"/>
                <a:ea typeface="华文新魏" panose="02010800040101010101" pitchFamily="2" charset="-122"/>
              </a:rPr>
              <a:t>    private  Lock </a:t>
            </a:r>
            <a:r>
              <a:rPr lang="en-US" altLang="zh-CN" sz="1600" b="1" dirty="0" err="1">
                <a:solidFill>
                  <a:srgbClr val="FF0000"/>
                </a:solidFill>
                <a:latin typeface="华文新魏" panose="02010800040101010101" pitchFamily="2" charset="-122"/>
                <a:ea typeface="华文新魏" panose="02010800040101010101" pitchFamily="2" charset="-122"/>
              </a:rPr>
              <a:t>lock</a:t>
            </a:r>
            <a:r>
              <a:rPr lang="en-US" altLang="zh-CN" sz="1600" b="1" dirty="0">
                <a:solidFill>
                  <a:srgbClr val="FF0000"/>
                </a:solidFill>
                <a:latin typeface="华文新魏" panose="02010800040101010101" pitchFamily="2" charset="-122"/>
                <a:ea typeface="华文新魏" panose="02010800040101010101" pitchFamily="2" charset="-122"/>
              </a:rPr>
              <a:t> = new </a:t>
            </a:r>
            <a:r>
              <a:rPr lang="en-US" altLang="zh-CN" sz="1600" b="1" dirty="0" err="1">
                <a:solidFill>
                  <a:srgbClr val="FF0000"/>
                </a:solidFill>
                <a:latin typeface="华文新魏" panose="02010800040101010101" pitchFamily="2" charset="-122"/>
                <a:ea typeface="华文新魏" panose="02010800040101010101" pitchFamily="2" charset="-122"/>
              </a:rPr>
              <a:t>ReentrantLock</a:t>
            </a:r>
            <a:r>
              <a:rPr lang="en-US" altLang="zh-CN" sz="1600" b="1" dirty="0">
                <a:solidFill>
                  <a:srgbClr val="FF0000"/>
                </a:solidFill>
                <a:latin typeface="华文新魏" panose="02010800040101010101" pitchFamily="2" charset="-122"/>
                <a:ea typeface="华文新魏" panose="02010800040101010101" pitchFamily="2" charset="-122"/>
              </a:rPr>
              <a:t>();  //</a:t>
            </a:r>
            <a:r>
              <a:rPr lang="zh-CN" altLang="en-US" sz="1600" b="1" dirty="0">
                <a:solidFill>
                  <a:srgbClr val="FF0000"/>
                </a:solidFill>
                <a:latin typeface="华文新魏" panose="02010800040101010101" pitchFamily="2" charset="-122"/>
                <a:ea typeface="华文新魏" panose="02010800040101010101" pitchFamily="2" charset="-122"/>
              </a:rPr>
              <a:t>创建</a:t>
            </a:r>
            <a:r>
              <a:rPr lang="en-US" altLang="zh-CN" sz="1600" b="1" dirty="0">
                <a:solidFill>
                  <a:srgbClr val="FF0000"/>
                </a:solidFill>
                <a:latin typeface="华文新魏" panose="02010800040101010101" pitchFamily="2" charset="-122"/>
                <a:ea typeface="华文新魏" panose="02010800040101010101" pitchFamily="2" charset="-122"/>
              </a:rPr>
              <a:t>Lock</a:t>
            </a:r>
            <a:r>
              <a:rPr lang="zh-CN" altLang="en-US" sz="1600" b="1" dirty="0">
                <a:solidFill>
                  <a:srgbClr val="FF0000"/>
                </a:solidFill>
                <a:latin typeface="华文新魏" panose="02010800040101010101" pitchFamily="2" charset="-122"/>
                <a:ea typeface="华文新魏" panose="02010800040101010101" pitchFamily="2" charset="-122"/>
              </a:rPr>
              <a:t>锁对象，注意是实例变量 </a:t>
            </a:r>
          </a:p>
          <a:p>
            <a:pPr>
              <a:lnSpc>
                <a:spcPct val="120000"/>
              </a:lnSpc>
            </a:pPr>
            <a:r>
              <a:rPr lang="zh-CN" altLang="en-US" sz="1600" b="1" dirty="0">
                <a:solidFill>
                  <a:srgbClr val="7F0055"/>
                </a:solidFill>
                <a:latin typeface="华文新魏" panose="02010800040101010101" pitchFamily="2" charset="-122"/>
                <a:ea typeface="华文新魏" panose="02010800040101010101" pitchFamily="2" charset="-122"/>
              </a:rPr>
              <a:t>    </a:t>
            </a:r>
            <a:r>
              <a:rPr lang="en-US" altLang="zh-CN" sz="1600" b="1" dirty="0">
                <a:solidFill>
                  <a:srgbClr val="7F0055"/>
                </a:solidFill>
                <a:latin typeface="华文新魏" panose="02010800040101010101" pitchFamily="2" charset="-122"/>
                <a:ea typeface="华文新魏" panose="02010800040101010101" pitchFamily="2" charset="-122"/>
              </a:rPr>
              <a:t>private int value = 0;   //</a:t>
            </a:r>
            <a:r>
              <a:rPr lang="zh-CN" altLang="en-US" sz="1600" b="1" dirty="0">
                <a:solidFill>
                  <a:srgbClr val="7F0055"/>
                </a:solidFill>
                <a:latin typeface="华文新魏" panose="02010800040101010101" pitchFamily="2" charset="-122"/>
                <a:ea typeface="华文新魏" panose="02010800040101010101" pitchFamily="2" charset="-122"/>
              </a:rPr>
              <a:t>多个线程会同时对这个数据成员读写</a:t>
            </a:r>
          </a:p>
          <a:p>
            <a:pPr>
              <a:lnSpc>
                <a:spcPct val="120000"/>
              </a:lnSpc>
            </a:pPr>
            <a:r>
              <a:rPr lang="zh-CN" altLang="en-US" sz="1600" b="1" dirty="0">
                <a:solidFill>
                  <a:srgbClr val="7F0055"/>
                </a:solidFill>
                <a:latin typeface="华文新魏" panose="02010800040101010101" pitchFamily="2" charset="-122"/>
                <a:ea typeface="华文新魏" panose="02010800040101010101" pitchFamily="2" charset="-122"/>
              </a:rPr>
              <a:t>    </a:t>
            </a:r>
            <a:r>
              <a:rPr lang="en-US" altLang="zh-CN" sz="1600" b="1" dirty="0">
                <a:solidFill>
                  <a:srgbClr val="7F0055"/>
                </a:solidFill>
                <a:latin typeface="华文新魏" panose="02010800040101010101" pitchFamily="2" charset="-122"/>
                <a:ea typeface="华文新魏" panose="02010800040101010101" pitchFamily="2" charset="-122"/>
              </a:rPr>
              <a:t>public int getValue(){ return  value; }</a:t>
            </a: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    public void </a:t>
            </a:r>
            <a:r>
              <a:rPr lang="en-US" altLang="zh-CN" sz="1600" b="1" dirty="0" err="1">
                <a:solidFill>
                  <a:srgbClr val="7F0055"/>
                </a:solidFill>
                <a:latin typeface="华文新魏" panose="02010800040101010101" pitchFamily="2" charset="-122"/>
                <a:ea typeface="华文新魏" panose="02010800040101010101" pitchFamily="2" charset="-122"/>
              </a:rPr>
              <a:t>inc</a:t>
            </a:r>
            <a:r>
              <a:rPr lang="en-US" altLang="zh-CN" sz="1600" b="1" dirty="0">
                <a:solidFill>
                  <a:srgbClr val="7F0055"/>
                </a:solidFill>
                <a:latin typeface="华文新魏" panose="02010800040101010101" pitchFamily="2" charset="-122"/>
                <a:ea typeface="华文新魏" panose="02010800040101010101" pitchFamily="2" charset="-122"/>
              </a:rPr>
              <a:t>(int amount)   {</a:t>
            </a: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        </a:t>
            </a:r>
            <a:r>
              <a:rPr lang="en-US" altLang="zh-CN" sz="1600" b="1" dirty="0" err="1">
                <a:solidFill>
                  <a:srgbClr val="FF0000"/>
                </a:solidFill>
                <a:latin typeface="华文新魏" panose="02010800040101010101" pitchFamily="2" charset="-122"/>
                <a:ea typeface="华文新魏" panose="02010800040101010101" pitchFamily="2" charset="-122"/>
              </a:rPr>
              <a:t>lock.lock</a:t>
            </a:r>
            <a:r>
              <a:rPr lang="en-US" altLang="zh-CN" sz="1600" b="1" dirty="0">
                <a:solidFill>
                  <a:srgbClr val="FF0000"/>
                </a:solidFill>
                <a:latin typeface="华文新魏" panose="02010800040101010101" pitchFamily="2" charset="-122"/>
                <a:ea typeface="华文新魏" panose="02010800040101010101" pitchFamily="2" charset="-122"/>
              </a:rPr>
              <a:t>( ); // Acquire the lock</a:t>
            </a: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        try{ System.out.print("\</a:t>
            </a:r>
            <a:r>
              <a:rPr lang="en-US" altLang="zh-CN" sz="1600" b="1" dirty="0" err="1">
                <a:solidFill>
                  <a:srgbClr val="7F0055"/>
                </a:solidFill>
                <a:latin typeface="华文新魏" panose="02010800040101010101" pitchFamily="2" charset="-122"/>
                <a:ea typeface="华文新魏" panose="02010800040101010101" pitchFamily="2" charset="-122"/>
              </a:rPr>
              <a:t>nThread</a:t>
            </a:r>
            <a:r>
              <a:rPr lang="en-US" altLang="zh-CN" sz="1600" b="1" dirty="0">
                <a:solidFill>
                  <a:srgbClr val="7F0055"/>
                </a:solidFill>
                <a:latin typeface="华文新魏" panose="02010800040101010101" pitchFamily="2" charset="-122"/>
                <a:ea typeface="华文新魏" panose="02010800040101010101" pitchFamily="2" charset="-122"/>
              </a:rPr>
              <a:t> " + </a:t>
            </a:r>
            <a:r>
              <a:rPr lang="en-US" altLang="zh-CN" sz="1600" b="1" dirty="0" err="1">
                <a:solidFill>
                  <a:srgbClr val="7F0055"/>
                </a:solidFill>
                <a:latin typeface="华文新魏" panose="02010800040101010101" pitchFamily="2" charset="-122"/>
                <a:ea typeface="华文新魏" panose="02010800040101010101" pitchFamily="2" charset="-122"/>
              </a:rPr>
              <a:t>Thread.currentThread</a:t>
            </a:r>
            <a:r>
              <a:rPr lang="en-US" altLang="zh-CN" sz="1600" b="1" dirty="0">
                <a:solidFill>
                  <a:srgbClr val="7F0055"/>
                </a:solidFill>
                <a:latin typeface="华文新魏" panose="02010800040101010101" pitchFamily="2" charset="-122"/>
                <a:ea typeface="华文新魏" panose="02010800040101010101" pitchFamily="2" charset="-122"/>
              </a:rPr>
              <a:t>().</a:t>
            </a:r>
            <a:r>
              <a:rPr lang="en-US" altLang="zh-CN" sz="1600" b="1" dirty="0" err="1">
                <a:solidFill>
                  <a:srgbClr val="7F0055"/>
                </a:solidFill>
                <a:latin typeface="华文新魏" panose="02010800040101010101" pitchFamily="2" charset="-122"/>
                <a:ea typeface="华文新魏" panose="02010800040101010101" pitchFamily="2" charset="-122"/>
              </a:rPr>
              <a:t>getId</a:t>
            </a:r>
            <a:r>
              <a:rPr lang="en-US" altLang="zh-CN" sz="1600" b="1" dirty="0">
                <a:solidFill>
                  <a:srgbClr val="7F0055"/>
                </a:solidFill>
                <a:latin typeface="华文新魏" panose="02010800040101010101" pitchFamily="2" charset="-122"/>
                <a:ea typeface="华文新魏" panose="02010800040101010101" pitchFamily="2" charset="-122"/>
              </a:rPr>
              <a:t>() + " </a:t>
            </a:r>
            <a:r>
              <a:rPr lang="zh-CN" altLang="en-US" sz="1600" b="1" dirty="0">
                <a:solidFill>
                  <a:srgbClr val="7F0055"/>
                </a:solidFill>
                <a:latin typeface="华文新魏" panose="02010800040101010101" pitchFamily="2" charset="-122"/>
                <a:ea typeface="华文新魏" panose="02010800040101010101" pitchFamily="2" charset="-122"/>
              </a:rPr>
              <a:t>进入</a:t>
            </a:r>
            <a:r>
              <a:rPr lang="en-US" altLang="zh-CN" sz="1600" b="1" dirty="0" err="1">
                <a:solidFill>
                  <a:srgbClr val="7F0055"/>
                </a:solidFill>
                <a:latin typeface="华文新魏" panose="02010800040101010101" pitchFamily="2" charset="-122"/>
                <a:ea typeface="华文新魏" panose="02010800040101010101" pitchFamily="2" charset="-122"/>
              </a:rPr>
              <a:t>inc</a:t>
            </a:r>
            <a:r>
              <a:rPr lang="en-US" altLang="zh-CN" sz="1600" b="1" dirty="0">
                <a:solidFill>
                  <a:srgbClr val="7F0055"/>
                </a:solidFill>
                <a:latin typeface="华文新魏" panose="02010800040101010101" pitchFamily="2" charset="-122"/>
                <a:ea typeface="华文新魏" panose="02010800040101010101" pitchFamily="2" charset="-122"/>
              </a:rPr>
              <a:t>: ");</a:t>
            </a: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            int </a:t>
            </a:r>
            <a:r>
              <a:rPr lang="en-US" altLang="zh-CN" sz="1600" b="1" dirty="0" err="1">
                <a:solidFill>
                  <a:srgbClr val="7F0055"/>
                </a:solidFill>
                <a:latin typeface="华文新魏" panose="02010800040101010101" pitchFamily="2" charset="-122"/>
                <a:ea typeface="华文新魏" panose="02010800040101010101" pitchFamily="2" charset="-122"/>
              </a:rPr>
              <a:t>newValue</a:t>
            </a:r>
            <a:r>
              <a:rPr lang="en-US" altLang="zh-CN" sz="1600" b="1" dirty="0">
                <a:solidFill>
                  <a:srgbClr val="7F0055"/>
                </a:solidFill>
                <a:latin typeface="华文新魏" panose="02010800040101010101" pitchFamily="2" charset="-122"/>
                <a:ea typeface="华文新魏" panose="02010800040101010101" pitchFamily="2" charset="-122"/>
              </a:rPr>
              <a:t> = value + amount;  try{ </a:t>
            </a:r>
            <a:r>
              <a:rPr lang="en-US" altLang="zh-CN" sz="1600" b="1" dirty="0" err="1">
                <a:solidFill>
                  <a:srgbClr val="7F0055"/>
                </a:solidFill>
                <a:latin typeface="华文新魏" panose="02010800040101010101" pitchFamily="2" charset="-122"/>
                <a:ea typeface="华文新魏" panose="02010800040101010101" pitchFamily="2" charset="-122"/>
              </a:rPr>
              <a:t>Thread.sleep</a:t>
            </a:r>
            <a:r>
              <a:rPr lang="en-US" altLang="zh-CN" sz="1600" b="1" dirty="0">
                <a:solidFill>
                  <a:srgbClr val="7F0055"/>
                </a:solidFill>
                <a:latin typeface="华文新魏" panose="02010800040101010101" pitchFamily="2" charset="-122"/>
                <a:ea typeface="华文新魏" panose="02010800040101010101" pitchFamily="2" charset="-122"/>
              </a:rPr>
              <a:t>(5); }  catch(</a:t>
            </a:r>
            <a:r>
              <a:rPr lang="en-US" altLang="zh-CN" sz="1600" b="1" dirty="0" err="1">
                <a:solidFill>
                  <a:srgbClr val="7F0055"/>
                </a:solidFill>
                <a:latin typeface="华文新魏" panose="02010800040101010101" pitchFamily="2" charset="-122"/>
                <a:ea typeface="华文新魏" panose="02010800040101010101" pitchFamily="2" charset="-122"/>
              </a:rPr>
              <a:t>InterruptedException</a:t>
            </a:r>
            <a:r>
              <a:rPr lang="en-US" altLang="zh-CN" sz="1600" b="1" dirty="0">
                <a:solidFill>
                  <a:srgbClr val="7F0055"/>
                </a:solidFill>
                <a:latin typeface="华文新魏" panose="02010800040101010101" pitchFamily="2" charset="-122"/>
                <a:ea typeface="华文新魏" panose="02010800040101010101" pitchFamily="2" charset="-122"/>
              </a:rPr>
              <a:t> e){ }</a:t>
            </a: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            value = </a:t>
            </a:r>
            <a:r>
              <a:rPr lang="en-US" altLang="zh-CN" sz="1600" b="1" dirty="0" err="1">
                <a:solidFill>
                  <a:srgbClr val="7F0055"/>
                </a:solidFill>
                <a:latin typeface="华文新魏" panose="02010800040101010101" pitchFamily="2" charset="-122"/>
                <a:ea typeface="华文新魏" panose="02010800040101010101" pitchFamily="2" charset="-122"/>
              </a:rPr>
              <a:t>newValue</a:t>
            </a:r>
            <a:r>
              <a:rPr lang="en-US" altLang="zh-CN" sz="1600" b="1" dirty="0">
                <a:solidFill>
                  <a:srgbClr val="7F0055"/>
                </a:solidFill>
                <a:latin typeface="华文新魏" panose="02010800040101010101" pitchFamily="2" charset="-122"/>
                <a:ea typeface="华文新魏" panose="02010800040101010101" pitchFamily="2" charset="-122"/>
              </a:rPr>
              <a:t>; System.out.print("--&gt;Thread " + </a:t>
            </a:r>
            <a:r>
              <a:rPr lang="en-US" altLang="zh-CN" sz="1600" b="1" dirty="0" err="1">
                <a:solidFill>
                  <a:srgbClr val="7F0055"/>
                </a:solidFill>
                <a:latin typeface="华文新魏" panose="02010800040101010101" pitchFamily="2" charset="-122"/>
                <a:ea typeface="华文新魏" panose="02010800040101010101" pitchFamily="2" charset="-122"/>
              </a:rPr>
              <a:t>Thread.currentThread</a:t>
            </a:r>
            <a:r>
              <a:rPr lang="en-US" altLang="zh-CN" sz="1600" b="1" dirty="0">
                <a:solidFill>
                  <a:srgbClr val="7F0055"/>
                </a:solidFill>
                <a:latin typeface="华文新魏" panose="02010800040101010101" pitchFamily="2" charset="-122"/>
                <a:ea typeface="华文新魏" panose="02010800040101010101" pitchFamily="2" charset="-122"/>
              </a:rPr>
              <a:t>().</a:t>
            </a:r>
            <a:r>
              <a:rPr lang="en-US" altLang="zh-CN" sz="1600" b="1" dirty="0" err="1">
                <a:solidFill>
                  <a:srgbClr val="7F0055"/>
                </a:solidFill>
                <a:latin typeface="华文新魏" panose="02010800040101010101" pitchFamily="2" charset="-122"/>
                <a:ea typeface="华文新魏" panose="02010800040101010101" pitchFamily="2" charset="-122"/>
              </a:rPr>
              <a:t>getId</a:t>
            </a:r>
            <a:r>
              <a:rPr lang="en-US" altLang="zh-CN" sz="1600" b="1" dirty="0">
                <a:solidFill>
                  <a:srgbClr val="7F0055"/>
                </a:solidFill>
                <a:latin typeface="华文新魏" panose="02010800040101010101" pitchFamily="2" charset="-122"/>
                <a:ea typeface="华文新魏" panose="02010800040101010101" pitchFamily="2" charset="-122"/>
              </a:rPr>
              <a:t>() + " </a:t>
            </a:r>
            <a:r>
              <a:rPr lang="zh-CN" altLang="en-US" sz="1600" b="1" dirty="0">
                <a:solidFill>
                  <a:srgbClr val="7F0055"/>
                </a:solidFill>
                <a:latin typeface="华文新魏" panose="02010800040101010101" pitchFamily="2" charset="-122"/>
                <a:ea typeface="华文新魏" panose="02010800040101010101" pitchFamily="2" charset="-122"/>
              </a:rPr>
              <a:t>离开</a:t>
            </a:r>
            <a:r>
              <a:rPr lang="en-US" altLang="zh-CN" sz="1600" b="1" dirty="0" err="1">
                <a:solidFill>
                  <a:srgbClr val="7F0055"/>
                </a:solidFill>
                <a:latin typeface="华文新魏" panose="02010800040101010101" pitchFamily="2" charset="-122"/>
                <a:ea typeface="华文新魏" panose="02010800040101010101" pitchFamily="2" charset="-122"/>
              </a:rPr>
              <a:t>inc.</a:t>
            </a:r>
            <a:r>
              <a:rPr lang="en-US" altLang="zh-CN" sz="1600" b="1" dirty="0">
                <a:solidFill>
                  <a:srgbClr val="7F0055"/>
                </a:solidFill>
                <a:latin typeface="华文新魏" panose="02010800040101010101" pitchFamily="2" charset="-122"/>
                <a:ea typeface="华文新魏" panose="02010800040101010101" pitchFamily="2" charset="-122"/>
              </a:rPr>
              <a:t>");</a:t>
            </a: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        } finally{ </a:t>
            </a:r>
            <a:r>
              <a:rPr lang="en-US" altLang="zh-CN" sz="1600" b="1" dirty="0" err="1">
                <a:solidFill>
                  <a:srgbClr val="FF0000"/>
                </a:solidFill>
                <a:latin typeface="华文新魏" panose="02010800040101010101" pitchFamily="2" charset="-122"/>
                <a:ea typeface="华文新魏" panose="02010800040101010101" pitchFamily="2" charset="-122"/>
              </a:rPr>
              <a:t>lock.unlock</a:t>
            </a:r>
            <a:r>
              <a:rPr lang="en-US" altLang="zh-CN" sz="1600" b="1" dirty="0">
                <a:solidFill>
                  <a:srgbClr val="FF0000"/>
                </a:solidFill>
                <a:latin typeface="华文新魏" panose="02010800040101010101" pitchFamily="2" charset="-122"/>
                <a:ea typeface="华文新魏" panose="02010800040101010101" pitchFamily="2" charset="-122"/>
              </a:rPr>
              <a:t>(); </a:t>
            </a:r>
            <a:r>
              <a:rPr lang="en-US" altLang="zh-CN" sz="1600" b="1" dirty="0">
                <a:solidFill>
                  <a:srgbClr val="7F0055"/>
                </a:solidFill>
                <a:latin typeface="华文新魏" panose="02010800040101010101" pitchFamily="2" charset="-122"/>
                <a:ea typeface="华文新魏" panose="02010800040101010101" pitchFamily="2" charset="-122"/>
              </a:rPr>
              <a:t>}</a:t>
            </a: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    }</a:t>
            </a: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    public void </a:t>
            </a:r>
            <a:r>
              <a:rPr lang="en-US" altLang="zh-CN" sz="1600" b="1" dirty="0" err="1">
                <a:solidFill>
                  <a:srgbClr val="7F0055"/>
                </a:solidFill>
                <a:latin typeface="华文新魏" panose="02010800040101010101" pitchFamily="2" charset="-122"/>
                <a:ea typeface="华文新魏" panose="02010800040101010101" pitchFamily="2" charset="-122"/>
              </a:rPr>
              <a:t>dec</a:t>
            </a:r>
            <a:r>
              <a:rPr lang="en-US" altLang="zh-CN" sz="1600" b="1" dirty="0">
                <a:solidFill>
                  <a:srgbClr val="7F0055"/>
                </a:solidFill>
                <a:latin typeface="华文新魏" panose="02010800040101010101" pitchFamily="2" charset="-122"/>
                <a:ea typeface="华文新魏" panose="02010800040101010101" pitchFamily="2" charset="-122"/>
              </a:rPr>
              <a:t>(int amount) {</a:t>
            </a: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        </a:t>
            </a:r>
            <a:r>
              <a:rPr lang="en-US" altLang="zh-CN" sz="1600" b="1" dirty="0" err="1">
                <a:solidFill>
                  <a:srgbClr val="FF0000"/>
                </a:solidFill>
                <a:latin typeface="华文新魏" panose="02010800040101010101" pitchFamily="2" charset="-122"/>
                <a:ea typeface="华文新魏" panose="02010800040101010101" pitchFamily="2" charset="-122"/>
              </a:rPr>
              <a:t>lock.lock</a:t>
            </a:r>
            <a:r>
              <a:rPr lang="en-US" altLang="zh-CN" sz="1600" b="1" dirty="0">
                <a:solidFill>
                  <a:srgbClr val="FF0000"/>
                </a:solidFill>
                <a:latin typeface="华文新魏" panose="02010800040101010101" pitchFamily="2" charset="-122"/>
                <a:ea typeface="华文新魏" panose="02010800040101010101" pitchFamily="2" charset="-122"/>
              </a:rPr>
              <a:t>( ); // Acquire the lock</a:t>
            </a: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        try{ System.out.print("\</a:t>
            </a:r>
            <a:r>
              <a:rPr lang="en-US" altLang="zh-CN" sz="1600" b="1" dirty="0" err="1">
                <a:solidFill>
                  <a:srgbClr val="7F0055"/>
                </a:solidFill>
                <a:latin typeface="华文新魏" panose="02010800040101010101" pitchFamily="2" charset="-122"/>
                <a:ea typeface="华文新魏" panose="02010800040101010101" pitchFamily="2" charset="-122"/>
              </a:rPr>
              <a:t>nThread</a:t>
            </a:r>
            <a:r>
              <a:rPr lang="en-US" altLang="zh-CN" sz="1600" b="1" dirty="0">
                <a:solidFill>
                  <a:srgbClr val="7F0055"/>
                </a:solidFill>
                <a:latin typeface="华文新魏" panose="02010800040101010101" pitchFamily="2" charset="-122"/>
                <a:ea typeface="华文新魏" panose="02010800040101010101" pitchFamily="2" charset="-122"/>
              </a:rPr>
              <a:t> " + </a:t>
            </a:r>
            <a:r>
              <a:rPr lang="en-US" altLang="zh-CN" sz="1600" b="1" dirty="0" err="1">
                <a:solidFill>
                  <a:srgbClr val="7F0055"/>
                </a:solidFill>
                <a:latin typeface="华文新魏" panose="02010800040101010101" pitchFamily="2" charset="-122"/>
                <a:ea typeface="华文新魏" panose="02010800040101010101" pitchFamily="2" charset="-122"/>
              </a:rPr>
              <a:t>Thread.currentThread</a:t>
            </a:r>
            <a:r>
              <a:rPr lang="en-US" altLang="zh-CN" sz="1600" b="1" dirty="0">
                <a:solidFill>
                  <a:srgbClr val="7F0055"/>
                </a:solidFill>
                <a:latin typeface="华文新魏" panose="02010800040101010101" pitchFamily="2" charset="-122"/>
                <a:ea typeface="华文新魏" panose="02010800040101010101" pitchFamily="2" charset="-122"/>
              </a:rPr>
              <a:t>().</a:t>
            </a:r>
            <a:r>
              <a:rPr lang="en-US" altLang="zh-CN" sz="1600" b="1" dirty="0" err="1">
                <a:solidFill>
                  <a:srgbClr val="7F0055"/>
                </a:solidFill>
                <a:latin typeface="华文新魏" panose="02010800040101010101" pitchFamily="2" charset="-122"/>
                <a:ea typeface="华文新魏" panose="02010800040101010101" pitchFamily="2" charset="-122"/>
              </a:rPr>
              <a:t>getId</a:t>
            </a:r>
            <a:r>
              <a:rPr lang="en-US" altLang="zh-CN" sz="1600" b="1" dirty="0">
                <a:solidFill>
                  <a:srgbClr val="7F0055"/>
                </a:solidFill>
                <a:latin typeface="华文新魏" panose="02010800040101010101" pitchFamily="2" charset="-122"/>
                <a:ea typeface="华文新魏" panose="02010800040101010101" pitchFamily="2" charset="-122"/>
              </a:rPr>
              <a:t>() + " </a:t>
            </a:r>
            <a:r>
              <a:rPr lang="zh-CN" altLang="en-US" sz="1600" b="1" dirty="0">
                <a:solidFill>
                  <a:srgbClr val="7F0055"/>
                </a:solidFill>
                <a:latin typeface="华文新魏" panose="02010800040101010101" pitchFamily="2" charset="-122"/>
                <a:ea typeface="华文新魏" panose="02010800040101010101" pitchFamily="2" charset="-122"/>
              </a:rPr>
              <a:t>进入</a:t>
            </a:r>
            <a:r>
              <a:rPr lang="en-US" altLang="zh-CN" sz="1600" b="1" dirty="0" err="1">
                <a:solidFill>
                  <a:srgbClr val="7F0055"/>
                </a:solidFill>
                <a:latin typeface="华文新魏" panose="02010800040101010101" pitchFamily="2" charset="-122"/>
                <a:ea typeface="华文新魏" panose="02010800040101010101" pitchFamily="2" charset="-122"/>
              </a:rPr>
              <a:t>dec</a:t>
            </a:r>
            <a:r>
              <a:rPr lang="en-US" altLang="zh-CN" sz="1600" b="1" dirty="0">
                <a:solidFill>
                  <a:srgbClr val="7F0055"/>
                </a:solidFill>
                <a:latin typeface="华文新魏" panose="02010800040101010101" pitchFamily="2" charset="-122"/>
                <a:ea typeface="华文新魏" panose="02010800040101010101" pitchFamily="2" charset="-122"/>
              </a:rPr>
              <a:t>: ");</a:t>
            </a: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            int </a:t>
            </a:r>
            <a:r>
              <a:rPr lang="en-US" altLang="zh-CN" sz="1600" b="1" dirty="0" err="1">
                <a:solidFill>
                  <a:srgbClr val="7F0055"/>
                </a:solidFill>
                <a:latin typeface="华文新魏" panose="02010800040101010101" pitchFamily="2" charset="-122"/>
                <a:ea typeface="华文新魏" panose="02010800040101010101" pitchFamily="2" charset="-122"/>
              </a:rPr>
              <a:t>newValue</a:t>
            </a:r>
            <a:r>
              <a:rPr lang="en-US" altLang="zh-CN" sz="1600" b="1" dirty="0">
                <a:solidFill>
                  <a:srgbClr val="7F0055"/>
                </a:solidFill>
                <a:latin typeface="华文新魏" panose="02010800040101010101" pitchFamily="2" charset="-122"/>
                <a:ea typeface="华文新魏" panose="02010800040101010101" pitchFamily="2" charset="-122"/>
              </a:rPr>
              <a:t> = value - amount; try{ </a:t>
            </a:r>
            <a:r>
              <a:rPr lang="en-US" altLang="zh-CN" sz="1600" b="1" dirty="0" err="1">
                <a:solidFill>
                  <a:srgbClr val="7F0055"/>
                </a:solidFill>
                <a:latin typeface="华文新魏" panose="02010800040101010101" pitchFamily="2" charset="-122"/>
                <a:ea typeface="华文新魏" panose="02010800040101010101" pitchFamily="2" charset="-122"/>
              </a:rPr>
              <a:t>Thread.sleep</a:t>
            </a:r>
            <a:r>
              <a:rPr lang="en-US" altLang="zh-CN" sz="1600" b="1" dirty="0">
                <a:solidFill>
                  <a:srgbClr val="7F0055"/>
                </a:solidFill>
                <a:latin typeface="华文新魏" panose="02010800040101010101" pitchFamily="2" charset="-122"/>
                <a:ea typeface="华文新魏" panose="02010800040101010101" pitchFamily="2" charset="-122"/>
              </a:rPr>
              <a:t>(2); }  catch(</a:t>
            </a:r>
            <a:r>
              <a:rPr lang="en-US" altLang="zh-CN" sz="1600" b="1" dirty="0" err="1">
                <a:solidFill>
                  <a:srgbClr val="7F0055"/>
                </a:solidFill>
                <a:latin typeface="华文新魏" panose="02010800040101010101" pitchFamily="2" charset="-122"/>
                <a:ea typeface="华文新魏" panose="02010800040101010101" pitchFamily="2" charset="-122"/>
              </a:rPr>
              <a:t>InterruptedException</a:t>
            </a:r>
            <a:r>
              <a:rPr lang="en-US" altLang="zh-CN" sz="1600" b="1" dirty="0">
                <a:solidFill>
                  <a:srgbClr val="7F0055"/>
                </a:solidFill>
                <a:latin typeface="华文新魏" panose="02010800040101010101" pitchFamily="2" charset="-122"/>
                <a:ea typeface="华文新魏" panose="02010800040101010101" pitchFamily="2" charset="-122"/>
              </a:rPr>
              <a:t> e){	}</a:t>
            </a: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            value = </a:t>
            </a:r>
            <a:r>
              <a:rPr lang="en-US" altLang="zh-CN" sz="1600" b="1" dirty="0" err="1">
                <a:solidFill>
                  <a:srgbClr val="7F0055"/>
                </a:solidFill>
                <a:latin typeface="华文新魏" panose="02010800040101010101" pitchFamily="2" charset="-122"/>
                <a:ea typeface="华文新魏" panose="02010800040101010101" pitchFamily="2" charset="-122"/>
              </a:rPr>
              <a:t>newValue</a:t>
            </a:r>
            <a:r>
              <a:rPr lang="en-US" altLang="zh-CN" sz="1600" b="1" dirty="0">
                <a:solidFill>
                  <a:srgbClr val="7F0055"/>
                </a:solidFill>
                <a:latin typeface="华文新魏" panose="02010800040101010101" pitchFamily="2" charset="-122"/>
                <a:ea typeface="华文新魏" panose="02010800040101010101" pitchFamily="2" charset="-122"/>
              </a:rPr>
              <a:t>; System.out.print("--&gt;Thread " + </a:t>
            </a:r>
            <a:r>
              <a:rPr lang="en-US" altLang="zh-CN" sz="1600" b="1" dirty="0" err="1">
                <a:solidFill>
                  <a:srgbClr val="7F0055"/>
                </a:solidFill>
                <a:latin typeface="华文新魏" panose="02010800040101010101" pitchFamily="2" charset="-122"/>
                <a:ea typeface="华文新魏" panose="02010800040101010101" pitchFamily="2" charset="-122"/>
              </a:rPr>
              <a:t>Thread.currentThread</a:t>
            </a:r>
            <a:r>
              <a:rPr lang="en-US" altLang="zh-CN" sz="1600" b="1" dirty="0">
                <a:solidFill>
                  <a:srgbClr val="7F0055"/>
                </a:solidFill>
                <a:latin typeface="华文新魏" panose="02010800040101010101" pitchFamily="2" charset="-122"/>
                <a:ea typeface="华文新魏" panose="02010800040101010101" pitchFamily="2" charset="-122"/>
              </a:rPr>
              <a:t>().</a:t>
            </a:r>
            <a:r>
              <a:rPr lang="en-US" altLang="zh-CN" sz="1600" b="1" dirty="0" err="1">
                <a:solidFill>
                  <a:srgbClr val="7F0055"/>
                </a:solidFill>
                <a:latin typeface="华文新魏" panose="02010800040101010101" pitchFamily="2" charset="-122"/>
                <a:ea typeface="华文新魏" panose="02010800040101010101" pitchFamily="2" charset="-122"/>
              </a:rPr>
              <a:t>getId</a:t>
            </a:r>
            <a:r>
              <a:rPr lang="en-US" altLang="zh-CN" sz="1600" b="1" dirty="0">
                <a:solidFill>
                  <a:srgbClr val="7F0055"/>
                </a:solidFill>
                <a:latin typeface="华文新魏" panose="02010800040101010101" pitchFamily="2" charset="-122"/>
                <a:ea typeface="华文新魏" panose="02010800040101010101" pitchFamily="2" charset="-122"/>
              </a:rPr>
              <a:t>() + " </a:t>
            </a:r>
            <a:r>
              <a:rPr lang="zh-CN" altLang="en-US" sz="1600" b="1" dirty="0">
                <a:solidFill>
                  <a:srgbClr val="7F0055"/>
                </a:solidFill>
                <a:latin typeface="华文新魏" panose="02010800040101010101" pitchFamily="2" charset="-122"/>
                <a:ea typeface="华文新魏" panose="02010800040101010101" pitchFamily="2" charset="-122"/>
              </a:rPr>
              <a:t>离开</a:t>
            </a:r>
            <a:r>
              <a:rPr lang="en-US" altLang="zh-CN" sz="1600" b="1" dirty="0" err="1">
                <a:solidFill>
                  <a:srgbClr val="7F0055"/>
                </a:solidFill>
                <a:latin typeface="华文新魏" panose="02010800040101010101" pitchFamily="2" charset="-122"/>
                <a:ea typeface="华文新魏" panose="02010800040101010101" pitchFamily="2" charset="-122"/>
              </a:rPr>
              <a:t>dec.</a:t>
            </a:r>
            <a:r>
              <a:rPr lang="en-US" altLang="zh-CN" sz="1600" b="1" dirty="0">
                <a:solidFill>
                  <a:srgbClr val="7F0055"/>
                </a:solidFill>
                <a:latin typeface="华文新魏" panose="02010800040101010101" pitchFamily="2" charset="-122"/>
                <a:ea typeface="华文新魏" panose="02010800040101010101" pitchFamily="2" charset="-122"/>
              </a:rPr>
              <a:t>");</a:t>
            </a: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        } finally { </a:t>
            </a:r>
            <a:r>
              <a:rPr lang="en-US" altLang="zh-CN" sz="1600" b="1" dirty="0" err="1">
                <a:solidFill>
                  <a:srgbClr val="FF0000"/>
                </a:solidFill>
                <a:latin typeface="华文新魏" panose="02010800040101010101" pitchFamily="2" charset="-122"/>
                <a:ea typeface="华文新魏" panose="02010800040101010101" pitchFamily="2" charset="-122"/>
              </a:rPr>
              <a:t>lock.unlock</a:t>
            </a:r>
            <a:r>
              <a:rPr lang="en-US" altLang="zh-CN" sz="1600" b="1" dirty="0">
                <a:solidFill>
                  <a:srgbClr val="FF0000"/>
                </a:solidFill>
                <a:latin typeface="华文新魏" panose="02010800040101010101" pitchFamily="2" charset="-122"/>
                <a:ea typeface="华文新魏" panose="02010800040101010101" pitchFamily="2" charset="-122"/>
              </a:rPr>
              <a:t>(); </a:t>
            </a:r>
            <a:r>
              <a:rPr lang="en-US" altLang="zh-CN" sz="1600" b="1" dirty="0">
                <a:solidFill>
                  <a:srgbClr val="7F0055"/>
                </a:solidFill>
                <a:latin typeface="华文新魏" panose="02010800040101010101" pitchFamily="2" charset="-122"/>
                <a:ea typeface="华文新魏" panose="02010800040101010101" pitchFamily="2" charset="-122"/>
              </a:rPr>
              <a:t>}</a:t>
            </a: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    }</a:t>
            </a: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a:t>
            </a:r>
          </a:p>
        </p:txBody>
      </p:sp>
      <p:sp>
        <p:nvSpPr>
          <p:cNvPr id="51" name="圆角矩形标注 14">
            <a:extLst>
              <a:ext uri="{FF2B5EF4-FFF2-40B4-BE49-F238E27FC236}">
                <a16:creationId xmlns:a16="http://schemas.microsoft.com/office/drawing/2014/main" id="{4BBDCCF3-389A-4B80-B8C2-BF1DF2CED509}"/>
              </a:ext>
            </a:extLst>
          </p:cNvPr>
          <p:cNvSpPr/>
          <p:nvPr/>
        </p:nvSpPr>
        <p:spPr>
          <a:xfrm>
            <a:off x="3835179" y="2267903"/>
            <a:ext cx="3602684" cy="575658"/>
          </a:xfrm>
          <a:prstGeom prst="wedgeRoundRectCallout">
            <a:avLst>
              <a:gd name="adj1" fmla="val -62185"/>
              <a:gd name="adj2" fmla="val 38397"/>
              <a:gd name="adj3" fmla="val 16667"/>
            </a:avLst>
          </a:prstGeom>
          <a:solidFill>
            <a:schemeClr val="accent4">
              <a:lumMod val="40000"/>
              <a:lumOff val="60000"/>
              <a:alpha val="41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90000"/>
              </a:lnSpc>
              <a:spcBef>
                <a:spcPct val="0"/>
              </a:spcBef>
              <a:defRPr/>
            </a:pPr>
            <a:r>
              <a:rPr lang="en-US" altLang="zh-CN" sz="1600" dirty="0" err="1">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inc</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方法在这加</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Lock</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锁（临界区开始）</a:t>
            </a:r>
            <a:endParaRPr lang="en-US"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endParaRPr>
          </a:p>
        </p:txBody>
      </p:sp>
      <p:sp>
        <p:nvSpPr>
          <p:cNvPr id="52" name="圆角矩形标注 14">
            <a:extLst>
              <a:ext uri="{FF2B5EF4-FFF2-40B4-BE49-F238E27FC236}">
                <a16:creationId xmlns:a16="http://schemas.microsoft.com/office/drawing/2014/main" id="{A46D94AF-8F01-44DC-82F6-117B5DC25000}"/>
              </a:ext>
            </a:extLst>
          </p:cNvPr>
          <p:cNvSpPr/>
          <p:nvPr/>
        </p:nvSpPr>
        <p:spPr>
          <a:xfrm>
            <a:off x="6630898" y="4484794"/>
            <a:ext cx="3412514" cy="471824"/>
          </a:xfrm>
          <a:prstGeom prst="wedgeRoundRectCallout">
            <a:avLst>
              <a:gd name="adj1" fmla="val -70151"/>
              <a:gd name="adj2" fmla="val 40129"/>
              <a:gd name="adj3" fmla="val 16667"/>
            </a:avLst>
          </a:prstGeom>
          <a:solidFill>
            <a:schemeClr val="accent4">
              <a:lumMod val="40000"/>
              <a:lumOff val="60000"/>
              <a:alpha val="41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90000"/>
              </a:lnSpc>
              <a:spcBef>
                <a:spcPct val="0"/>
              </a:spcBef>
              <a:defRPr/>
            </a:pPr>
            <a:r>
              <a:rPr lang="en-US" altLang="zh-CN" sz="1600" dirty="0" err="1">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dec</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方法用同一把</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Lock</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锁。</a:t>
            </a:r>
            <a:endParaRPr lang="en-US" altLang="en-US" sz="1600" b="1" dirty="0">
              <a:solidFill>
                <a:srgbClr val="FF0000"/>
              </a:solidFill>
              <a:latin typeface="华文新魏" panose="02010800040101010101" pitchFamily="2" charset="-122"/>
              <a:ea typeface="华文新魏" panose="02010800040101010101" pitchFamily="2" charset="-122"/>
              <a:cs typeface="Times New Roman" panose="02020603050405020304" pitchFamily="18" charset="0"/>
            </a:endParaRPr>
          </a:p>
        </p:txBody>
      </p:sp>
      <p:sp>
        <p:nvSpPr>
          <p:cNvPr id="8" name="圆角矩形标注 14">
            <a:extLst>
              <a:ext uri="{FF2B5EF4-FFF2-40B4-BE49-F238E27FC236}">
                <a16:creationId xmlns:a16="http://schemas.microsoft.com/office/drawing/2014/main" id="{38643BA4-E4C0-487D-B9E4-B63FDF373AFE}"/>
              </a:ext>
            </a:extLst>
          </p:cNvPr>
          <p:cNvSpPr/>
          <p:nvPr/>
        </p:nvSpPr>
        <p:spPr>
          <a:xfrm>
            <a:off x="3378818" y="3862205"/>
            <a:ext cx="3602684" cy="575658"/>
          </a:xfrm>
          <a:prstGeom prst="wedgeRoundRectCallout">
            <a:avLst>
              <a:gd name="adj1" fmla="val -69367"/>
              <a:gd name="adj2" fmla="val -27284"/>
              <a:gd name="adj3" fmla="val 16667"/>
            </a:avLst>
          </a:prstGeom>
          <a:solidFill>
            <a:schemeClr val="accent4">
              <a:lumMod val="40000"/>
              <a:lumOff val="60000"/>
              <a:alpha val="41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90000"/>
              </a:lnSpc>
              <a:spcBef>
                <a:spcPct val="0"/>
              </a:spcBef>
              <a:defRPr/>
            </a:pPr>
            <a:r>
              <a:rPr lang="en-US" altLang="zh-CN" sz="1600" dirty="0" err="1">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inc</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退出方法前解</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Lock</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锁，退出临界区</a:t>
            </a:r>
            <a:endParaRPr lang="en-US"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endParaRPr>
          </a:p>
        </p:txBody>
      </p:sp>
      <p:sp>
        <p:nvSpPr>
          <p:cNvPr id="9" name="圆角矩形标注 14">
            <a:extLst>
              <a:ext uri="{FF2B5EF4-FFF2-40B4-BE49-F238E27FC236}">
                <a16:creationId xmlns:a16="http://schemas.microsoft.com/office/drawing/2014/main" id="{D71A20EA-CAB6-40BF-ADDD-17A02388D7DA}"/>
              </a:ext>
            </a:extLst>
          </p:cNvPr>
          <p:cNvSpPr/>
          <p:nvPr/>
        </p:nvSpPr>
        <p:spPr>
          <a:xfrm>
            <a:off x="8062092" y="1325725"/>
            <a:ext cx="3602684" cy="575658"/>
          </a:xfrm>
          <a:prstGeom prst="wedgeRoundRectCallout">
            <a:avLst>
              <a:gd name="adj1" fmla="val -72090"/>
              <a:gd name="adj2" fmla="val -44899"/>
              <a:gd name="adj3" fmla="val 16667"/>
            </a:avLst>
          </a:prstGeom>
          <a:solidFill>
            <a:schemeClr val="accent4">
              <a:lumMod val="40000"/>
              <a:lumOff val="60000"/>
              <a:alpha val="41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90000"/>
              </a:lnSpc>
              <a:spcBef>
                <a:spcPct val="0"/>
              </a:spcBef>
              <a:defRPr/>
            </a:pPr>
            <a:r>
              <a:rPr lang="en-US" altLang="zh-CN" sz="1600" b="1" dirty="0" err="1">
                <a:solidFill>
                  <a:schemeClr val="tx1"/>
                </a:solidFill>
                <a:latin typeface="华文新魏" panose="02010800040101010101" pitchFamily="2" charset="-122"/>
                <a:ea typeface="华文新魏" panose="02010800040101010101" pitchFamily="2" charset="-122"/>
              </a:rPr>
              <a:t>ResourceWithLock</a:t>
            </a:r>
            <a:r>
              <a:rPr lang="zh-CN" altLang="en-US" sz="1600" b="1" dirty="0">
                <a:solidFill>
                  <a:schemeClr val="tx1"/>
                </a:solidFill>
                <a:latin typeface="华文新魏" panose="02010800040101010101" pitchFamily="2" charset="-122"/>
                <a:ea typeface="华文新魏" panose="02010800040101010101" pitchFamily="2" charset="-122"/>
              </a:rPr>
              <a:t>采用</a:t>
            </a:r>
            <a:r>
              <a:rPr lang="en-US" altLang="zh-CN" sz="1600" b="1" dirty="0">
                <a:solidFill>
                  <a:schemeClr val="tx1"/>
                </a:solidFill>
                <a:latin typeface="华文新魏" panose="02010800040101010101" pitchFamily="2" charset="-122"/>
                <a:ea typeface="华文新魏" panose="02010800040101010101" pitchFamily="2" charset="-122"/>
              </a:rPr>
              <a:t>Lock</a:t>
            </a:r>
            <a:r>
              <a:rPr lang="zh-CN" altLang="en-US" sz="1600" b="1" dirty="0">
                <a:solidFill>
                  <a:schemeClr val="tx1"/>
                </a:solidFill>
                <a:latin typeface="华文新魏" panose="02010800040101010101" pitchFamily="2" charset="-122"/>
                <a:ea typeface="华文新魏" panose="02010800040101010101" pitchFamily="2" charset="-122"/>
              </a:rPr>
              <a:t>对临界区上锁，而不是用</a:t>
            </a:r>
            <a:r>
              <a:rPr lang="en-US" altLang="zh-CN" sz="1600" b="1" dirty="0">
                <a:solidFill>
                  <a:schemeClr val="tx1"/>
                </a:solidFill>
                <a:latin typeface="华文新魏" panose="02010800040101010101" pitchFamily="2" charset="-122"/>
                <a:ea typeface="华文新魏" panose="02010800040101010101" pitchFamily="2" charset="-122"/>
              </a:rPr>
              <a:t>synchronized</a:t>
            </a:r>
            <a:r>
              <a:rPr lang="zh-CN" altLang="en-US" sz="1600" b="1" dirty="0">
                <a:solidFill>
                  <a:schemeClr val="tx1"/>
                </a:solidFill>
                <a:latin typeface="华文新魏" panose="02010800040101010101" pitchFamily="2" charset="-122"/>
                <a:ea typeface="华文新魏" panose="02010800040101010101" pitchFamily="2" charset="-122"/>
              </a:rPr>
              <a:t>关键字</a:t>
            </a:r>
            <a:endParaRPr lang="en-US"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endParaRPr>
          </a:p>
        </p:txBody>
      </p:sp>
      <p:sp>
        <p:nvSpPr>
          <p:cNvPr id="10" name="圆角矩形标注 14">
            <a:extLst>
              <a:ext uri="{FF2B5EF4-FFF2-40B4-BE49-F238E27FC236}">
                <a16:creationId xmlns:a16="http://schemas.microsoft.com/office/drawing/2014/main" id="{B9D11B5C-B835-41BB-ADCA-B2A9A99430A1}"/>
              </a:ext>
            </a:extLst>
          </p:cNvPr>
          <p:cNvSpPr/>
          <p:nvPr/>
        </p:nvSpPr>
        <p:spPr>
          <a:xfrm>
            <a:off x="8337155" y="5918116"/>
            <a:ext cx="3412514" cy="694848"/>
          </a:xfrm>
          <a:prstGeom prst="wedgeRoundRectCallout">
            <a:avLst>
              <a:gd name="adj1" fmla="val -48911"/>
              <a:gd name="adj2" fmla="val 16639"/>
              <a:gd name="adj3" fmla="val 16667"/>
            </a:avLst>
          </a:prstGeom>
          <a:solidFill>
            <a:schemeClr val="accent4">
              <a:lumMod val="40000"/>
              <a:lumOff val="60000"/>
              <a:alpha val="41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90000"/>
              </a:lnSpc>
              <a:spcBef>
                <a:spcPct val="0"/>
              </a:spcBef>
              <a:defRPr/>
            </a:pP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Inc</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a:t>
            </a:r>
            <a:r>
              <a:rPr lang="en-US" altLang="zh-CN" sz="1600" dirty="0" err="1">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dec</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方法用同一把</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Lock</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锁。</a:t>
            </a:r>
            <a:r>
              <a:rPr lang="zh-CN" altLang="en-US" sz="1600" b="1" dirty="0">
                <a:solidFill>
                  <a:srgbClr val="FF0000"/>
                </a:solidFill>
                <a:latin typeface="华文新魏" panose="02010800040101010101" pitchFamily="2" charset="-122"/>
                <a:ea typeface="华文新魏" panose="02010800040101010101" pitchFamily="2" charset="-122"/>
                <a:cs typeface="Times New Roman" panose="02020603050405020304" pitchFamily="18" charset="0"/>
              </a:rPr>
              <a:t>因此如果调用</a:t>
            </a:r>
            <a:r>
              <a:rPr lang="en-US" altLang="zh-CN" sz="1600" b="1" dirty="0" err="1">
                <a:solidFill>
                  <a:srgbClr val="FF0000"/>
                </a:solidFill>
                <a:latin typeface="华文新魏" panose="02010800040101010101" pitchFamily="2" charset="-122"/>
                <a:ea typeface="华文新魏" panose="02010800040101010101" pitchFamily="2" charset="-122"/>
                <a:cs typeface="Times New Roman" panose="02020603050405020304" pitchFamily="18" charset="0"/>
              </a:rPr>
              <a:t>lock.lock</a:t>
            </a:r>
            <a:r>
              <a:rPr lang="en-US" altLang="zh-CN" sz="1600" b="1" dirty="0">
                <a:solidFill>
                  <a:srgbClr val="FF0000"/>
                </a:solidFill>
                <a:latin typeface="华文新魏" panose="02010800040101010101" pitchFamily="2" charset="-122"/>
                <a:ea typeface="华文新魏" panose="02010800040101010101" pitchFamily="2" charset="-122"/>
                <a:cs typeface="Times New Roman" panose="02020603050405020304" pitchFamily="18" charset="0"/>
              </a:rPr>
              <a:t>(); </a:t>
            </a:r>
            <a:r>
              <a:rPr lang="zh-CN" altLang="en-US" sz="1600" b="1" dirty="0">
                <a:solidFill>
                  <a:srgbClr val="FF0000"/>
                </a:solidFill>
                <a:latin typeface="华文新魏" panose="02010800040101010101" pitchFamily="2" charset="-122"/>
                <a:ea typeface="华文新魏" panose="02010800040101010101" pitchFamily="2" charset="-122"/>
                <a:cs typeface="Times New Roman" panose="02020603050405020304" pitchFamily="18" charset="0"/>
              </a:rPr>
              <a:t>加锁，这个锁同时锁住</a:t>
            </a:r>
            <a:r>
              <a:rPr lang="en-US" altLang="zh-CN" sz="1600" b="1" dirty="0" err="1">
                <a:solidFill>
                  <a:srgbClr val="FF0000"/>
                </a:solidFill>
                <a:latin typeface="华文新魏" panose="02010800040101010101" pitchFamily="2" charset="-122"/>
                <a:ea typeface="华文新魏" panose="02010800040101010101" pitchFamily="2" charset="-122"/>
                <a:cs typeface="Times New Roman" panose="02020603050405020304" pitchFamily="18" charset="0"/>
              </a:rPr>
              <a:t>inc</a:t>
            </a:r>
            <a:r>
              <a:rPr lang="zh-CN" altLang="en-US" sz="1600" b="1" dirty="0">
                <a:solidFill>
                  <a:srgbClr val="FF0000"/>
                </a:solidFill>
                <a:latin typeface="华文新魏" panose="02010800040101010101" pitchFamily="2" charset="-122"/>
                <a:ea typeface="华文新魏" panose="02010800040101010101" pitchFamily="2" charset="-122"/>
                <a:cs typeface="Times New Roman" panose="02020603050405020304" pitchFamily="18" charset="0"/>
              </a:rPr>
              <a:t>和</a:t>
            </a:r>
            <a:r>
              <a:rPr lang="en-US" altLang="zh-CN" sz="1600" b="1" dirty="0" err="1">
                <a:solidFill>
                  <a:srgbClr val="FF0000"/>
                </a:solidFill>
                <a:latin typeface="华文新魏" panose="02010800040101010101" pitchFamily="2" charset="-122"/>
                <a:ea typeface="华文新魏" panose="02010800040101010101" pitchFamily="2" charset="-122"/>
                <a:cs typeface="Times New Roman" panose="02020603050405020304" pitchFamily="18" charset="0"/>
              </a:rPr>
              <a:t>dec</a:t>
            </a:r>
            <a:r>
              <a:rPr lang="zh-CN" altLang="en-US" sz="1600" b="1" dirty="0">
                <a:solidFill>
                  <a:srgbClr val="FF0000"/>
                </a:solidFill>
                <a:latin typeface="华文新魏" panose="02010800040101010101" pitchFamily="2" charset="-122"/>
                <a:ea typeface="华文新魏" panose="02010800040101010101" pitchFamily="2" charset="-122"/>
                <a:cs typeface="Times New Roman" panose="02020603050405020304" pitchFamily="18" charset="0"/>
              </a:rPr>
              <a:t>方法。</a:t>
            </a:r>
            <a:endParaRPr lang="en-US" altLang="en-US" sz="1600" b="1" dirty="0">
              <a:solidFill>
                <a:srgbClr val="FF0000"/>
              </a:solidFill>
              <a:latin typeface="华文新魏" panose="02010800040101010101" pitchFamily="2" charset="-122"/>
              <a:ea typeface="华文新魏" panose="02010800040101010101" pitchFamily="2" charset="-122"/>
              <a:cs typeface="Times New Roman" panose="02020603050405020304" pitchFamily="18" charset="0"/>
            </a:endParaRPr>
          </a:p>
        </p:txBody>
      </p:sp>
    </p:spTree>
    <p:extLst>
      <p:ext uri="{BB962C8B-B14F-4D97-AF65-F5344CB8AC3E}">
        <p14:creationId xmlns:p14="http://schemas.microsoft.com/office/powerpoint/2010/main" val="9826231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文本占位符 1"/>
          <p:cNvSpPr>
            <a:spLocks noGrp="1"/>
          </p:cNvSpPr>
          <p:nvPr>
            <p:ph type="body" sz="quarter" idx="10"/>
          </p:nvPr>
        </p:nvSpPr>
        <p:spPr bwMode="auto">
          <a:xfrm>
            <a:off x="237439" y="175846"/>
            <a:ext cx="1248461" cy="835269"/>
          </a:xfrm>
          <a:noFill/>
        </p:spPr>
        <p:txBody>
          <a:bodyPr vert="horz" wrap="square" lIns="91440" tIns="45720" rIns="91440" bIns="45720" numCol="1" anchor="t" anchorCtr="0" compatLnSpc="1">
            <a:normAutofit fontScale="87500"/>
          </a:bodyPr>
          <a:lstStyle/>
          <a:p>
            <a:pPr eaLnBrk="1" hangingPunct="1"/>
            <a:r>
              <a:rPr lang="en-US" altLang="zh-CN" dirty="0"/>
              <a:t>30.4</a:t>
            </a:r>
          </a:p>
        </p:txBody>
      </p:sp>
      <p:sp>
        <p:nvSpPr>
          <p:cNvPr id="11267" name="文本占位符 2"/>
          <p:cNvSpPr>
            <a:spLocks noGrp="1"/>
          </p:cNvSpPr>
          <p:nvPr>
            <p:ph type="body" sz="quarter" idx="12"/>
          </p:nvPr>
        </p:nvSpPr>
        <p:spPr bwMode="auto">
          <a:xfrm>
            <a:off x="1649291" y="224570"/>
            <a:ext cx="8891247" cy="496887"/>
          </a:xfrm>
          <a:noFill/>
        </p:spPr>
        <p:txBody>
          <a:bodyPr vert="horz" wrap="square" lIns="91440" tIns="45720" rIns="91440" bIns="45720" numCol="1" anchor="t" anchorCtr="0" compatLnSpc="1">
            <a:noAutofit/>
          </a:bodyPr>
          <a:lstStyle/>
          <a:p>
            <a:r>
              <a:rPr lang="zh-CN" altLang="en-US" b="1" dirty="0">
                <a:latin typeface="华文细黑" panose="02010600040101010101" pitchFamily="2" charset="-122"/>
                <a:ea typeface="华文细黑" panose="02010600040101010101" pitchFamily="2" charset="-122"/>
              </a:rPr>
              <a:t>线程同步</a:t>
            </a:r>
            <a:r>
              <a:rPr lang="en-US" altLang="zh-CN" b="1" dirty="0">
                <a:latin typeface="华文细黑" panose="02010600040101010101" pitchFamily="2" charset="-122"/>
                <a:ea typeface="华文细黑" panose="02010600040101010101" pitchFamily="2" charset="-122"/>
              </a:rPr>
              <a:t>-</a:t>
            </a:r>
            <a:r>
              <a:rPr lang="zh-CN" altLang="en-US" b="1" dirty="0">
                <a:latin typeface="华文细黑" panose="02010600040101010101" pitchFamily="2" charset="-122"/>
                <a:ea typeface="华文细黑" panose="02010600040101010101" pitchFamily="2" charset="-122"/>
              </a:rPr>
              <a:t>场景</a:t>
            </a:r>
            <a:r>
              <a:rPr lang="en-US" altLang="zh-CN" b="1" dirty="0">
                <a:latin typeface="华文细黑" panose="02010600040101010101" pitchFamily="2" charset="-122"/>
                <a:ea typeface="华文细黑" panose="02010600040101010101" pitchFamily="2" charset="-122"/>
              </a:rPr>
              <a:t>3</a:t>
            </a:r>
          </a:p>
        </p:txBody>
      </p:sp>
      <p:sp>
        <p:nvSpPr>
          <p:cNvPr id="42" name="Rectangle 1">
            <a:extLst>
              <a:ext uri="{FF2B5EF4-FFF2-40B4-BE49-F238E27FC236}">
                <a16:creationId xmlns:a16="http://schemas.microsoft.com/office/drawing/2014/main" id="{FB39AE3C-28B6-48D2-A476-72C5197FAC71}"/>
              </a:ext>
            </a:extLst>
          </p:cNvPr>
          <p:cNvSpPr>
            <a:spLocks noChangeArrowheads="1"/>
          </p:cNvSpPr>
          <p:nvPr/>
        </p:nvSpPr>
        <p:spPr bwMode="auto">
          <a:xfrm>
            <a:off x="7427" y="1134698"/>
            <a:ext cx="6330192" cy="3247732"/>
          </a:xfrm>
          <a:prstGeom prst="rect">
            <a:avLst/>
          </a:prstGeom>
          <a:solidFill>
            <a:schemeClr val="accent4">
              <a:lumMod val="20000"/>
              <a:lumOff val="80000"/>
            </a:schemeClr>
          </a:solidFill>
          <a:ln w="22225">
            <a:solidFill>
              <a:schemeClr val="accent4">
                <a:lumMod val="50000"/>
              </a:schemeClr>
            </a:solidFill>
          </a:ln>
        </p:spPr>
        <p:txBody>
          <a:bodyPr wrap="square">
            <a:noAutofit/>
          </a:bodyPr>
          <a:lstStyle/>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class </a:t>
            </a:r>
            <a:r>
              <a:rPr lang="en-US" altLang="zh-CN" sz="1600" b="1" dirty="0" err="1">
                <a:solidFill>
                  <a:srgbClr val="7F0055"/>
                </a:solidFill>
                <a:latin typeface="华文新魏" panose="02010800040101010101" pitchFamily="2" charset="-122"/>
                <a:ea typeface="华文新魏" panose="02010800040101010101" pitchFamily="2" charset="-122"/>
              </a:rPr>
              <a:t>IncTaskWithLock</a:t>
            </a:r>
            <a:r>
              <a:rPr lang="en-US" altLang="zh-CN" sz="1600" b="1" dirty="0">
                <a:solidFill>
                  <a:srgbClr val="7F0055"/>
                </a:solidFill>
                <a:latin typeface="华文新魏" panose="02010800040101010101" pitchFamily="2" charset="-122"/>
                <a:ea typeface="华文新魏" panose="02010800040101010101" pitchFamily="2" charset="-122"/>
              </a:rPr>
              <a:t> implements Runnable{</a:t>
            </a: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    private </a:t>
            </a:r>
            <a:r>
              <a:rPr lang="en-US" altLang="zh-CN" sz="1600" b="1" dirty="0" err="1">
                <a:solidFill>
                  <a:srgbClr val="FF0000"/>
                </a:solidFill>
                <a:latin typeface="华文新魏" panose="02010800040101010101" pitchFamily="2" charset="-122"/>
                <a:ea typeface="华文新魏" panose="02010800040101010101" pitchFamily="2" charset="-122"/>
              </a:rPr>
              <a:t>ResourceWithLock</a:t>
            </a:r>
            <a:r>
              <a:rPr lang="en-US" altLang="zh-CN" sz="1600" b="1" dirty="0">
                <a:solidFill>
                  <a:srgbClr val="7F0055"/>
                </a:solidFill>
                <a:latin typeface="华文新魏" panose="02010800040101010101" pitchFamily="2" charset="-122"/>
                <a:ea typeface="华文新魏" panose="02010800040101010101" pitchFamily="2" charset="-122"/>
              </a:rPr>
              <a:t> r = null;</a:t>
            </a: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    private int amount = 0;</a:t>
            </a: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    private int loops = 0;  //</a:t>
            </a:r>
            <a:r>
              <a:rPr lang="zh-CN" altLang="en-US" sz="1600" b="1" dirty="0">
                <a:solidFill>
                  <a:srgbClr val="7F0055"/>
                </a:solidFill>
                <a:latin typeface="华文新魏" panose="02010800040101010101" pitchFamily="2" charset="-122"/>
                <a:ea typeface="华文新魏" panose="02010800040101010101" pitchFamily="2" charset="-122"/>
              </a:rPr>
              <a:t>循环次数</a:t>
            </a:r>
          </a:p>
          <a:p>
            <a:pPr>
              <a:lnSpc>
                <a:spcPct val="120000"/>
              </a:lnSpc>
            </a:pPr>
            <a:r>
              <a:rPr lang="zh-CN" altLang="en-US" sz="1600" b="1" dirty="0">
                <a:solidFill>
                  <a:srgbClr val="7F0055"/>
                </a:solidFill>
                <a:latin typeface="华文新魏" panose="02010800040101010101" pitchFamily="2" charset="-122"/>
                <a:ea typeface="华文新魏" panose="02010800040101010101" pitchFamily="2" charset="-122"/>
              </a:rPr>
              <a:t>    </a:t>
            </a:r>
            <a:r>
              <a:rPr lang="en-US" altLang="zh-CN" sz="1600" b="1" dirty="0">
                <a:solidFill>
                  <a:srgbClr val="7F0055"/>
                </a:solidFill>
                <a:latin typeface="华文新魏" panose="02010800040101010101" pitchFamily="2" charset="-122"/>
                <a:ea typeface="华文新魏" panose="02010800040101010101" pitchFamily="2" charset="-122"/>
              </a:rPr>
              <a:t>public </a:t>
            </a:r>
            <a:r>
              <a:rPr lang="en-US" altLang="zh-CN" sz="1600" b="1" dirty="0" err="1">
                <a:solidFill>
                  <a:srgbClr val="7F0055"/>
                </a:solidFill>
                <a:latin typeface="华文新魏" panose="02010800040101010101" pitchFamily="2" charset="-122"/>
                <a:ea typeface="华文新魏" panose="02010800040101010101" pitchFamily="2" charset="-122"/>
              </a:rPr>
              <a:t>IncTaskWithLock</a:t>
            </a:r>
            <a:r>
              <a:rPr lang="en-US" altLang="zh-CN" sz="1600" b="1" dirty="0">
                <a:solidFill>
                  <a:srgbClr val="7F0055"/>
                </a:solidFill>
                <a:latin typeface="华文新魏" panose="02010800040101010101" pitchFamily="2" charset="-122"/>
                <a:ea typeface="华文新魏" panose="02010800040101010101" pitchFamily="2" charset="-122"/>
              </a:rPr>
              <a:t>(</a:t>
            </a:r>
            <a:r>
              <a:rPr lang="en-US" altLang="zh-CN" sz="1600" b="1" dirty="0" err="1">
                <a:solidFill>
                  <a:srgbClr val="FF0000"/>
                </a:solidFill>
                <a:latin typeface="华文新魏" panose="02010800040101010101" pitchFamily="2" charset="-122"/>
                <a:ea typeface="华文新魏" panose="02010800040101010101" pitchFamily="2" charset="-122"/>
              </a:rPr>
              <a:t>ResourceWithLock</a:t>
            </a:r>
            <a:r>
              <a:rPr lang="en-US" altLang="zh-CN" sz="1600" b="1" dirty="0">
                <a:solidFill>
                  <a:srgbClr val="7F0055"/>
                </a:solidFill>
                <a:latin typeface="华文新魏" panose="02010800040101010101" pitchFamily="2" charset="-122"/>
                <a:ea typeface="华文新魏" panose="02010800040101010101" pitchFamily="2" charset="-122"/>
              </a:rPr>
              <a:t> </a:t>
            </a:r>
            <a:r>
              <a:rPr lang="en-US" altLang="zh-CN" sz="1600" b="1" dirty="0" err="1">
                <a:solidFill>
                  <a:srgbClr val="7F0055"/>
                </a:solidFill>
                <a:latin typeface="华文新魏" panose="02010800040101010101" pitchFamily="2" charset="-122"/>
                <a:ea typeface="华文新魏" panose="02010800040101010101" pitchFamily="2" charset="-122"/>
              </a:rPr>
              <a:t>r,int</a:t>
            </a:r>
            <a:r>
              <a:rPr lang="en-US" altLang="zh-CN" sz="1600" b="1" dirty="0">
                <a:solidFill>
                  <a:srgbClr val="7F0055"/>
                </a:solidFill>
                <a:latin typeface="华文新魏" panose="02010800040101010101" pitchFamily="2" charset="-122"/>
                <a:ea typeface="华文新魏" panose="02010800040101010101" pitchFamily="2" charset="-122"/>
              </a:rPr>
              <a:t> </a:t>
            </a:r>
            <a:r>
              <a:rPr lang="en-US" altLang="zh-CN" sz="1600" b="1" dirty="0" err="1">
                <a:solidFill>
                  <a:srgbClr val="7F0055"/>
                </a:solidFill>
                <a:latin typeface="华文新魏" panose="02010800040101010101" pitchFamily="2" charset="-122"/>
                <a:ea typeface="华文新魏" panose="02010800040101010101" pitchFamily="2" charset="-122"/>
              </a:rPr>
              <a:t>amount,int</a:t>
            </a:r>
            <a:r>
              <a:rPr lang="en-US" altLang="zh-CN" sz="1600" b="1" dirty="0">
                <a:solidFill>
                  <a:srgbClr val="7F0055"/>
                </a:solidFill>
                <a:latin typeface="华文新魏" panose="02010800040101010101" pitchFamily="2" charset="-122"/>
                <a:ea typeface="华文新魏" panose="02010800040101010101" pitchFamily="2" charset="-122"/>
              </a:rPr>
              <a:t> loops){</a:t>
            </a: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        </a:t>
            </a:r>
            <a:r>
              <a:rPr lang="en-US" altLang="zh-CN" sz="1600" b="1" dirty="0" err="1">
                <a:solidFill>
                  <a:srgbClr val="7F0055"/>
                </a:solidFill>
                <a:latin typeface="华文新魏" panose="02010800040101010101" pitchFamily="2" charset="-122"/>
                <a:ea typeface="华文新魏" panose="02010800040101010101" pitchFamily="2" charset="-122"/>
              </a:rPr>
              <a:t>this.r</a:t>
            </a:r>
            <a:r>
              <a:rPr lang="en-US" altLang="zh-CN" sz="1600" b="1" dirty="0">
                <a:solidFill>
                  <a:srgbClr val="7F0055"/>
                </a:solidFill>
                <a:latin typeface="华文新魏" panose="02010800040101010101" pitchFamily="2" charset="-122"/>
                <a:ea typeface="华文新魏" panose="02010800040101010101" pitchFamily="2" charset="-122"/>
              </a:rPr>
              <a:t> = r; </a:t>
            </a:r>
            <a:r>
              <a:rPr lang="en-US" altLang="zh-CN" sz="1600" b="1" dirty="0" err="1">
                <a:solidFill>
                  <a:srgbClr val="7F0055"/>
                </a:solidFill>
                <a:latin typeface="华文新魏" panose="02010800040101010101" pitchFamily="2" charset="-122"/>
                <a:ea typeface="华文新魏" panose="02010800040101010101" pitchFamily="2" charset="-122"/>
              </a:rPr>
              <a:t>this.amount</a:t>
            </a:r>
            <a:r>
              <a:rPr lang="en-US" altLang="zh-CN" sz="1600" b="1" dirty="0">
                <a:solidFill>
                  <a:srgbClr val="7F0055"/>
                </a:solidFill>
                <a:latin typeface="华文新魏" panose="02010800040101010101" pitchFamily="2" charset="-122"/>
                <a:ea typeface="华文新魏" panose="02010800040101010101" pitchFamily="2" charset="-122"/>
              </a:rPr>
              <a:t> = amount; </a:t>
            </a:r>
            <a:r>
              <a:rPr lang="en-US" altLang="zh-CN" sz="1600" b="1" dirty="0" err="1">
                <a:solidFill>
                  <a:srgbClr val="7F0055"/>
                </a:solidFill>
                <a:latin typeface="华文新魏" panose="02010800040101010101" pitchFamily="2" charset="-122"/>
                <a:ea typeface="华文新魏" panose="02010800040101010101" pitchFamily="2" charset="-122"/>
              </a:rPr>
              <a:t>this.loops</a:t>
            </a:r>
            <a:r>
              <a:rPr lang="en-US" altLang="zh-CN" sz="1600" b="1" dirty="0">
                <a:solidFill>
                  <a:srgbClr val="7F0055"/>
                </a:solidFill>
                <a:latin typeface="华文新魏" panose="02010800040101010101" pitchFamily="2" charset="-122"/>
                <a:ea typeface="华文新魏" panose="02010800040101010101" pitchFamily="2" charset="-122"/>
              </a:rPr>
              <a:t> = loops;</a:t>
            </a: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    }</a:t>
            </a: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    public void run() {</a:t>
            </a: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        for(int i = 0; i &lt; loops; i++) {</a:t>
            </a:r>
            <a:r>
              <a:rPr lang="en-US" altLang="zh-CN" sz="1600" b="1" dirty="0">
                <a:solidFill>
                  <a:srgbClr val="FF0000"/>
                </a:solidFill>
                <a:latin typeface="华文新魏" panose="02010800040101010101" pitchFamily="2" charset="-122"/>
                <a:ea typeface="华文新魏" panose="02010800040101010101" pitchFamily="2" charset="-122"/>
              </a:rPr>
              <a:t> r.inc(amount); </a:t>
            </a:r>
            <a:r>
              <a:rPr lang="en-US" altLang="zh-CN" sz="1600" b="1" dirty="0">
                <a:solidFill>
                  <a:srgbClr val="7F0055"/>
                </a:solidFill>
                <a:latin typeface="华文新魏" panose="02010800040101010101" pitchFamily="2" charset="-122"/>
                <a:ea typeface="华文新魏" panose="02010800040101010101" pitchFamily="2" charset="-122"/>
              </a:rPr>
              <a:t>}</a:t>
            </a: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    }</a:t>
            </a: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a:t>
            </a:r>
          </a:p>
        </p:txBody>
      </p:sp>
      <p:sp>
        <p:nvSpPr>
          <p:cNvPr id="5" name="Rectangle 1">
            <a:extLst>
              <a:ext uri="{FF2B5EF4-FFF2-40B4-BE49-F238E27FC236}">
                <a16:creationId xmlns:a16="http://schemas.microsoft.com/office/drawing/2014/main" id="{D8221325-DFD4-4F55-A3CF-03D3260547D4}"/>
              </a:ext>
            </a:extLst>
          </p:cNvPr>
          <p:cNvSpPr>
            <a:spLocks noChangeArrowheads="1"/>
          </p:cNvSpPr>
          <p:nvPr/>
        </p:nvSpPr>
        <p:spPr bwMode="auto">
          <a:xfrm>
            <a:off x="5653668" y="3648428"/>
            <a:ext cx="6530905" cy="3243026"/>
          </a:xfrm>
          <a:prstGeom prst="rect">
            <a:avLst/>
          </a:prstGeom>
          <a:solidFill>
            <a:schemeClr val="accent4">
              <a:lumMod val="20000"/>
              <a:lumOff val="80000"/>
            </a:schemeClr>
          </a:solidFill>
          <a:ln w="22225">
            <a:solidFill>
              <a:schemeClr val="accent4">
                <a:lumMod val="50000"/>
              </a:schemeClr>
            </a:solidFill>
          </a:ln>
        </p:spPr>
        <p:txBody>
          <a:bodyPr wrap="square">
            <a:noAutofit/>
          </a:bodyPr>
          <a:lstStyle/>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class </a:t>
            </a:r>
            <a:r>
              <a:rPr lang="en-US" altLang="zh-CN" sz="1600" b="1" dirty="0" err="1">
                <a:solidFill>
                  <a:srgbClr val="7F0055"/>
                </a:solidFill>
                <a:latin typeface="华文新魏" panose="02010800040101010101" pitchFamily="2" charset="-122"/>
                <a:ea typeface="华文新魏" panose="02010800040101010101" pitchFamily="2" charset="-122"/>
              </a:rPr>
              <a:t>DecTaskWithLock</a:t>
            </a:r>
            <a:r>
              <a:rPr lang="en-US" altLang="zh-CN" sz="1600" b="1" dirty="0">
                <a:solidFill>
                  <a:srgbClr val="7F0055"/>
                </a:solidFill>
                <a:latin typeface="华文新魏" panose="02010800040101010101" pitchFamily="2" charset="-122"/>
                <a:ea typeface="华文新魏" panose="02010800040101010101" pitchFamily="2" charset="-122"/>
              </a:rPr>
              <a:t> implements  Runnable{</a:t>
            </a: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    private </a:t>
            </a:r>
            <a:r>
              <a:rPr lang="en-US" altLang="zh-CN" sz="1600" b="1" dirty="0" err="1">
                <a:solidFill>
                  <a:srgbClr val="FF0000"/>
                </a:solidFill>
                <a:latin typeface="华文新魏" panose="02010800040101010101" pitchFamily="2" charset="-122"/>
                <a:ea typeface="华文新魏" panose="02010800040101010101" pitchFamily="2" charset="-122"/>
              </a:rPr>
              <a:t>ResourceWithLock</a:t>
            </a:r>
            <a:r>
              <a:rPr lang="en-US" altLang="zh-CN" sz="1600" b="1" dirty="0">
                <a:solidFill>
                  <a:srgbClr val="7F0055"/>
                </a:solidFill>
                <a:latin typeface="华文新魏" panose="02010800040101010101" pitchFamily="2" charset="-122"/>
                <a:ea typeface="华文新魏" panose="02010800040101010101" pitchFamily="2" charset="-122"/>
              </a:rPr>
              <a:t> r = null;</a:t>
            </a: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    private int amount = 0;</a:t>
            </a: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    private int loops = 0;  //</a:t>
            </a:r>
            <a:r>
              <a:rPr lang="zh-CN" altLang="en-US" sz="1600" b="1" dirty="0">
                <a:solidFill>
                  <a:srgbClr val="7F0055"/>
                </a:solidFill>
                <a:latin typeface="华文新魏" panose="02010800040101010101" pitchFamily="2" charset="-122"/>
                <a:ea typeface="华文新魏" panose="02010800040101010101" pitchFamily="2" charset="-122"/>
              </a:rPr>
              <a:t>循环次数</a:t>
            </a:r>
          </a:p>
          <a:p>
            <a:pPr>
              <a:lnSpc>
                <a:spcPct val="120000"/>
              </a:lnSpc>
            </a:pPr>
            <a:r>
              <a:rPr lang="zh-CN" altLang="en-US" sz="1600" b="1" dirty="0">
                <a:solidFill>
                  <a:srgbClr val="7F0055"/>
                </a:solidFill>
                <a:latin typeface="华文新魏" panose="02010800040101010101" pitchFamily="2" charset="-122"/>
                <a:ea typeface="华文新魏" panose="02010800040101010101" pitchFamily="2" charset="-122"/>
              </a:rPr>
              <a:t>    </a:t>
            </a:r>
            <a:r>
              <a:rPr lang="en-US" altLang="zh-CN" sz="1600" b="1" dirty="0">
                <a:solidFill>
                  <a:srgbClr val="7F0055"/>
                </a:solidFill>
                <a:latin typeface="华文新魏" panose="02010800040101010101" pitchFamily="2" charset="-122"/>
                <a:ea typeface="华文新魏" panose="02010800040101010101" pitchFamily="2" charset="-122"/>
              </a:rPr>
              <a:t>public </a:t>
            </a:r>
            <a:r>
              <a:rPr lang="en-US" altLang="zh-CN" sz="1600" b="1" dirty="0" err="1">
                <a:solidFill>
                  <a:srgbClr val="7F0055"/>
                </a:solidFill>
                <a:latin typeface="华文新魏" panose="02010800040101010101" pitchFamily="2" charset="-122"/>
                <a:ea typeface="华文新魏" panose="02010800040101010101" pitchFamily="2" charset="-122"/>
              </a:rPr>
              <a:t>DecTaskWithLock</a:t>
            </a:r>
            <a:r>
              <a:rPr lang="en-US" altLang="zh-CN" sz="1600" b="1" dirty="0">
                <a:solidFill>
                  <a:srgbClr val="7F0055"/>
                </a:solidFill>
                <a:latin typeface="华文新魏" panose="02010800040101010101" pitchFamily="2" charset="-122"/>
                <a:ea typeface="华文新魏" panose="02010800040101010101" pitchFamily="2" charset="-122"/>
              </a:rPr>
              <a:t>(</a:t>
            </a:r>
            <a:r>
              <a:rPr lang="en-US" altLang="zh-CN" sz="1600" b="1" dirty="0" err="1">
                <a:solidFill>
                  <a:srgbClr val="FF0000"/>
                </a:solidFill>
                <a:latin typeface="华文新魏" panose="02010800040101010101" pitchFamily="2" charset="-122"/>
                <a:ea typeface="华文新魏" panose="02010800040101010101" pitchFamily="2" charset="-122"/>
              </a:rPr>
              <a:t>ResourceWithLock</a:t>
            </a:r>
            <a:r>
              <a:rPr lang="en-US" altLang="zh-CN" sz="1600" b="1" dirty="0">
                <a:solidFill>
                  <a:srgbClr val="7F0055"/>
                </a:solidFill>
                <a:latin typeface="华文新魏" panose="02010800040101010101" pitchFamily="2" charset="-122"/>
                <a:ea typeface="华文新魏" panose="02010800040101010101" pitchFamily="2" charset="-122"/>
              </a:rPr>
              <a:t> r, int amount, int loops){</a:t>
            </a: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        </a:t>
            </a:r>
            <a:r>
              <a:rPr lang="en-US" altLang="zh-CN" sz="1600" b="1" dirty="0" err="1">
                <a:solidFill>
                  <a:srgbClr val="7F0055"/>
                </a:solidFill>
                <a:latin typeface="华文新魏" panose="02010800040101010101" pitchFamily="2" charset="-122"/>
                <a:ea typeface="华文新魏" panose="02010800040101010101" pitchFamily="2" charset="-122"/>
              </a:rPr>
              <a:t>this.r</a:t>
            </a:r>
            <a:r>
              <a:rPr lang="en-US" altLang="zh-CN" sz="1600" b="1" dirty="0">
                <a:solidFill>
                  <a:srgbClr val="7F0055"/>
                </a:solidFill>
                <a:latin typeface="华文新魏" panose="02010800040101010101" pitchFamily="2" charset="-122"/>
                <a:ea typeface="华文新魏" panose="02010800040101010101" pitchFamily="2" charset="-122"/>
              </a:rPr>
              <a:t> = r; </a:t>
            </a:r>
            <a:r>
              <a:rPr lang="en-US" altLang="zh-CN" sz="1600" b="1" dirty="0" err="1">
                <a:solidFill>
                  <a:srgbClr val="7F0055"/>
                </a:solidFill>
                <a:latin typeface="华文新魏" panose="02010800040101010101" pitchFamily="2" charset="-122"/>
                <a:ea typeface="华文新魏" panose="02010800040101010101" pitchFamily="2" charset="-122"/>
              </a:rPr>
              <a:t>this.amount</a:t>
            </a:r>
            <a:r>
              <a:rPr lang="en-US" altLang="zh-CN" sz="1600" b="1" dirty="0">
                <a:solidFill>
                  <a:srgbClr val="7F0055"/>
                </a:solidFill>
                <a:latin typeface="华文新魏" panose="02010800040101010101" pitchFamily="2" charset="-122"/>
                <a:ea typeface="华文新魏" panose="02010800040101010101" pitchFamily="2" charset="-122"/>
              </a:rPr>
              <a:t> = amount; </a:t>
            </a:r>
            <a:r>
              <a:rPr lang="en-US" altLang="zh-CN" sz="1600" b="1" dirty="0" err="1">
                <a:solidFill>
                  <a:srgbClr val="7F0055"/>
                </a:solidFill>
                <a:latin typeface="华文新魏" panose="02010800040101010101" pitchFamily="2" charset="-122"/>
                <a:ea typeface="华文新魏" panose="02010800040101010101" pitchFamily="2" charset="-122"/>
              </a:rPr>
              <a:t>this.loops</a:t>
            </a:r>
            <a:r>
              <a:rPr lang="en-US" altLang="zh-CN" sz="1600" b="1" dirty="0">
                <a:solidFill>
                  <a:srgbClr val="7F0055"/>
                </a:solidFill>
                <a:latin typeface="华文新魏" panose="02010800040101010101" pitchFamily="2" charset="-122"/>
                <a:ea typeface="华文新魏" panose="02010800040101010101" pitchFamily="2" charset="-122"/>
              </a:rPr>
              <a:t> = loops;</a:t>
            </a: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    }</a:t>
            </a: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    public void run() {</a:t>
            </a: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        for(int i = 0; i &lt; loops; i++) { </a:t>
            </a:r>
            <a:r>
              <a:rPr lang="en-US" altLang="zh-CN" sz="1600" b="1" dirty="0" err="1">
                <a:solidFill>
                  <a:srgbClr val="FF0000"/>
                </a:solidFill>
                <a:latin typeface="华文新魏" panose="02010800040101010101" pitchFamily="2" charset="-122"/>
                <a:ea typeface="华文新魏" panose="02010800040101010101" pitchFamily="2" charset="-122"/>
              </a:rPr>
              <a:t>r.dec</a:t>
            </a:r>
            <a:r>
              <a:rPr lang="en-US" altLang="zh-CN" sz="1600" b="1" dirty="0">
                <a:solidFill>
                  <a:srgbClr val="FF0000"/>
                </a:solidFill>
                <a:latin typeface="华文新魏" panose="02010800040101010101" pitchFamily="2" charset="-122"/>
                <a:ea typeface="华文新魏" panose="02010800040101010101" pitchFamily="2" charset="-122"/>
              </a:rPr>
              <a:t>(amount); </a:t>
            </a:r>
            <a:r>
              <a:rPr lang="en-US" altLang="zh-CN" sz="1600" b="1" dirty="0">
                <a:solidFill>
                  <a:srgbClr val="7F0055"/>
                </a:solidFill>
                <a:latin typeface="华文新魏" panose="02010800040101010101" pitchFamily="2" charset="-122"/>
                <a:ea typeface="华文新魏" panose="02010800040101010101" pitchFamily="2" charset="-122"/>
              </a:rPr>
              <a:t>}</a:t>
            </a: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    }</a:t>
            </a: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a:t>
            </a:r>
          </a:p>
        </p:txBody>
      </p:sp>
      <p:sp>
        <p:nvSpPr>
          <p:cNvPr id="6" name="圆角矩形标注 14">
            <a:extLst>
              <a:ext uri="{FF2B5EF4-FFF2-40B4-BE49-F238E27FC236}">
                <a16:creationId xmlns:a16="http://schemas.microsoft.com/office/drawing/2014/main" id="{764F5371-DF6A-4F9A-A1A5-A37B09D3CB3A}"/>
              </a:ext>
            </a:extLst>
          </p:cNvPr>
          <p:cNvSpPr/>
          <p:nvPr/>
        </p:nvSpPr>
        <p:spPr>
          <a:xfrm>
            <a:off x="6869151" y="1396245"/>
            <a:ext cx="4995747" cy="1188974"/>
          </a:xfrm>
          <a:prstGeom prst="wedgeRoundRectCallout">
            <a:avLst>
              <a:gd name="adj1" fmla="val -59709"/>
              <a:gd name="adj2" fmla="val -15062"/>
              <a:gd name="adj3" fmla="val 16667"/>
            </a:avLst>
          </a:prstGeom>
          <a:solidFill>
            <a:schemeClr val="accent4">
              <a:lumMod val="40000"/>
              <a:lumOff val="60000"/>
              <a:alpha val="41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90000"/>
              </a:lnSpc>
              <a:spcBef>
                <a:spcPct val="0"/>
              </a:spcBef>
              <a:defRPr/>
            </a:pPr>
            <a:r>
              <a:rPr lang="en-US" altLang="zh-CN" sz="1600" dirty="0" err="1">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IncTask</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是线程任务，会循环调用资源对象</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r.inc</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方法，</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loops</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是循环次数。</a:t>
            </a:r>
            <a:endPar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endParaRPr>
          </a:p>
          <a:p>
            <a:pPr lvl="0">
              <a:lnSpc>
                <a:spcPct val="90000"/>
              </a:lnSpc>
              <a:spcBef>
                <a:spcPct val="0"/>
              </a:spcBef>
              <a:defRPr/>
            </a:pPr>
            <a:endPar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endParaRPr>
          </a:p>
          <a:p>
            <a:pPr lvl="0">
              <a:lnSpc>
                <a:spcPct val="90000"/>
              </a:lnSpc>
              <a:spcBef>
                <a:spcPct val="0"/>
              </a:spcBef>
              <a:defRPr/>
            </a:pP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线程任务现在要访问的资源类型是</a:t>
            </a:r>
            <a:r>
              <a:rPr lang="en-US" altLang="zh-CN" sz="1600" b="1" dirty="0" err="1">
                <a:solidFill>
                  <a:srgbClr val="FF0000"/>
                </a:solidFill>
                <a:latin typeface="华文新魏" panose="02010800040101010101" pitchFamily="2" charset="-122"/>
                <a:ea typeface="华文新魏" panose="02010800040101010101" pitchFamily="2" charset="-122"/>
              </a:rPr>
              <a:t>ResourceWithLock</a:t>
            </a:r>
            <a:endPar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endParaRPr>
          </a:p>
        </p:txBody>
      </p:sp>
      <p:sp>
        <p:nvSpPr>
          <p:cNvPr id="7" name="圆角矩形标注 14">
            <a:extLst>
              <a:ext uri="{FF2B5EF4-FFF2-40B4-BE49-F238E27FC236}">
                <a16:creationId xmlns:a16="http://schemas.microsoft.com/office/drawing/2014/main" id="{37F7158D-1034-4B00-8440-A9384F07CF00}"/>
              </a:ext>
            </a:extLst>
          </p:cNvPr>
          <p:cNvSpPr/>
          <p:nvPr/>
        </p:nvSpPr>
        <p:spPr>
          <a:xfrm>
            <a:off x="7427" y="5493180"/>
            <a:ext cx="5122134" cy="1188974"/>
          </a:xfrm>
          <a:prstGeom prst="wedgeRoundRectCallout">
            <a:avLst>
              <a:gd name="adj1" fmla="val 62583"/>
              <a:gd name="adj2" fmla="val -42260"/>
              <a:gd name="adj3" fmla="val 16667"/>
            </a:avLst>
          </a:prstGeom>
          <a:solidFill>
            <a:schemeClr val="accent4">
              <a:lumMod val="40000"/>
              <a:lumOff val="60000"/>
              <a:alpha val="41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90000"/>
              </a:lnSpc>
              <a:spcBef>
                <a:spcPct val="0"/>
              </a:spcBef>
              <a:defRPr/>
            </a:pPr>
            <a:r>
              <a:rPr lang="en-US" altLang="zh-CN" sz="1600" dirty="0" err="1">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DecTask</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是线程任务，会循环调用资源对象</a:t>
            </a:r>
            <a:r>
              <a:rPr lang="en-US" altLang="zh-CN" sz="1600" dirty="0" err="1">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r.dec</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方法，</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loops</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是循环次数。</a:t>
            </a:r>
            <a:endPar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endParaRPr>
          </a:p>
          <a:p>
            <a:pPr lvl="0">
              <a:lnSpc>
                <a:spcPct val="90000"/>
              </a:lnSpc>
              <a:spcBef>
                <a:spcPct val="0"/>
              </a:spcBef>
              <a:defRPr/>
            </a:pPr>
            <a:endPar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endParaRPr>
          </a:p>
          <a:p>
            <a:pPr lvl="0">
              <a:lnSpc>
                <a:spcPct val="90000"/>
              </a:lnSpc>
              <a:spcBef>
                <a:spcPct val="0"/>
              </a:spcBef>
              <a:defRPr/>
            </a:pP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线程任务现在要访问的资源类型是</a:t>
            </a:r>
            <a:r>
              <a:rPr lang="en-US" altLang="zh-CN" sz="1600" b="1" dirty="0" err="1">
                <a:solidFill>
                  <a:srgbClr val="FF0000"/>
                </a:solidFill>
                <a:latin typeface="华文新魏" panose="02010800040101010101" pitchFamily="2" charset="-122"/>
                <a:ea typeface="华文新魏" panose="02010800040101010101" pitchFamily="2" charset="-122"/>
              </a:rPr>
              <a:t>ResourceWithLock</a:t>
            </a:r>
            <a:endPar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endParaRPr>
          </a:p>
        </p:txBody>
      </p:sp>
    </p:spTree>
    <p:extLst>
      <p:ext uri="{BB962C8B-B14F-4D97-AF65-F5344CB8AC3E}">
        <p14:creationId xmlns:p14="http://schemas.microsoft.com/office/powerpoint/2010/main" val="160313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文本占位符 1"/>
          <p:cNvSpPr>
            <a:spLocks noGrp="1"/>
          </p:cNvSpPr>
          <p:nvPr>
            <p:ph type="body" sz="quarter" idx="10"/>
          </p:nvPr>
        </p:nvSpPr>
        <p:spPr bwMode="auto">
          <a:xfrm>
            <a:off x="237439" y="175846"/>
            <a:ext cx="1248461" cy="835269"/>
          </a:xfrm>
          <a:noFill/>
        </p:spPr>
        <p:txBody>
          <a:bodyPr vert="horz" wrap="square" lIns="91440" tIns="45720" rIns="91440" bIns="45720" numCol="1" anchor="t" anchorCtr="0" compatLnSpc="1">
            <a:normAutofit fontScale="87500"/>
          </a:bodyPr>
          <a:lstStyle/>
          <a:p>
            <a:pPr eaLnBrk="1" hangingPunct="1"/>
            <a:r>
              <a:rPr lang="en-US" altLang="zh-CN" dirty="0"/>
              <a:t>30.1</a:t>
            </a:r>
          </a:p>
        </p:txBody>
      </p:sp>
      <p:sp>
        <p:nvSpPr>
          <p:cNvPr id="11267" name="文本占位符 2"/>
          <p:cNvSpPr>
            <a:spLocks noGrp="1"/>
          </p:cNvSpPr>
          <p:nvPr>
            <p:ph type="body" sz="quarter" idx="12"/>
          </p:nvPr>
        </p:nvSpPr>
        <p:spPr bwMode="auto">
          <a:xfrm>
            <a:off x="1649291" y="224570"/>
            <a:ext cx="7394575" cy="496887"/>
          </a:xfrm>
          <a:noFill/>
        </p:spPr>
        <p:txBody>
          <a:bodyPr vert="horz" wrap="square" lIns="91440" tIns="45720" rIns="91440" bIns="45720" numCol="1" anchor="t" anchorCtr="0" compatLnSpc="1">
            <a:noAutofit/>
          </a:bodyPr>
          <a:lstStyle/>
          <a:p>
            <a:r>
              <a:rPr lang="zh-CN" altLang="en-US" dirty="0"/>
              <a:t>线程的概念</a:t>
            </a:r>
            <a:endParaRPr lang="en-US" altLang="zh-CN" b="1" dirty="0">
              <a:latin typeface="华文细黑" panose="02010600040101010101" pitchFamily="2" charset="-122"/>
              <a:ea typeface="华文细黑" panose="02010600040101010101" pitchFamily="2" charset="-122"/>
            </a:endParaRPr>
          </a:p>
        </p:txBody>
      </p:sp>
      <p:sp>
        <p:nvSpPr>
          <p:cNvPr id="5" name="矩形 4"/>
          <p:cNvSpPr/>
          <p:nvPr/>
        </p:nvSpPr>
        <p:spPr>
          <a:xfrm>
            <a:off x="558728" y="1228245"/>
            <a:ext cx="9895326" cy="523220"/>
          </a:xfrm>
          <a:prstGeom prst="rect">
            <a:avLst/>
          </a:prstGeom>
          <a:solidFill>
            <a:schemeClr val="accent1">
              <a:lumMod val="50000"/>
            </a:schemeClr>
          </a:solidFill>
        </p:spPr>
        <p:txBody>
          <a:bodyPr wrap="square">
            <a:spAutoFit/>
          </a:bodyPr>
          <a:lstStyle/>
          <a:p>
            <a:r>
              <a:rPr lang="zh-CN" altLang="en-US" sz="2800" b="1" dirty="0">
                <a:solidFill>
                  <a:schemeClr val="bg1"/>
                </a:solidFill>
                <a:latin typeface="华文细黑" panose="02010600040101010101" pitchFamily="2" charset="-122"/>
                <a:ea typeface="华文细黑" panose="02010600040101010101" pitchFamily="2" charset="-122"/>
              </a:rPr>
              <a:t>线程的作用</a:t>
            </a:r>
          </a:p>
        </p:txBody>
      </p:sp>
      <p:sp>
        <p:nvSpPr>
          <p:cNvPr id="12" name="Rectangle 3"/>
          <p:cNvSpPr txBox="1">
            <a:spLocks noChangeArrowheads="1"/>
          </p:cNvSpPr>
          <p:nvPr/>
        </p:nvSpPr>
        <p:spPr>
          <a:xfrm>
            <a:off x="685800" y="1981200"/>
            <a:ext cx="10562422" cy="4114800"/>
          </a:xfrm>
          <a:prstGeom prst="rect">
            <a:avLst/>
          </a:prstGeom>
        </p:spPr>
        <p:txBody>
          <a:bodyPr/>
          <a:lstStyle/>
          <a:p>
            <a:pPr marL="228600" marR="0" lvl="0" indent="-228600" algn="l" defTabSz="914400" rtl="0" eaLnBrk="1" fontAlgn="auto" latinLnBrk="0" hangingPunct="1">
              <a:lnSpc>
                <a:spcPct val="120000"/>
              </a:lnSpc>
              <a:spcBef>
                <a:spcPts val="1000"/>
              </a:spcBef>
              <a:spcAft>
                <a:spcPts val="0"/>
              </a:spcAft>
              <a:buClrTx/>
              <a:buSzTx/>
              <a:buFont typeface="Arial" panose="020B0604020202020204" pitchFamily="34" charset="0"/>
              <a:buChar char="•"/>
              <a:tabLst/>
              <a:defRPr/>
            </a:pPr>
            <a:r>
              <a:rPr kumimoji="0" lang="zh-CN" altLang="en-US" sz="28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rPr>
              <a:t>一个进程的多个子线程可以</a:t>
            </a:r>
            <a:r>
              <a:rPr kumimoji="0" lang="zh-CN" altLang="en-US" sz="2800" b="0" i="0" u="none" strike="noStrike" kern="1200" cap="none" spc="0" normalizeH="0" baseline="0" noProof="0" dirty="0">
                <a:ln>
                  <a:noFill/>
                </a:ln>
                <a:solidFill>
                  <a:srgbClr val="FF0000"/>
                </a:solidFill>
                <a:effectLst/>
                <a:uLnTx/>
                <a:uFillTx/>
                <a:latin typeface="华文新魏" panose="02010800040101010101" pitchFamily="2" charset="-122"/>
                <a:ea typeface="华文新魏" panose="02010800040101010101" pitchFamily="2" charset="-122"/>
              </a:rPr>
              <a:t>并发</a:t>
            </a:r>
            <a:r>
              <a:rPr kumimoji="0" lang="zh-CN" altLang="en-US" sz="28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rPr>
              <a:t>运行</a:t>
            </a:r>
            <a:endParaRPr kumimoji="0" lang="en-US" altLang="zh-CN" sz="28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endParaRPr>
          </a:p>
          <a:p>
            <a:pPr marL="228600" marR="0" lvl="0" indent="-228600" algn="l" defTabSz="914400" rtl="0" eaLnBrk="1" fontAlgn="auto" latinLnBrk="0" hangingPunct="1">
              <a:lnSpc>
                <a:spcPct val="120000"/>
              </a:lnSpc>
              <a:spcBef>
                <a:spcPts val="1000"/>
              </a:spcBef>
              <a:spcAft>
                <a:spcPts val="0"/>
              </a:spcAft>
              <a:buClrTx/>
              <a:buSzTx/>
              <a:buFont typeface="Arial" panose="020B0604020202020204" pitchFamily="34" charset="0"/>
              <a:buChar char="•"/>
              <a:tabLst/>
              <a:defRPr/>
            </a:pPr>
            <a:r>
              <a:rPr lang="zh-CN" altLang="en-US" sz="2800" dirty="0">
                <a:latin typeface="华文新魏" panose="02010800040101010101" pitchFamily="2" charset="-122"/>
                <a:ea typeface="华文新魏" panose="02010800040101010101" pitchFamily="2" charset="-122"/>
              </a:rPr>
              <a:t>多线程可以使程序反应更快、交互性更强、执行效率更高。</a:t>
            </a:r>
            <a:endParaRPr lang="en-US" altLang="zh-CN" sz="2800" dirty="0">
              <a:latin typeface="华文新魏" panose="02010800040101010101" pitchFamily="2" charset="-122"/>
              <a:ea typeface="华文新魏" panose="02010800040101010101" pitchFamily="2" charset="-122"/>
            </a:endParaRPr>
          </a:p>
          <a:p>
            <a:pPr marL="228600" marR="0" lvl="0" indent="-228600" algn="l" defTabSz="914400" rtl="0" eaLnBrk="1" fontAlgn="auto" latinLnBrk="0" hangingPunct="1">
              <a:lnSpc>
                <a:spcPct val="120000"/>
              </a:lnSpc>
              <a:spcBef>
                <a:spcPts val="1000"/>
              </a:spcBef>
              <a:spcAft>
                <a:spcPts val="0"/>
              </a:spcAft>
              <a:buClrTx/>
              <a:buSzTx/>
              <a:buFont typeface="Arial" panose="020B0604020202020204" pitchFamily="34" charset="0"/>
              <a:buChar char="•"/>
              <a:tabLst/>
              <a:defRPr/>
            </a:pPr>
            <a:r>
              <a:rPr kumimoji="0" lang="zh-CN" altLang="en-US" sz="28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rPr>
              <a:t>特别是</a:t>
            </a:r>
            <a:r>
              <a:rPr kumimoji="0" lang="en-US" altLang="zh-CN" sz="28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rPr>
              <a:t>Server</a:t>
            </a:r>
            <a:r>
              <a:rPr kumimoji="0" lang="zh-CN" altLang="en-US" sz="28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rPr>
              <a:t>端的程序，都是需要启动多个线程来处理大量来自客户端的请求</a:t>
            </a:r>
          </a:p>
          <a:p>
            <a:pPr marL="228600" marR="0" lvl="0" indent="-228600" algn="l" defTabSz="914400" rtl="0" eaLnBrk="1" fontAlgn="auto" latinLnBrk="0" hangingPunct="1">
              <a:lnSpc>
                <a:spcPct val="120000"/>
              </a:lnSpc>
              <a:spcBef>
                <a:spcPts val="1000"/>
              </a:spcBef>
              <a:spcAft>
                <a:spcPts val="0"/>
              </a:spcAft>
              <a:buClrTx/>
              <a:buSzTx/>
              <a:buFont typeface="Arial" panose="020B0604020202020204" pitchFamily="34" charset="0"/>
              <a:buChar char="•"/>
              <a:tabLst/>
              <a:defRPr/>
            </a:pPr>
            <a:r>
              <a:rPr kumimoji="0" lang="zh-CN" altLang="en-US" sz="28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rPr>
              <a:t>一个典型的</a:t>
            </a:r>
            <a:r>
              <a:rPr kumimoji="0" lang="en-US" altLang="zh-CN" sz="28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rPr>
              <a:t>GUI</a:t>
            </a:r>
            <a:r>
              <a:rPr kumimoji="0" lang="zh-CN" altLang="en-US" sz="28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rPr>
              <a:t>程序分为</a:t>
            </a:r>
          </a:p>
          <a:p>
            <a:pPr marL="685800" marR="0" lvl="1" indent="-228600" algn="l" defTabSz="914400" rtl="0" eaLnBrk="1" fontAlgn="auto" latinLnBrk="0" hangingPunct="1">
              <a:lnSpc>
                <a:spcPct val="120000"/>
              </a:lnSpc>
              <a:spcBef>
                <a:spcPts val="500"/>
              </a:spcBef>
              <a:spcAft>
                <a:spcPts val="0"/>
              </a:spcAft>
              <a:buClrTx/>
              <a:buSzTx/>
              <a:buFont typeface="Arial" panose="020B0604020202020204" pitchFamily="34" charset="0"/>
              <a:buChar char="•"/>
              <a:tabLst/>
              <a:defRPr/>
            </a:pPr>
            <a:r>
              <a:rPr kumimoji="0" lang="en-US" altLang="zh-CN" sz="2400" b="0" i="0" u="none" strike="noStrike" kern="1200" cap="none" spc="0" normalizeH="0" baseline="0" noProof="0" dirty="0">
                <a:ln>
                  <a:noFill/>
                </a:ln>
                <a:solidFill>
                  <a:srgbClr val="FF0000"/>
                </a:solidFill>
                <a:effectLst/>
                <a:uLnTx/>
                <a:uFillTx/>
                <a:latin typeface="华文新魏" panose="02010800040101010101" pitchFamily="2" charset="-122"/>
                <a:ea typeface="华文新魏" panose="02010800040101010101" pitchFamily="2" charset="-122"/>
              </a:rPr>
              <a:t>GUI</a:t>
            </a:r>
            <a:r>
              <a:rPr kumimoji="0" lang="zh-CN" altLang="en-US" sz="2400" b="0" i="0" u="none" strike="noStrike" kern="1200" cap="none" spc="0" normalizeH="0" baseline="0" noProof="0" dirty="0">
                <a:ln>
                  <a:noFill/>
                </a:ln>
                <a:solidFill>
                  <a:srgbClr val="FF0000"/>
                </a:solidFill>
                <a:effectLst/>
                <a:uLnTx/>
                <a:uFillTx/>
                <a:latin typeface="华文新魏" panose="02010800040101010101" pitchFamily="2" charset="-122"/>
                <a:ea typeface="华文新魏" panose="02010800040101010101" pitchFamily="2" charset="-122"/>
              </a:rPr>
              <a:t>线程</a:t>
            </a:r>
            <a:r>
              <a:rPr kumimoji="0" lang="zh-CN" altLang="en-US" sz="24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rPr>
              <a:t>：处理</a:t>
            </a:r>
            <a:r>
              <a:rPr kumimoji="0" lang="en-US" altLang="zh-CN" sz="24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rPr>
              <a:t>UI</a:t>
            </a:r>
            <a:r>
              <a:rPr kumimoji="0" lang="zh-CN" altLang="en-US" sz="24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rPr>
              <a:t>消息循环，如鼠标消息、键盘消息</a:t>
            </a:r>
          </a:p>
          <a:p>
            <a:pPr marL="685800" marR="0" lvl="1" indent="-228600" algn="l" defTabSz="914400" rtl="0" eaLnBrk="1" fontAlgn="auto" latinLnBrk="0" hangingPunct="1">
              <a:lnSpc>
                <a:spcPct val="120000"/>
              </a:lnSpc>
              <a:spcBef>
                <a:spcPts val="500"/>
              </a:spcBef>
              <a:spcAft>
                <a:spcPts val="0"/>
              </a:spcAft>
              <a:buClrTx/>
              <a:buSzTx/>
              <a:buFont typeface="Arial" panose="020B0604020202020204" pitchFamily="34" charset="0"/>
              <a:buChar char="•"/>
              <a:tabLst/>
              <a:defRPr/>
            </a:pPr>
            <a:r>
              <a:rPr kumimoji="0" lang="en-US" altLang="zh-CN" sz="2400" b="0" i="0" u="none" strike="noStrike" kern="1200" cap="none" spc="0" normalizeH="0" baseline="0" noProof="0" dirty="0">
                <a:ln>
                  <a:noFill/>
                </a:ln>
                <a:solidFill>
                  <a:srgbClr val="FF0000"/>
                </a:solidFill>
                <a:effectLst/>
                <a:uLnTx/>
                <a:uFillTx/>
                <a:latin typeface="华文新魏" panose="02010800040101010101" pitchFamily="2" charset="-122"/>
                <a:ea typeface="华文新魏" panose="02010800040101010101" pitchFamily="2" charset="-122"/>
              </a:rPr>
              <a:t>Worker</a:t>
            </a:r>
            <a:r>
              <a:rPr kumimoji="0" lang="zh-CN" altLang="en-US" sz="2400" b="0" i="0" u="none" strike="noStrike" kern="1200" cap="none" spc="0" normalizeH="0" baseline="0" noProof="0" dirty="0">
                <a:ln>
                  <a:noFill/>
                </a:ln>
                <a:solidFill>
                  <a:srgbClr val="FF0000"/>
                </a:solidFill>
                <a:effectLst/>
                <a:uLnTx/>
                <a:uFillTx/>
                <a:latin typeface="华文新魏" panose="02010800040101010101" pitchFamily="2" charset="-122"/>
                <a:ea typeface="华文新魏" panose="02010800040101010101" pitchFamily="2" charset="-122"/>
              </a:rPr>
              <a:t>线程</a:t>
            </a:r>
            <a:r>
              <a:rPr kumimoji="0" lang="zh-CN" altLang="en-US" sz="24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rPr>
              <a:t>：后台的数据处理工作，比如打印文件，大数据量的运算</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文本占位符 1"/>
          <p:cNvSpPr>
            <a:spLocks noGrp="1"/>
          </p:cNvSpPr>
          <p:nvPr>
            <p:ph type="body" sz="quarter" idx="10"/>
          </p:nvPr>
        </p:nvSpPr>
        <p:spPr bwMode="auto">
          <a:xfrm>
            <a:off x="237439" y="175846"/>
            <a:ext cx="1248461" cy="835269"/>
          </a:xfrm>
          <a:noFill/>
        </p:spPr>
        <p:txBody>
          <a:bodyPr vert="horz" wrap="square" lIns="91440" tIns="45720" rIns="91440" bIns="45720" numCol="1" anchor="t" anchorCtr="0" compatLnSpc="1">
            <a:normAutofit fontScale="87500"/>
          </a:bodyPr>
          <a:lstStyle/>
          <a:p>
            <a:pPr eaLnBrk="1" hangingPunct="1"/>
            <a:r>
              <a:rPr lang="en-US" altLang="zh-CN" dirty="0"/>
              <a:t>30.4</a:t>
            </a:r>
          </a:p>
        </p:txBody>
      </p:sp>
      <p:sp>
        <p:nvSpPr>
          <p:cNvPr id="11267" name="文本占位符 2"/>
          <p:cNvSpPr>
            <a:spLocks noGrp="1"/>
          </p:cNvSpPr>
          <p:nvPr>
            <p:ph type="body" sz="quarter" idx="12"/>
          </p:nvPr>
        </p:nvSpPr>
        <p:spPr bwMode="auto">
          <a:xfrm>
            <a:off x="1649291" y="224570"/>
            <a:ext cx="8891247" cy="496887"/>
          </a:xfrm>
          <a:noFill/>
        </p:spPr>
        <p:txBody>
          <a:bodyPr vert="horz" wrap="square" lIns="91440" tIns="45720" rIns="91440" bIns="45720" numCol="1" anchor="t" anchorCtr="0" compatLnSpc="1">
            <a:noAutofit/>
          </a:bodyPr>
          <a:lstStyle/>
          <a:p>
            <a:r>
              <a:rPr lang="zh-CN" altLang="en-US" b="1" dirty="0">
                <a:latin typeface="华文细黑" panose="02010600040101010101" pitchFamily="2" charset="-122"/>
                <a:ea typeface="华文细黑" panose="02010600040101010101" pitchFamily="2" charset="-122"/>
              </a:rPr>
              <a:t>线程同步</a:t>
            </a:r>
            <a:r>
              <a:rPr lang="en-US" altLang="zh-CN" b="1" dirty="0">
                <a:latin typeface="华文细黑" panose="02010600040101010101" pitchFamily="2" charset="-122"/>
                <a:ea typeface="华文细黑" panose="02010600040101010101" pitchFamily="2" charset="-122"/>
              </a:rPr>
              <a:t>-</a:t>
            </a:r>
            <a:r>
              <a:rPr lang="zh-CN" altLang="en-US" b="1" dirty="0">
                <a:latin typeface="华文细黑" panose="02010600040101010101" pitchFamily="2" charset="-122"/>
                <a:ea typeface="华文细黑" panose="02010600040101010101" pitchFamily="2" charset="-122"/>
              </a:rPr>
              <a:t>场景</a:t>
            </a:r>
            <a:r>
              <a:rPr lang="en-US" altLang="zh-CN" b="1" dirty="0">
                <a:latin typeface="华文细黑" panose="02010600040101010101" pitchFamily="2" charset="-122"/>
                <a:ea typeface="华文细黑" panose="02010600040101010101" pitchFamily="2" charset="-122"/>
              </a:rPr>
              <a:t>3</a:t>
            </a:r>
          </a:p>
        </p:txBody>
      </p:sp>
      <p:sp>
        <p:nvSpPr>
          <p:cNvPr id="42" name="Rectangle 1">
            <a:extLst>
              <a:ext uri="{FF2B5EF4-FFF2-40B4-BE49-F238E27FC236}">
                <a16:creationId xmlns:a16="http://schemas.microsoft.com/office/drawing/2014/main" id="{FB39AE3C-28B6-48D2-A476-72C5197FAC71}"/>
              </a:ext>
            </a:extLst>
          </p:cNvPr>
          <p:cNvSpPr>
            <a:spLocks noChangeArrowheads="1"/>
          </p:cNvSpPr>
          <p:nvPr/>
        </p:nvSpPr>
        <p:spPr bwMode="auto">
          <a:xfrm>
            <a:off x="7426" y="1137424"/>
            <a:ext cx="12184574" cy="5720575"/>
          </a:xfrm>
          <a:prstGeom prst="rect">
            <a:avLst/>
          </a:prstGeom>
          <a:solidFill>
            <a:schemeClr val="accent4">
              <a:lumMod val="20000"/>
              <a:lumOff val="80000"/>
            </a:schemeClr>
          </a:solidFill>
          <a:ln w="22225">
            <a:solidFill>
              <a:schemeClr val="accent4">
                <a:lumMod val="50000"/>
              </a:schemeClr>
            </a:solidFill>
          </a:ln>
        </p:spPr>
        <p:txBody>
          <a:bodyPr wrap="square">
            <a:noAutofit/>
          </a:bodyPr>
          <a:lstStyle/>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public static void test1(){</a:t>
            </a: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        int </a:t>
            </a:r>
            <a:r>
              <a:rPr lang="en-US" altLang="zh-CN" sz="1600" b="1" dirty="0" err="1">
                <a:solidFill>
                  <a:srgbClr val="7F0055"/>
                </a:solidFill>
                <a:latin typeface="华文新魏" panose="02010800040101010101" pitchFamily="2" charset="-122"/>
                <a:ea typeface="华文新魏" panose="02010800040101010101" pitchFamily="2" charset="-122"/>
              </a:rPr>
              <a:t>incAmount</a:t>
            </a:r>
            <a:r>
              <a:rPr lang="en-US" altLang="zh-CN" sz="1600" b="1" dirty="0">
                <a:solidFill>
                  <a:srgbClr val="7F0055"/>
                </a:solidFill>
                <a:latin typeface="华文新魏" panose="02010800040101010101" pitchFamily="2" charset="-122"/>
                <a:ea typeface="华文新魏" panose="02010800040101010101" pitchFamily="2" charset="-122"/>
              </a:rPr>
              <a:t> = 10; int </a:t>
            </a:r>
            <a:r>
              <a:rPr lang="en-US" altLang="zh-CN" sz="1600" b="1" dirty="0" err="1">
                <a:solidFill>
                  <a:srgbClr val="7F0055"/>
                </a:solidFill>
                <a:latin typeface="华文新魏" panose="02010800040101010101" pitchFamily="2" charset="-122"/>
                <a:ea typeface="华文新魏" panose="02010800040101010101" pitchFamily="2" charset="-122"/>
              </a:rPr>
              <a:t>decAmount</a:t>
            </a:r>
            <a:r>
              <a:rPr lang="en-US" altLang="zh-CN" sz="1600" b="1" dirty="0">
                <a:solidFill>
                  <a:srgbClr val="7F0055"/>
                </a:solidFill>
                <a:latin typeface="华文新魏" panose="02010800040101010101" pitchFamily="2" charset="-122"/>
                <a:ea typeface="华文新魏" panose="02010800040101010101" pitchFamily="2" charset="-122"/>
              </a:rPr>
              <a:t> = 5; int loops = 50;</a:t>
            </a: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		</a:t>
            </a: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        </a:t>
            </a:r>
            <a:r>
              <a:rPr lang="en-US" altLang="zh-CN" sz="1600" b="1" dirty="0" err="1">
                <a:solidFill>
                  <a:srgbClr val="FF0000"/>
                </a:solidFill>
                <a:latin typeface="华文新魏" panose="02010800040101010101" pitchFamily="2" charset="-122"/>
                <a:ea typeface="华文新魏" panose="02010800040101010101" pitchFamily="2" charset="-122"/>
              </a:rPr>
              <a:t>ResourceWithLock</a:t>
            </a:r>
            <a:r>
              <a:rPr lang="en-US" altLang="zh-CN" sz="1600" b="1" dirty="0">
                <a:solidFill>
                  <a:srgbClr val="7F0055"/>
                </a:solidFill>
                <a:latin typeface="华文新魏" panose="02010800040101010101" pitchFamily="2" charset="-122"/>
                <a:ea typeface="华文新魏" panose="02010800040101010101" pitchFamily="2" charset="-122"/>
              </a:rPr>
              <a:t> r = new </a:t>
            </a:r>
            <a:r>
              <a:rPr lang="en-US" altLang="zh-CN" sz="1600" b="1" dirty="0" err="1">
                <a:solidFill>
                  <a:srgbClr val="FF0000"/>
                </a:solidFill>
                <a:latin typeface="华文新魏" panose="02010800040101010101" pitchFamily="2" charset="-122"/>
                <a:ea typeface="华文新魏" panose="02010800040101010101" pitchFamily="2" charset="-122"/>
              </a:rPr>
              <a:t>ResourceWithLock</a:t>
            </a:r>
            <a:r>
              <a:rPr lang="en-US" altLang="zh-CN" sz="1600" b="1" dirty="0">
                <a:solidFill>
                  <a:srgbClr val="7F0055"/>
                </a:solidFill>
                <a:latin typeface="华文新魏" panose="02010800040101010101" pitchFamily="2" charset="-122"/>
                <a:ea typeface="华文新魏" panose="02010800040101010101" pitchFamily="2" charset="-122"/>
              </a:rPr>
              <a:t>();</a:t>
            </a: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        Runnable </a:t>
            </a:r>
            <a:r>
              <a:rPr lang="en-US" altLang="zh-CN" sz="1600" b="1" dirty="0" err="1">
                <a:solidFill>
                  <a:srgbClr val="7F0055"/>
                </a:solidFill>
                <a:latin typeface="华文新魏" panose="02010800040101010101" pitchFamily="2" charset="-122"/>
                <a:ea typeface="华文新魏" panose="02010800040101010101" pitchFamily="2" charset="-122"/>
              </a:rPr>
              <a:t>incTask</a:t>
            </a:r>
            <a:r>
              <a:rPr lang="en-US" altLang="zh-CN" sz="1600" b="1" dirty="0">
                <a:solidFill>
                  <a:srgbClr val="7F0055"/>
                </a:solidFill>
                <a:latin typeface="华文新魏" panose="02010800040101010101" pitchFamily="2" charset="-122"/>
                <a:ea typeface="华文新魏" panose="02010800040101010101" pitchFamily="2" charset="-122"/>
              </a:rPr>
              <a:t> = new </a:t>
            </a:r>
            <a:r>
              <a:rPr lang="en-US" altLang="zh-CN" sz="1600" b="1" dirty="0" err="1">
                <a:solidFill>
                  <a:srgbClr val="7F0055"/>
                </a:solidFill>
                <a:latin typeface="华文新魏" panose="02010800040101010101" pitchFamily="2" charset="-122"/>
                <a:ea typeface="华文新魏" panose="02010800040101010101" pitchFamily="2" charset="-122"/>
              </a:rPr>
              <a:t>IncTaskWithLock</a:t>
            </a:r>
            <a:r>
              <a:rPr lang="en-US" altLang="zh-CN" sz="1600" b="1" dirty="0">
                <a:solidFill>
                  <a:srgbClr val="7F0055"/>
                </a:solidFill>
                <a:latin typeface="华文新魏" panose="02010800040101010101" pitchFamily="2" charset="-122"/>
                <a:ea typeface="华文新魏" panose="02010800040101010101" pitchFamily="2" charset="-122"/>
              </a:rPr>
              <a:t>( </a:t>
            </a:r>
            <a:r>
              <a:rPr lang="en-US" altLang="zh-CN" sz="1600" b="1" dirty="0">
                <a:solidFill>
                  <a:srgbClr val="FF0000"/>
                </a:solidFill>
                <a:latin typeface="华文新魏" panose="02010800040101010101" pitchFamily="2" charset="-122"/>
                <a:ea typeface="华文新魏" panose="02010800040101010101" pitchFamily="2" charset="-122"/>
              </a:rPr>
              <a:t>r </a:t>
            </a:r>
            <a:r>
              <a:rPr lang="en-US" altLang="zh-CN" sz="1600" b="1" dirty="0">
                <a:solidFill>
                  <a:srgbClr val="7F0055"/>
                </a:solidFill>
                <a:latin typeface="华文新魏" panose="02010800040101010101" pitchFamily="2" charset="-122"/>
                <a:ea typeface="华文新魏" panose="02010800040101010101" pitchFamily="2" charset="-122"/>
              </a:rPr>
              <a:t>,</a:t>
            </a:r>
            <a:r>
              <a:rPr lang="en-US" altLang="zh-CN" sz="1600" b="1" dirty="0" err="1">
                <a:solidFill>
                  <a:srgbClr val="7F0055"/>
                </a:solidFill>
                <a:latin typeface="华文新魏" panose="02010800040101010101" pitchFamily="2" charset="-122"/>
                <a:ea typeface="华文新魏" panose="02010800040101010101" pitchFamily="2" charset="-122"/>
              </a:rPr>
              <a:t>incAmount,loops</a:t>
            </a:r>
            <a:r>
              <a:rPr lang="en-US" altLang="zh-CN" sz="1600" b="1" dirty="0">
                <a:solidFill>
                  <a:srgbClr val="7F0055"/>
                </a:solidFill>
                <a:latin typeface="华文新魏" panose="02010800040101010101" pitchFamily="2" charset="-122"/>
                <a:ea typeface="华文新魏" panose="02010800040101010101" pitchFamily="2" charset="-122"/>
              </a:rPr>
              <a:t>);</a:t>
            </a: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        Runnable </a:t>
            </a:r>
            <a:r>
              <a:rPr lang="en-US" altLang="zh-CN" sz="1600" b="1" dirty="0" err="1">
                <a:solidFill>
                  <a:srgbClr val="7F0055"/>
                </a:solidFill>
                <a:latin typeface="华文新魏" panose="02010800040101010101" pitchFamily="2" charset="-122"/>
                <a:ea typeface="华文新魏" panose="02010800040101010101" pitchFamily="2" charset="-122"/>
              </a:rPr>
              <a:t>decTask</a:t>
            </a:r>
            <a:r>
              <a:rPr lang="en-US" altLang="zh-CN" sz="1600" b="1" dirty="0">
                <a:solidFill>
                  <a:srgbClr val="7F0055"/>
                </a:solidFill>
                <a:latin typeface="华文新魏" panose="02010800040101010101" pitchFamily="2" charset="-122"/>
                <a:ea typeface="华文新魏" panose="02010800040101010101" pitchFamily="2" charset="-122"/>
              </a:rPr>
              <a:t> = new </a:t>
            </a:r>
            <a:r>
              <a:rPr lang="en-US" altLang="zh-CN" sz="1600" b="1" dirty="0" err="1">
                <a:solidFill>
                  <a:srgbClr val="7F0055"/>
                </a:solidFill>
                <a:latin typeface="华文新魏" panose="02010800040101010101" pitchFamily="2" charset="-122"/>
                <a:ea typeface="华文新魏" panose="02010800040101010101" pitchFamily="2" charset="-122"/>
              </a:rPr>
              <a:t>DecTaskWithLock</a:t>
            </a:r>
            <a:r>
              <a:rPr lang="en-US" altLang="zh-CN" sz="1600" b="1" dirty="0">
                <a:solidFill>
                  <a:srgbClr val="7F0055"/>
                </a:solidFill>
                <a:latin typeface="华文新魏" panose="02010800040101010101" pitchFamily="2" charset="-122"/>
                <a:ea typeface="华文新魏" panose="02010800040101010101" pitchFamily="2" charset="-122"/>
              </a:rPr>
              <a:t>( </a:t>
            </a:r>
            <a:r>
              <a:rPr lang="en-US" altLang="zh-CN" sz="1600" b="1" dirty="0">
                <a:solidFill>
                  <a:srgbClr val="FF0000"/>
                </a:solidFill>
                <a:latin typeface="华文新魏" panose="02010800040101010101" pitchFamily="2" charset="-122"/>
                <a:ea typeface="华文新魏" panose="02010800040101010101" pitchFamily="2" charset="-122"/>
              </a:rPr>
              <a:t>r</a:t>
            </a:r>
            <a:r>
              <a:rPr lang="en-US" altLang="zh-CN" sz="1600" b="1" dirty="0">
                <a:solidFill>
                  <a:srgbClr val="7F0055"/>
                </a:solidFill>
                <a:latin typeface="华文新魏" panose="02010800040101010101" pitchFamily="2" charset="-122"/>
                <a:ea typeface="华文新魏" panose="02010800040101010101" pitchFamily="2" charset="-122"/>
              </a:rPr>
              <a:t> ,</a:t>
            </a:r>
            <a:r>
              <a:rPr lang="en-US" altLang="zh-CN" sz="1600" b="1" dirty="0" err="1">
                <a:solidFill>
                  <a:srgbClr val="7F0055"/>
                </a:solidFill>
                <a:latin typeface="华文新魏" panose="02010800040101010101" pitchFamily="2" charset="-122"/>
                <a:ea typeface="华文新魏" panose="02010800040101010101" pitchFamily="2" charset="-122"/>
              </a:rPr>
              <a:t>decAmount,loops</a:t>
            </a:r>
            <a:r>
              <a:rPr lang="en-US" altLang="zh-CN" sz="1600" b="1" dirty="0">
                <a:solidFill>
                  <a:srgbClr val="7F0055"/>
                </a:solidFill>
                <a:latin typeface="华文新魏" panose="02010800040101010101" pitchFamily="2" charset="-122"/>
                <a:ea typeface="华文新魏" panose="02010800040101010101" pitchFamily="2" charset="-122"/>
              </a:rPr>
              <a:t>);</a:t>
            </a:r>
          </a:p>
          <a:p>
            <a:pPr>
              <a:lnSpc>
                <a:spcPct val="120000"/>
              </a:lnSpc>
            </a:pPr>
            <a:endParaRPr lang="en-US" altLang="zh-CN" sz="1600" b="1" dirty="0">
              <a:solidFill>
                <a:srgbClr val="7F0055"/>
              </a:solidFill>
              <a:latin typeface="华文新魏" panose="02010800040101010101" pitchFamily="2" charset="-122"/>
              <a:ea typeface="华文新魏" panose="02010800040101010101" pitchFamily="2" charset="-122"/>
            </a:endParaRPr>
          </a:p>
          <a:p>
            <a:pPr>
              <a:lnSpc>
                <a:spcPct val="120000"/>
              </a:lnSpc>
            </a:pPr>
            <a:endParaRPr lang="en-US" altLang="zh-CN" sz="1600" b="1" dirty="0">
              <a:solidFill>
                <a:srgbClr val="7F0055"/>
              </a:solidFill>
              <a:latin typeface="华文新魏" panose="02010800040101010101" pitchFamily="2" charset="-122"/>
              <a:ea typeface="华文新魏" panose="02010800040101010101" pitchFamily="2" charset="-122"/>
            </a:endParaRPr>
          </a:p>
          <a:p>
            <a:pPr>
              <a:lnSpc>
                <a:spcPct val="120000"/>
              </a:lnSpc>
            </a:pPr>
            <a:endParaRPr lang="en-US" altLang="zh-CN" sz="1600" b="1" dirty="0">
              <a:solidFill>
                <a:srgbClr val="7F0055"/>
              </a:solidFill>
              <a:latin typeface="华文新魏" panose="02010800040101010101" pitchFamily="2" charset="-122"/>
              <a:ea typeface="华文新魏" panose="02010800040101010101" pitchFamily="2" charset="-122"/>
            </a:endParaRPr>
          </a:p>
          <a:p>
            <a:pPr>
              <a:lnSpc>
                <a:spcPct val="120000"/>
              </a:lnSpc>
            </a:pPr>
            <a:endParaRPr lang="en-US" altLang="zh-CN" sz="1600" b="1" dirty="0">
              <a:solidFill>
                <a:srgbClr val="7F0055"/>
              </a:solidFill>
              <a:latin typeface="华文新魏" panose="02010800040101010101" pitchFamily="2" charset="-122"/>
              <a:ea typeface="华文新魏" panose="02010800040101010101" pitchFamily="2" charset="-122"/>
            </a:endParaRP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        </a:t>
            </a:r>
            <a:r>
              <a:rPr lang="en-US" altLang="zh-CN" sz="1600" b="1" dirty="0" err="1">
                <a:solidFill>
                  <a:srgbClr val="7F0055"/>
                </a:solidFill>
                <a:latin typeface="华文新魏" panose="02010800040101010101" pitchFamily="2" charset="-122"/>
                <a:ea typeface="华文新魏" panose="02010800040101010101" pitchFamily="2" charset="-122"/>
              </a:rPr>
              <a:t>ExecutorService</a:t>
            </a:r>
            <a:r>
              <a:rPr lang="en-US" altLang="zh-CN" sz="1600" b="1" dirty="0">
                <a:solidFill>
                  <a:srgbClr val="7F0055"/>
                </a:solidFill>
                <a:latin typeface="华文新魏" panose="02010800040101010101" pitchFamily="2" charset="-122"/>
                <a:ea typeface="华文新魏" panose="02010800040101010101" pitchFamily="2" charset="-122"/>
              </a:rPr>
              <a:t> es = </a:t>
            </a:r>
            <a:r>
              <a:rPr lang="en-US" altLang="zh-CN" sz="1600" b="1" dirty="0" err="1">
                <a:solidFill>
                  <a:srgbClr val="7F0055"/>
                </a:solidFill>
                <a:latin typeface="华文新魏" panose="02010800040101010101" pitchFamily="2" charset="-122"/>
                <a:ea typeface="华文新魏" panose="02010800040101010101" pitchFamily="2" charset="-122"/>
              </a:rPr>
              <a:t>Executors.newCachedThreadPool</a:t>
            </a:r>
            <a:r>
              <a:rPr lang="en-US" altLang="zh-CN" sz="1600" b="1" dirty="0">
                <a:solidFill>
                  <a:srgbClr val="7F0055"/>
                </a:solidFill>
                <a:latin typeface="华文新魏" panose="02010800040101010101" pitchFamily="2" charset="-122"/>
                <a:ea typeface="华文新魏" panose="02010800040101010101" pitchFamily="2" charset="-122"/>
              </a:rPr>
              <a:t>();</a:t>
            </a: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        </a:t>
            </a:r>
            <a:r>
              <a:rPr lang="en-US" altLang="zh-CN" sz="1600" b="1" dirty="0" err="1">
                <a:solidFill>
                  <a:srgbClr val="7F0055"/>
                </a:solidFill>
                <a:latin typeface="华文新魏" panose="02010800040101010101" pitchFamily="2" charset="-122"/>
                <a:ea typeface="华文新魏" panose="02010800040101010101" pitchFamily="2" charset="-122"/>
              </a:rPr>
              <a:t>es.execute</a:t>
            </a:r>
            <a:r>
              <a:rPr lang="en-US" altLang="zh-CN" sz="1600" b="1" dirty="0">
                <a:solidFill>
                  <a:srgbClr val="7F0055"/>
                </a:solidFill>
                <a:latin typeface="华文新魏" panose="02010800040101010101" pitchFamily="2" charset="-122"/>
                <a:ea typeface="华文新魏" panose="02010800040101010101" pitchFamily="2" charset="-122"/>
              </a:rPr>
              <a:t>(</a:t>
            </a:r>
            <a:r>
              <a:rPr lang="en-US" altLang="zh-CN" sz="1600" b="1" dirty="0" err="1">
                <a:solidFill>
                  <a:srgbClr val="7F0055"/>
                </a:solidFill>
                <a:latin typeface="华文新魏" panose="02010800040101010101" pitchFamily="2" charset="-122"/>
                <a:ea typeface="华文新魏" panose="02010800040101010101" pitchFamily="2" charset="-122"/>
              </a:rPr>
              <a:t>incTask</a:t>
            </a:r>
            <a:r>
              <a:rPr lang="en-US" altLang="zh-CN" sz="1600" b="1" dirty="0">
                <a:solidFill>
                  <a:srgbClr val="7F0055"/>
                </a:solidFill>
                <a:latin typeface="华文新魏" panose="02010800040101010101" pitchFamily="2" charset="-122"/>
                <a:ea typeface="华文新魏" panose="02010800040101010101" pitchFamily="2" charset="-122"/>
              </a:rPr>
              <a:t>); </a:t>
            </a:r>
            <a:r>
              <a:rPr lang="en-US" altLang="zh-CN" sz="1600" b="1" dirty="0" err="1">
                <a:solidFill>
                  <a:srgbClr val="7F0055"/>
                </a:solidFill>
                <a:latin typeface="华文新魏" panose="02010800040101010101" pitchFamily="2" charset="-122"/>
                <a:ea typeface="华文新魏" panose="02010800040101010101" pitchFamily="2" charset="-122"/>
              </a:rPr>
              <a:t>es.execute</a:t>
            </a:r>
            <a:r>
              <a:rPr lang="en-US" altLang="zh-CN" sz="1600" b="1" dirty="0">
                <a:solidFill>
                  <a:srgbClr val="7F0055"/>
                </a:solidFill>
                <a:latin typeface="华文新魏" panose="02010800040101010101" pitchFamily="2" charset="-122"/>
                <a:ea typeface="华文新魏" panose="02010800040101010101" pitchFamily="2" charset="-122"/>
              </a:rPr>
              <a:t>(</a:t>
            </a:r>
            <a:r>
              <a:rPr lang="en-US" altLang="zh-CN" sz="1600" b="1" dirty="0" err="1">
                <a:solidFill>
                  <a:srgbClr val="7F0055"/>
                </a:solidFill>
                <a:latin typeface="华文新魏" panose="02010800040101010101" pitchFamily="2" charset="-122"/>
                <a:ea typeface="华文新魏" panose="02010800040101010101" pitchFamily="2" charset="-122"/>
              </a:rPr>
              <a:t>decTask</a:t>
            </a:r>
            <a:r>
              <a:rPr lang="en-US" altLang="zh-CN" sz="1600" b="1" dirty="0">
                <a:solidFill>
                  <a:srgbClr val="7F0055"/>
                </a:solidFill>
                <a:latin typeface="华文新魏" panose="02010800040101010101" pitchFamily="2" charset="-122"/>
                <a:ea typeface="华文新魏" panose="02010800040101010101" pitchFamily="2" charset="-122"/>
              </a:rPr>
              <a:t>);</a:t>
            </a: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        </a:t>
            </a:r>
            <a:r>
              <a:rPr lang="en-US" altLang="zh-CN" sz="1600" b="1" dirty="0" err="1">
                <a:solidFill>
                  <a:srgbClr val="7F0055"/>
                </a:solidFill>
                <a:latin typeface="华文新魏" panose="02010800040101010101" pitchFamily="2" charset="-122"/>
                <a:ea typeface="华文新魏" panose="02010800040101010101" pitchFamily="2" charset="-122"/>
              </a:rPr>
              <a:t>es.shutdown</a:t>
            </a:r>
            <a:r>
              <a:rPr lang="en-US" altLang="zh-CN" sz="1600" b="1" dirty="0">
                <a:solidFill>
                  <a:srgbClr val="7F0055"/>
                </a:solidFill>
                <a:latin typeface="华文新魏" panose="02010800040101010101" pitchFamily="2" charset="-122"/>
                <a:ea typeface="华文新魏" panose="02010800040101010101" pitchFamily="2" charset="-122"/>
              </a:rPr>
              <a:t>(); while(!</a:t>
            </a:r>
            <a:r>
              <a:rPr lang="en-US" altLang="zh-CN" sz="1600" b="1" dirty="0" err="1">
                <a:solidFill>
                  <a:srgbClr val="7F0055"/>
                </a:solidFill>
                <a:latin typeface="华文新魏" panose="02010800040101010101" pitchFamily="2" charset="-122"/>
                <a:ea typeface="华文新魏" panose="02010800040101010101" pitchFamily="2" charset="-122"/>
              </a:rPr>
              <a:t>es.isTerminated</a:t>
            </a:r>
            <a:r>
              <a:rPr lang="en-US" altLang="zh-CN" sz="1600" b="1" dirty="0">
                <a:solidFill>
                  <a:srgbClr val="7F0055"/>
                </a:solidFill>
                <a:latin typeface="华文新魏" panose="02010800040101010101" pitchFamily="2" charset="-122"/>
                <a:ea typeface="华文新魏" panose="02010800040101010101" pitchFamily="2" charset="-122"/>
              </a:rPr>
              <a:t>()){  }</a:t>
            </a:r>
          </a:p>
          <a:p>
            <a:pPr>
              <a:lnSpc>
                <a:spcPct val="120000"/>
              </a:lnSpc>
            </a:pPr>
            <a:endParaRPr lang="en-US" altLang="zh-CN" sz="1600" b="1" dirty="0">
              <a:solidFill>
                <a:srgbClr val="7F0055"/>
              </a:solidFill>
              <a:latin typeface="华文新魏" panose="02010800040101010101" pitchFamily="2" charset="-122"/>
              <a:ea typeface="华文新魏" panose="02010800040101010101" pitchFamily="2" charset="-122"/>
            </a:endParaRP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        int </a:t>
            </a:r>
            <a:r>
              <a:rPr lang="en-US" altLang="zh-CN" sz="1600" b="1" dirty="0" err="1">
                <a:solidFill>
                  <a:srgbClr val="7F0055"/>
                </a:solidFill>
                <a:latin typeface="华文新魏" panose="02010800040101010101" pitchFamily="2" charset="-122"/>
                <a:ea typeface="华文新魏" panose="02010800040101010101" pitchFamily="2" charset="-122"/>
              </a:rPr>
              <a:t>correctValue</a:t>
            </a:r>
            <a:r>
              <a:rPr lang="en-US" altLang="zh-CN" sz="1600" b="1" dirty="0">
                <a:solidFill>
                  <a:srgbClr val="7F0055"/>
                </a:solidFill>
                <a:latin typeface="华文新魏" panose="02010800040101010101" pitchFamily="2" charset="-122"/>
                <a:ea typeface="华文新魏" panose="02010800040101010101" pitchFamily="2" charset="-122"/>
              </a:rPr>
              <a:t> = (</a:t>
            </a:r>
            <a:r>
              <a:rPr lang="en-US" altLang="zh-CN" sz="1600" b="1" dirty="0" err="1">
                <a:solidFill>
                  <a:srgbClr val="7F0055"/>
                </a:solidFill>
                <a:latin typeface="华文新魏" panose="02010800040101010101" pitchFamily="2" charset="-122"/>
                <a:ea typeface="华文新魏" panose="02010800040101010101" pitchFamily="2" charset="-122"/>
              </a:rPr>
              <a:t>incAmount</a:t>
            </a:r>
            <a:r>
              <a:rPr lang="en-US" altLang="zh-CN" sz="1600" b="1" dirty="0">
                <a:solidFill>
                  <a:srgbClr val="7F0055"/>
                </a:solidFill>
                <a:latin typeface="华文新魏" panose="02010800040101010101" pitchFamily="2" charset="-122"/>
                <a:ea typeface="华文新魏" panose="02010800040101010101" pitchFamily="2" charset="-122"/>
              </a:rPr>
              <a:t> - </a:t>
            </a:r>
            <a:r>
              <a:rPr lang="en-US" altLang="zh-CN" sz="1600" b="1" dirty="0" err="1">
                <a:solidFill>
                  <a:srgbClr val="7F0055"/>
                </a:solidFill>
                <a:latin typeface="华文新魏" panose="02010800040101010101" pitchFamily="2" charset="-122"/>
                <a:ea typeface="华文新魏" panose="02010800040101010101" pitchFamily="2" charset="-122"/>
              </a:rPr>
              <a:t>decAmount</a:t>
            </a:r>
            <a:r>
              <a:rPr lang="en-US" altLang="zh-CN" sz="1600" b="1" dirty="0">
                <a:solidFill>
                  <a:srgbClr val="7F0055"/>
                </a:solidFill>
                <a:latin typeface="华文新魏" panose="02010800040101010101" pitchFamily="2" charset="-122"/>
                <a:ea typeface="华文新魏" panose="02010800040101010101" pitchFamily="2" charset="-122"/>
              </a:rPr>
              <a:t>)  * loops;</a:t>
            </a: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        System.out.println("\</a:t>
            </a:r>
            <a:r>
              <a:rPr lang="en-US" altLang="zh-CN" sz="1600" b="1" dirty="0" err="1">
                <a:solidFill>
                  <a:srgbClr val="7F0055"/>
                </a:solidFill>
                <a:latin typeface="华文新魏" panose="02010800040101010101" pitchFamily="2" charset="-122"/>
                <a:ea typeface="华文新魏" panose="02010800040101010101" pitchFamily="2" charset="-122"/>
              </a:rPr>
              <a:t>nThe</a:t>
            </a:r>
            <a:r>
              <a:rPr lang="en-US" altLang="zh-CN" sz="1600" b="1" dirty="0">
                <a:solidFill>
                  <a:srgbClr val="7F0055"/>
                </a:solidFill>
                <a:latin typeface="华文新魏" panose="02010800040101010101" pitchFamily="2" charset="-122"/>
                <a:ea typeface="华文新魏" panose="02010800040101010101" pitchFamily="2" charset="-122"/>
              </a:rPr>
              <a:t> value: " + </a:t>
            </a:r>
            <a:r>
              <a:rPr lang="en-US" altLang="zh-CN" sz="1600" b="1" dirty="0" err="1">
                <a:solidFill>
                  <a:srgbClr val="7F0055"/>
                </a:solidFill>
                <a:latin typeface="华文新魏" panose="02010800040101010101" pitchFamily="2" charset="-122"/>
                <a:ea typeface="华文新魏" panose="02010800040101010101" pitchFamily="2" charset="-122"/>
              </a:rPr>
              <a:t>r.getValue</a:t>
            </a:r>
            <a:r>
              <a:rPr lang="en-US" altLang="zh-CN" sz="1600" b="1" dirty="0">
                <a:solidFill>
                  <a:srgbClr val="7F0055"/>
                </a:solidFill>
                <a:latin typeface="华文新魏" panose="02010800040101010101" pitchFamily="2" charset="-122"/>
                <a:ea typeface="华文新魏" panose="02010800040101010101" pitchFamily="2" charset="-122"/>
              </a:rPr>
              <a:t>() + ", correct value: " + </a:t>
            </a:r>
            <a:r>
              <a:rPr lang="en-US" altLang="zh-CN" sz="1600" b="1" dirty="0" err="1">
                <a:solidFill>
                  <a:srgbClr val="7F0055"/>
                </a:solidFill>
                <a:latin typeface="华文新魏" panose="02010800040101010101" pitchFamily="2" charset="-122"/>
                <a:ea typeface="华文新魏" panose="02010800040101010101" pitchFamily="2" charset="-122"/>
              </a:rPr>
              <a:t>correctValue</a:t>
            </a:r>
            <a:r>
              <a:rPr lang="en-US" altLang="zh-CN" sz="1600" b="1" dirty="0">
                <a:solidFill>
                  <a:srgbClr val="7F0055"/>
                </a:solidFill>
                <a:latin typeface="华文新魏" panose="02010800040101010101" pitchFamily="2" charset="-122"/>
                <a:ea typeface="华文新魏" panose="02010800040101010101" pitchFamily="2" charset="-122"/>
              </a:rPr>
              <a:t>);</a:t>
            </a: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    }</a:t>
            </a:r>
          </a:p>
        </p:txBody>
      </p:sp>
      <p:sp>
        <p:nvSpPr>
          <p:cNvPr id="7" name="圆角矩形标注 14">
            <a:extLst>
              <a:ext uri="{FF2B5EF4-FFF2-40B4-BE49-F238E27FC236}">
                <a16:creationId xmlns:a16="http://schemas.microsoft.com/office/drawing/2014/main" id="{12E78DB7-98C2-4A87-A494-B156F93B8B88}"/>
              </a:ext>
            </a:extLst>
          </p:cNvPr>
          <p:cNvSpPr/>
          <p:nvPr/>
        </p:nvSpPr>
        <p:spPr>
          <a:xfrm>
            <a:off x="5604257" y="1769670"/>
            <a:ext cx="3818521" cy="555218"/>
          </a:xfrm>
          <a:prstGeom prst="wedgeRoundRectCallout">
            <a:avLst>
              <a:gd name="adj1" fmla="val -67742"/>
              <a:gd name="adj2" fmla="val 17879"/>
              <a:gd name="adj3" fmla="val 16667"/>
            </a:avLst>
          </a:prstGeom>
          <a:solidFill>
            <a:schemeClr val="accent4">
              <a:lumMod val="40000"/>
              <a:lumOff val="60000"/>
              <a:alpha val="41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90000"/>
              </a:lnSpc>
              <a:spcBef>
                <a:spcPct val="0"/>
              </a:spcBef>
              <a:defRPr/>
            </a:pP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创建资源对象</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r</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，注意资源类型是</a:t>
            </a:r>
            <a:r>
              <a:rPr lang="en-US" altLang="zh-CN" sz="1600" b="1" dirty="0" err="1">
                <a:solidFill>
                  <a:srgbClr val="7F0055"/>
                </a:solidFill>
                <a:latin typeface="华文新魏" panose="02010800040101010101" pitchFamily="2" charset="-122"/>
                <a:ea typeface="华文新魏" panose="02010800040101010101" pitchFamily="2" charset="-122"/>
              </a:rPr>
              <a:t>ResourceWithLock</a:t>
            </a:r>
            <a:endPar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endParaRPr>
          </a:p>
        </p:txBody>
      </p:sp>
      <p:sp>
        <p:nvSpPr>
          <p:cNvPr id="8" name="圆角矩形标注 14">
            <a:extLst>
              <a:ext uri="{FF2B5EF4-FFF2-40B4-BE49-F238E27FC236}">
                <a16:creationId xmlns:a16="http://schemas.microsoft.com/office/drawing/2014/main" id="{CD133023-E801-4567-9210-CE5B177910CD}"/>
              </a:ext>
            </a:extLst>
          </p:cNvPr>
          <p:cNvSpPr/>
          <p:nvPr/>
        </p:nvSpPr>
        <p:spPr>
          <a:xfrm>
            <a:off x="5693467" y="3100040"/>
            <a:ext cx="6082221" cy="1226634"/>
          </a:xfrm>
          <a:prstGeom prst="wedgeRoundRectCallout">
            <a:avLst>
              <a:gd name="adj1" fmla="val -57750"/>
              <a:gd name="adj2" fmla="val -48685"/>
              <a:gd name="adj3" fmla="val 16667"/>
            </a:avLst>
          </a:prstGeom>
          <a:solidFill>
            <a:schemeClr val="accent4">
              <a:lumMod val="40000"/>
              <a:lumOff val="60000"/>
              <a:alpha val="41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90000"/>
              </a:lnSpc>
              <a:spcBef>
                <a:spcPct val="0"/>
              </a:spcBef>
              <a:defRPr/>
            </a:pP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构造线程任务</a:t>
            </a:r>
            <a:r>
              <a:rPr lang="en-US" altLang="zh-CN" sz="1600" dirty="0" err="1">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incTask</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a:t>
            </a:r>
            <a:r>
              <a:rPr lang="en-US" altLang="zh-CN" sz="1600" dirty="0" err="1">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decTask</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a:t>
            </a:r>
            <a:r>
              <a:rPr lang="zh-CN" altLang="en-US" sz="1600" b="1" dirty="0">
                <a:solidFill>
                  <a:srgbClr val="FF0000"/>
                </a:solidFill>
                <a:latin typeface="华文新魏" panose="02010800040101010101" pitchFamily="2" charset="-122"/>
                <a:ea typeface="华文新魏" panose="02010800040101010101" pitchFamily="2" charset="-122"/>
                <a:cs typeface="Times New Roman" panose="02020603050405020304" pitchFamily="18" charset="0"/>
              </a:rPr>
              <a:t>注意</a:t>
            </a:r>
            <a:r>
              <a:rPr lang="en-US" altLang="zh-CN" sz="1600" b="1" dirty="0">
                <a:solidFill>
                  <a:srgbClr val="FF0000"/>
                </a:solidFill>
                <a:latin typeface="华文新魏" panose="02010800040101010101" pitchFamily="2" charset="-122"/>
                <a:ea typeface="华文新魏" panose="02010800040101010101" pitchFamily="2" charset="-122"/>
                <a:cs typeface="Times New Roman" panose="02020603050405020304" pitchFamily="18" charset="0"/>
              </a:rPr>
              <a:t>:</a:t>
            </a:r>
            <a:r>
              <a:rPr lang="zh-CN" altLang="en-US" sz="1600" b="1" dirty="0">
                <a:solidFill>
                  <a:srgbClr val="FF0000"/>
                </a:solidFill>
                <a:latin typeface="华文新魏" panose="02010800040101010101" pitchFamily="2" charset="-122"/>
                <a:ea typeface="华文新魏" panose="02010800040101010101" pitchFamily="2" charset="-122"/>
                <a:cs typeface="Times New Roman" panose="02020603050405020304" pitchFamily="18" charset="0"/>
              </a:rPr>
              <a:t>二个任务的线程访问的是同一个</a:t>
            </a:r>
            <a:r>
              <a:rPr lang="en-US" altLang="zh-CN" sz="1600" b="1" dirty="0" err="1">
                <a:solidFill>
                  <a:srgbClr val="FF0000"/>
                </a:solidFill>
                <a:latin typeface="华文新魏" panose="02010800040101010101" pitchFamily="2" charset="-122"/>
                <a:ea typeface="华文新魏" panose="02010800040101010101" pitchFamily="2" charset="-122"/>
                <a:cs typeface="Times New Roman" panose="02020603050405020304" pitchFamily="18" charset="0"/>
              </a:rPr>
              <a:t>ResourceWithLock</a:t>
            </a:r>
            <a:r>
              <a:rPr lang="zh-CN" altLang="en-US" sz="1600" b="1" dirty="0">
                <a:solidFill>
                  <a:srgbClr val="FF0000"/>
                </a:solidFill>
                <a:latin typeface="华文新魏" panose="02010800040101010101" pitchFamily="2" charset="-122"/>
                <a:ea typeface="华文新魏" panose="02010800040101010101" pitchFamily="2" charset="-122"/>
                <a:cs typeface="Times New Roman" panose="02020603050405020304" pitchFamily="18" charset="0"/>
              </a:rPr>
              <a:t>对象，用的是同一把</a:t>
            </a:r>
            <a:r>
              <a:rPr lang="en-US" altLang="zh-CN" sz="1600" b="1" dirty="0">
                <a:solidFill>
                  <a:srgbClr val="FF0000"/>
                </a:solidFill>
                <a:latin typeface="华文新魏" panose="02010800040101010101" pitchFamily="2" charset="-122"/>
                <a:ea typeface="华文新魏" panose="02010800040101010101" pitchFamily="2" charset="-122"/>
                <a:cs typeface="Times New Roman" panose="02020603050405020304" pitchFamily="18" charset="0"/>
              </a:rPr>
              <a:t>Lock</a:t>
            </a:r>
            <a:r>
              <a:rPr lang="zh-CN" altLang="en-US" sz="1600" b="1" dirty="0">
                <a:solidFill>
                  <a:srgbClr val="FF0000"/>
                </a:solidFill>
                <a:latin typeface="华文新魏" panose="02010800040101010101" pitchFamily="2" charset="-122"/>
                <a:ea typeface="华文新魏" panose="02010800040101010101" pitchFamily="2" charset="-122"/>
                <a:cs typeface="Times New Roman" panose="02020603050405020304" pitchFamily="18" charset="0"/>
              </a:rPr>
              <a:t>锁</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。这时只要一个线程拿到锁，所有被这个锁控制的临界区都被锁住。即</a:t>
            </a:r>
            <a:r>
              <a:rPr lang="en-US" altLang="zh-CN" sz="1600" dirty="0" err="1">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incTask</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的线程进入</a:t>
            </a:r>
            <a:r>
              <a:rPr lang="en-US" altLang="zh-CN" sz="1600" dirty="0" err="1">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inc</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时，</a:t>
            </a:r>
            <a:r>
              <a:rPr lang="en-US" altLang="zh-CN" sz="1600" dirty="0" err="1">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decTask</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的线程不能进入</a:t>
            </a:r>
            <a:r>
              <a:rPr lang="en-US" altLang="zh-CN" sz="1600" dirty="0" err="1">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dec</a:t>
            </a:r>
            <a:endPar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endParaRPr>
          </a:p>
        </p:txBody>
      </p:sp>
    </p:spTree>
    <p:extLst>
      <p:ext uri="{BB962C8B-B14F-4D97-AF65-F5344CB8AC3E}">
        <p14:creationId xmlns:p14="http://schemas.microsoft.com/office/powerpoint/2010/main" val="222542675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文本占位符 1"/>
          <p:cNvSpPr>
            <a:spLocks noGrp="1"/>
          </p:cNvSpPr>
          <p:nvPr>
            <p:ph type="body" sz="quarter" idx="10"/>
          </p:nvPr>
        </p:nvSpPr>
        <p:spPr bwMode="auto">
          <a:xfrm>
            <a:off x="237439" y="175846"/>
            <a:ext cx="1248461" cy="835269"/>
          </a:xfrm>
          <a:noFill/>
        </p:spPr>
        <p:txBody>
          <a:bodyPr vert="horz" wrap="square" lIns="91440" tIns="45720" rIns="91440" bIns="45720" numCol="1" anchor="t" anchorCtr="0" compatLnSpc="1">
            <a:normAutofit fontScale="87500"/>
          </a:bodyPr>
          <a:lstStyle/>
          <a:p>
            <a:pPr eaLnBrk="1" hangingPunct="1"/>
            <a:r>
              <a:rPr lang="en-US" altLang="zh-CN" dirty="0"/>
              <a:t>30.4</a:t>
            </a:r>
          </a:p>
        </p:txBody>
      </p:sp>
      <p:sp>
        <p:nvSpPr>
          <p:cNvPr id="11267" name="文本占位符 2"/>
          <p:cNvSpPr>
            <a:spLocks noGrp="1"/>
          </p:cNvSpPr>
          <p:nvPr>
            <p:ph type="body" sz="quarter" idx="12"/>
          </p:nvPr>
        </p:nvSpPr>
        <p:spPr bwMode="auto">
          <a:xfrm>
            <a:off x="1649291" y="224570"/>
            <a:ext cx="8891247" cy="496887"/>
          </a:xfrm>
          <a:noFill/>
        </p:spPr>
        <p:txBody>
          <a:bodyPr vert="horz" wrap="square" lIns="91440" tIns="45720" rIns="91440" bIns="45720" numCol="1" anchor="t" anchorCtr="0" compatLnSpc="1">
            <a:noAutofit/>
          </a:bodyPr>
          <a:lstStyle/>
          <a:p>
            <a:r>
              <a:rPr lang="zh-CN" altLang="en-US" b="1" dirty="0">
                <a:latin typeface="华文细黑" panose="02010600040101010101" pitchFamily="2" charset="-122"/>
                <a:ea typeface="华文细黑" panose="02010600040101010101" pitchFamily="2" charset="-122"/>
              </a:rPr>
              <a:t>线程同步</a:t>
            </a:r>
            <a:r>
              <a:rPr lang="en-US" altLang="zh-CN" b="1" dirty="0">
                <a:latin typeface="华文细黑" panose="02010600040101010101" pitchFamily="2" charset="-122"/>
                <a:ea typeface="华文细黑" panose="02010600040101010101" pitchFamily="2" charset="-122"/>
              </a:rPr>
              <a:t>-</a:t>
            </a:r>
            <a:r>
              <a:rPr lang="zh-CN" altLang="en-US" b="1" dirty="0">
                <a:latin typeface="华文细黑" panose="02010600040101010101" pitchFamily="2" charset="-122"/>
                <a:ea typeface="华文细黑" panose="02010600040101010101" pitchFamily="2" charset="-122"/>
              </a:rPr>
              <a:t>场景</a:t>
            </a:r>
            <a:r>
              <a:rPr lang="en-US" altLang="zh-CN" b="1" dirty="0">
                <a:latin typeface="华文细黑" panose="02010600040101010101" pitchFamily="2" charset="-122"/>
                <a:ea typeface="华文细黑" panose="02010600040101010101" pitchFamily="2" charset="-122"/>
              </a:rPr>
              <a:t>3</a:t>
            </a:r>
          </a:p>
        </p:txBody>
      </p:sp>
      <p:sp>
        <p:nvSpPr>
          <p:cNvPr id="42" name="Rectangle 1">
            <a:extLst>
              <a:ext uri="{FF2B5EF4-FFF2-40B4-BE49-F238E27FC236}">
                <a16:creationId xmlns:a16="http://schemas.microsoft.com/office/drawing/2014/main" id="{FB39AE3C-28B6-48D2-A476-72C5197FAC71}"/>
              </a:ext>
            </a:extLst>
          </p:cNvPr>
          <p:cNvSpPr>
            <a:spLocks noChangeArrowheads="1"/>
          </p:cNvSpPr>
          <p:nvPr/>
        </p:nvSpPr>
        <p:spPr bwMode="auto">
          <a:xfrm>
            <a:off x="0" y="1759165"/>
            <a:ext cx="12184574" cy="3693781"/>
          </a:xfrm>
          <a:prstGeom prst="rect">
            <a:avLst/>
          </a:prstGeom>
          <a:solidFill>
            <a:schemeClr val="accent4">
              <a:lumMod val="20000"/>
              <a:lumOff val="80000"/>
            </a:schemeClr>
          </a:solidFill>
          <a:ln w="22225">
            <a:solidFill>
              <a:schemeClr val="accent4">
                <a:lumMod val="50000"/>
              </a:schemeClr>
            </a:solidFill>
          </a:ln>
        </p:spPr>
        <p:txBody>
          <a:bodyPr wrap="square">
            <a:noAutofit/>
          </a:bodyPr>
          <a:lstStyle/>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Thread 13 </a:t>
            </a:r>
            <a:r>
              <a:rPr lang="zh-CN" altLang="en-US" sz="1600" b="1" dirty="0">
                <a:solidFill>
                  <a:srgbClr val="7F0055"/>
                </a:solidFill>
                <a:latin typeface="华文新魏" panose="02010800040101010101" pitchFamily="2" charset="-122"/>
                <a:ea typeface="华文新魏" panose="02010800040101010101" pitchFamily="2" charset="-122"/>
              </a:rPr>
              <a:t>进入</a:t>
            </a:r>
            <a:r>
              <a:rPr lang="en-US" altLang="zh-CN" sz="1600" b="1" dirty="0" err="1">
                <a:solidFill>
                  <a:srgbClr val="7F0055"/>
                </a:solidFill>
                <a:latin typeface="华文新魏" panose="02010800040101010101" pitchFamily="2" charset="-122"/>
                <a:ea typeface="华文新魏" panose="02010800040101010101" pitchFamily="2" charset="-122"/>
              </a:rPr>
              <a:t>inc</a:t>
            </a:r>
            <a:r>
              <a:rPr lang="en-US" altLang="zh-CN" sz="1600" b="1" dirty="0">
                <a:solidFill>
                  <a:srgbClr val="7F0055"/>
                </a:solidFill>
                <a:latin typeface="华文新魏" panose="02010800040101010101" pitchFamily="2" charset="-122"/>
                <a:ea typeface="华文新魏" panose="02010800040101010101" pitchFamily="2" charset="-122"/>
              </a:rPr>
              <a:t>: --&gt;Thread 13 </a:t>
            </a:r>
            <a:r>
              <a:rPr lang="zh-CN" altLang="en-US" sz="1600" b="1" dirty="0">
                <a:solidFill>
                  <a:srgbClr val="7F0055"/>
                </a:solidFill>
                <a:latin typeface="华文新魏" panose="02010800040101010101" pitchFamily="2" charset="-122"/>
                <a:ea typeface="华文新魏" panose="02010800040101010101" pitchFamily="2" charset="-122"/>
              </a:rPr>
              <a:t>离开</a:t>
            </a:r>
            <a:r>
              <a:rPr lang="en-US" altLang="zh-CN" sz="1600" b="1" dirty="0" err="1">
                <a:solidFill>
                  <a:srgbClr val="7F0055"/>
                </a:solidFill>
                <a:latin typeface="华文新魏" panose="02010800040101010101" pitchFamily="2" charset="-122"/>
                <a:ea typeface="华文新魏" panose="02010800040101010101" pitchFamily="2" charset="-122"/>
              </a:rPr>
              <a:t>inc.</a:t>
            </a:r>
            <a:endParaRPr lang="en-US" altLang="zh-CN" sz="1600" b="1" dirty="0">
              <a:solidFill>
                <a:srgbClr val="7F0055"/>
              </a:solidFill>
              <a:latin typeface="华文新魏" panose="02010800040101010101" pitchFamily="2" charset="-122"/>
              <a:ea typeface="华文新魏" panose="02010800040101010101" pitchFamily="2" charset="-122"/>
            </a:endParaRP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Thread 14 </a:t>
            </a:r>
            <a:r>
              <a:rPr lang="zh-CN" altLang="en-US" sz="1600" b="1" dirty="0">
                <a:solidFill>
                  <a:srgbClr val="7F0055"/>
                </a:solidFill>
                <a:latin typeface="华文新魏" panose="02010800040101010101" pitchFamily="2" charset="-122"/>
                <a:ea typeface="华文新魏" panose="02010800040101010101" pitchFamily="2" charset="-122"/>
              </a:rPr>
              <a:t>进入</a:t>
            </a:r>
            <a:r>
              <a:rPr lang="en-US" altLang="zh-CN" sz="1600" b="1" dirty="0" err="1">
                <a:solidFill>
                  <a:srgbClr val="7F0055"/>
                </a:solidFill>
                <a:latin typeface="华文新魏" panose="02010800040101010101" pitchFamily="2" charset="-122"/>
                <a:ea typeface="华文新魏" panose="02010800040101010101" pitchFamily="2" charset="-122"/>
              </a:rPr>
              <a:t>dec</a:t>
            </a:r>
            <a:r>
              <a:rPr lang="en-US" altLang="zh-CN" sz="1600" b="1" dirty="0">
                <a:solidFill>
                  <a:srgbClr val="7F0055"/>
                </a:solidFill>
                <a:latin typeface="华文新魏" panose="02010800040101010101" pitchFamily="2" charset="-122"/>
                <a:ea typeface="华文新魏" panose="02010800040101010101" pitchFamily="2" charset="-122"/>
              </a:rPr>
              <a:t>: --&gt;Thread 14 </a:t>
            </a:r>
            <a:r>
              <a:rPr lang="zh-CN" altLang="en-US" sz="1600" b="1" dirty="0">
                <a:solidFill>
                  <a:srgbClr val="7F0055"/>
                </a:solidFill>
                <a:latin typeface="华文新魏" panose="02010800040101010101" pitchFamily="2" charset="-122"/>
                <a:ea typeface="华文新魏" panose="02010800040101010101" pitchFamily="2" charset="-122"/>
              </a:rPr>
              <a:t>离开</a:t>
            </a:r>
            <a:r>
              <a:rPr lang="en-US" altLang="zh-CN" sz="1600" b="1" dirty="0" err="1">
                <a:solidFill>
                  <a:srgbClr val="7F0055"/>
                </a:solidFill>
                <a:latin typeface="华文新魏" panose="02010800040101010101" pitchFamily="2" charset="-122"/>
                <a:ea typeface="华文新魏" panose="02010800040101010101" pitchFamily="2" charset="-122"/>
              </a:rPr>
              <a:t>dec.</a:t>
            </a:r>
            <a:endParaRPr lang="en-US" altLang="zh-CN" sz="1600" b="1" dirty="0">
              <a:solidFill>
                <a:srgbClr val="7F0055"/>
              </a:solidFill>
              <a:latin typeface="华文新魏" panose="02010800040101010101" pitchFamily="2" charset="-122"/>
              <a:ea typeface="华文新魏" panose="02010800040101010101" pitchFamily="2" charset="-122"/>
            </a:endParaRP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Thread 14 </a:t>
            </a:r>
            <a:r>
              <a:rPr lang="zh-CN" altLang="en-US" sz="1600" b="1" dirty="0">
                <a:solidFill>
                  <a:srgbClr val="7F0055"/>
                </a:solidFill>
                <a:latin typeface="华文新魏" panose="02010800040101010101" pitchFamily="2" charset="-122"/>
                <a:ea typeface="华文新魏" panose="02010800040101010101" pitchFamily="2" charset="-122"/>
              </a:rPr>
              <a:t>进入</a:t>
            </a:r>
            <a:r>
              <a:rPr lang="en-US" altLang="zh-CN" sz="1600" b="1" dirty="0" err="1">
                <a:solidFill>
                  <a:srgbClr val="7F0055"/>
                </a:solidFill>
                <a:latin typeface="华文新魏" panose="02010800040101010101" pitchFamily="2" charset="-122"/>
                <a:ea typeface="华文新魏" panose="02010800040101010101" pitchFamily="2" charset="-122"/>
              </a:rPr>
              <a:t>dec</a:t>
            </a:r>
            <a:r>
              <a:rPr lang="en-US" altLang="zh-CN" sz="1600" b="1" dirty="0">
                <a:solidFill>
                  <a:srgbClr val="7F0055"/>
                </a:solidFill>
                <a:latin typeface="华文新魏" panose="02010800040101010101" pitchFamily="2" charset="-122"/>
                <a:ea typeface="华文新魏" panose="02010800040101010101" pitchFamily="2" charset="-122"/>
              </a:rPr>
              <a:t>: --&gt;Thread 14 </a:t>
            </a:r>
            <a:r>
              <a:rPr lang="zh-CN" altLang="en-US" sz="1600" b="1" dirty="0">
                <a:solidFill>
                  <a:srgbClr val="7F0055"/>
                </a:solidFill>
                <a:latin typeface="华文新魏" panose="02010800040101010101" pitchFamily="2" charset="-122"/>
                <a:ea typeface="华文新魏" panose="02010800040101010101" pitchFamily="2" charset="-122"/>
              </a:rPr>
              <a:t>离开</a:t>
            </a:r>
            <a:r>
              <a:rPr lang="en-US" altLang="zh-CN" sz="1600" b="1" dirty="0" err="1">
                <a:solidFill>
                  <a:srgbClr val="7F0055"/>
                </a:solidFill>
                <a:latin typeface="华文新魏" panose="02010800040101010101" pitchFamily="2" charset="-122"/>
                <a:ea typeface="华文新魏" panose="02010800040101010101" pitchFamily="2" charset="-122"/>
              </a:rPr>
              <a:t>dec.</a:t>
            </a:r>
            <a:endParaRPr lang="en-US" altLang="zh-CN" sz="1600" b="1" dirty="0">
              <a:solidFill>
                <a:srgbClr val="7F0055"/>
              </a:solidFill>
              <a:latin typeface="华文新魏" panose="02010800040101010101" pitchFamily="2" charset="-122"/>
              <a:ea typeface="华文新魏" panose="02010800040101010101" pitchFamily="2" charset="-122"/>
            </a:endParaRP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Thread 14 </a:t>
            </a:r>
            <a:r>
              <a:rPr lang="zh-CN" altLang="en-US" sz="1600" b="1" dirty="0">
                <a:solidFill>
                  <a:srgbClr val="7F0055"/>
                </a:solidFill>
                <a:latin typeface="华文新魏" panose="02010800040101010101" pitchFamily="2" charset="-122"/>
                <a:ea typeface="华文新魏" panose="02010800040101010101" pitchFamily="2" charset="-122"/>
              </a:rPr>
              <a:t>进入</a:t>
            </a:r>
            <a:r>
              <a:rPr lang="en-US" altLang="zh-CN" sz="1600" b="1" dirty="0" err="1">
                <a:solidFill>
                  <a:srgbClr val="7F0055"/>
                </a:solidFill>
                <a:latin typeface="华文新魏" panose="02010800040101010101" pitchFamily="2" charset="-122"/>
                <a:ea typeface="华文新魏" panose="02010800040101010101" pitchFamily="2" charset="-122"/>
              </a:rPr>
              <a:t>dec</a:t>
            </a:r>
            <a:r>
              <a:rPr lang="en-US" altLang="zh-CN" sz="1600" b="1" dirty="0">
                <a:solidFill>
                  <a:srgbClr val="7F0055"/>
                </a:solidFill>
                <a:latin typeface="华文新魏" panose="02010800040101010101" pitchFamily="2" charset="-122"/>
                <a:ea typeface="华文新魏" panose="02010800040101010101" pitchFamily="2" charset="-122"/>
              </a:rPr>
              <a:t>: --&gt;Thread 14 </a:t>
            </a:r>
            <a:r>
              <a:rPr lang="zh-CN" altLang="en-US" sz="1600" b="1" dirty="0">
                <a:solidFill>
                  <a:srgbClr val="7F0055"/>
                </a:solidFill>
                <a:latin typeface="华文新魏" panose="02010800040101010101" pitchFamily="2" charset="-122"/>
                <a:ea typeface="华文新魏" panose="02010800040101010101" pitchFamily="2" charset="-122"/>
              </a:rPr>
              <a:t>离开</a:t>
            </a:r>
            <a:r>
              <a:rPr lang="en-US" altLang="zh-CN" sz="1600" b="1" dirty="0" err="1">
                <a:solidFill>
                  <a:srgbClr val="7F0055"/>
                </a:solidFill>
                <a:latin typeface="华文新魏" panose="02010800040101010101" pitchFamily="2" charset="-122"/>
                <a:ea typeface="华文新魏" panose="02010800040101010101" pitchFamily="2" charset="-122"/>
              </a:rPr>
              <a:t>dec.</a:t>
            </a:r>
            <a:endParaRPr lang="en-US" altLang="zh-CN" sz="1600" b="1" dirty="0">
              <a:solidFill>
                <a:srgbClr val="7F0055"/>
              </a:solidFill>
              <a:latin typeface="华文新魏" panose="02010800040101010101" pitchFamily="2" charset="-122"/>
              <a:ea typeface="华文新魏" panose="02010800040101010101" pitchFamily="2" charset="-122"/>
            </a:endParaRP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a:t>
            </a: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Thread 14 </a:t>
            </a:r>
            <a:r>
              <a:rPr lang="zh-CN" altLang="en-US" sz="1600" b="1" dirty="0">
                <a:solidFill>
                  <a:srgbClr val="7F0055"/>
                </a:solidFill>
                <a:latin typeface="华文新魏" panose="02010800040101010101" pitchFamily="2" charset="-122"/>
                <a:ea typeface="华文新魏" panose="02010800040101010101" pitchFamily="2" charset="-122"/>
              </a:rPr>
              <a:t>进入</a:t>
            </a:r>
            <a:r>
              <a:rPr lang="en-US" altLang="zh-CN" sz="1600" b="1" dirty="0" err="1">
                <a:solidFill>
                  <a:srgbClr val="7F0055"/>
                </a:solidFill>
                <a:latin typeface="华文新魏" panose="02010800040101010101" pitchFamily="2" charset="-122"/>
                <a:ea typeface="华文新魏" panose="02010800040101010101" pitchFamily="2" charset="-122"/>
              </a:rPr>
              <a:t>dec</a:t>
            </a:r>
            <a:r>
              <a:rPr lang="en-US" altLang="zh-CN" sz="1600" b="1" dirty="0">
                <a:solidFill>
                  <a:srgbClr val="7F0055"/>
                </a:solidFill>
                <a:latin typeface="华文新魏" panose="02010800040101010101" pitchFamily="2" charset="-122"/>
                <a:ea typeface="华文新魏" panose="02010800040101010101" pitchFamily="2" charset="-122"/>
              </a:rPr>
              <a:t>: --&gt;Thread 14 </a:t>
            </a:r>
            <a:r>
              <a:rPr lang="zh-CN" altLang="en-US" sz="1600" b="1" dirty="0">
                <a:solidFill>
                  <a:srgbClr val="7F0055"/>
                </a:solidFill>
                <a:latin typeface="华文新魏" panose="02010800040101010101" pitchFamily="2" charset="-122"/>
                <a:ea typeface="华文新魏" panose="02010800040101010101" pitchFamily="2" charset="-122"/>
              </a:rPr>
              <a:t>离开</a:t>
            </a:r>
            <a:r>
              <a:rPr lang="en-US" altLang="zh-CN" sz="1600" b="1" dirty="0" err="1">
                <a:solidFill>
                  <a:srgbClr val="7F0055"/>
                </a:solidFill>
                <a:latin typeface="华文新魏" panose="02010800040101010101" pitchFamily="2" charset="-122"/>
                <a:ea typeface="华文新魏" panose="02010800040101010101" pitchFamily="2" charset="-122"/>
              </a:rPr>
              <a:t>dec.</a:t>
            </a:r>
            <a:endParaRPr lang="en-US" altLang="zh-CN" sz="1600" b="1" dirty="0">
              <a:solidFill>
                <a:srgbClr val="7F0055"/>
              </a:solidFill>
              <a:latin typeface="华文新魏" panose="02010800040101010101" pitchFamily="2" charset="-122"/>
              <a:ea typeface="华文新魏" panose="02010800040101010101" pitchFamily="2" charset="-122"/>
            </a:endParaRP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Thread 13 </a:t>
            </a:r>
            <a:r>
              <a:rPr lang="zh-CN" altLang="en-US" sz="1600" b="1" dirty="0">
                <a:solidFill>
                  <a:srgbClr val="7F0055"/>
                </a:solidFill>
                <a:latin typeface="华文新魏" panose="02010800040101010101" pitchFamily="2" charset="-122"/>
                <a:ea typeface="华文新魏" panose="02010800040101010101" pitchFamily="2" charset="-122"/>
              </a:rPr>
              <a:t>进入</a:t>
            </a:r>
            <a:r>
              <a:rPr lang="en-US" altLang="zh-CN" sz="1600" b="1" dirty="0" err="1">
                <a:solidFill>
                  <a:srgbClr val="7F0055"/>
                </a:solidFill>
                <a:latin typeface="华文新魏" panose="02010800040101010101" pitchFamily="2" charset="-122"/>
                <a:ea typeface="华文新魏" panose="02010800040101010101" pitchFamily="2" charset="-122"/>
              </a:rPr>
              <a:t>inc</a:t>
            </a:r>
            <a:r>
              <a:rPr lang="en-US" altLang="zh-CN" sz="1600" b="1" dirty="0">
                <a:solidFill>
                  <a:srgbClr val="7F0055"/>
                </a:solidFill>
                <a:latin typeface="华文新魏" panose="02010800040101010101" pitchFamily="2" charset="-122"/>
                <a:ea typeface="华文新魏" panose="02010800040101010101" pitchFamily="2" charset="-122"/>
              </a:rPr>
              <a:t>: --&gt;Thread 13 </a:t>
            </a:r>
            <a:r>
              <a:rPr lang="zh-CN" altLang="en-US" sz="1600" b="1" dirty="0">
                <a:solidFill>
                  <a:srgbClr val="7F0055"/>
                </a:solidFill>
                <a:latin typeface="华文新魏" panose="02010800040101010101" pitchFamily="2" charset="-122"/>
                <a:ea typeface="华文新魏" panose="02010800040101010101" pitchFamily="2" charset="-122"/>
              </a:rPr>
              <a:t>离开</a:t>
            </a:r>
            <a:r>
              <a:rPr lang="en-US" altLang="zh-CN" sz="1600" b="1" dirty="0" err="1">
                <a:solidFill>
                  <a:srgbClr val="7F0055"/>
                </a:solidFill>
                <a:latin typeface="华文新魏" panose="02010800040101010101" pitchFamily="2" charset="-122"/>
                <a:ea typeface="华文新魏" panose="02010800040101010101" pitchFamily="2" charset="-122"/>
              </a:rPr>
              <a:t>inc.</a:t>
            </a:r>
            <a:endParaRPr lang="en-US" altLang="zh-CN" sz="1600" b="1" dirty="0">
              <a:solidFill>
                <a:srgbClr val="7F0055"/>
              </a:solidFill>
              <a:latin typeface="华文新魏" panose="02010800040101010101" pitchFamily="2" charset="-122"/>
              <a:ea typeface="华文新魏" panose="02010800040101010101" pitchFamily="2" charset="-122"/>
            </a:endParaRP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Thread 13 </a:t>
            </a:r>
            <a:r>
              <a:rPr lang="zh-CN" altLang="en-US" sz="1600" b="1" dirty="0">
                <a:solidFill>
                  <a:srgbClr val="7F0055"/>
                </a:solidFill>
                <a:latin typeface="华文新魏" panose="02010800040101010101" pitchFamily="2" charset="-122"/>
                <a:ea typeface="华文新魏" panose="02010800040101010101" pitchFamily="2" charset="-122"/>
              </a:rPr>
              <a:t>进入</a:t>
            </a:r>
            <a:r>
              <a:rPr lang="en-US" altLang="zh-CN" sz="1600" b="1" dirty="0" err="1">
                <a:solidFill>
                  <a:srgbClr val="7F0055"/>
                </a:solidFill>
                <a:latin typeface="华文新魏" panose="02010800040101010101" pitchFamily="2" charset="-122"/>
                <a:ea typeface="华文新魏" panose="02010800040101010101" pitchFamily="2" charset="-122"/>
              </a:rPr>
              <a:t>inc</a:t>
            </a:r>
            <a:r>
              <a:rPr lang="en-US" altLang="zh-CN" sz="1600" b="1" dirty="0">
                <a:solidFill>
                  <a:srgbClr val="7F0055"/>
                </a:solidFill>
                <a:latin typeface="华文新魏" panose="02010800040101010101" pitchFamily="2" charset="-122"/>
                <a:ea typeface="华文新魏" panose="02010800040101010101" pitchFamily="2" charset="-122"/>
              </a:rPr>
              <a:t>: --&gt;Thread 13 </a:t>
            </a:r>
            <a:r>
              <a:rPr lang="zh-CN" altLang="en-US" sz="1600" b="1" dirty="0">
                <a:solidFill>
                  <a:srgbClr val="7F0055"/>
                </a:solidFill>
                <a:latin typeface="华文新魏" panose="02010800040101010101" pitchFamily="2" charset="-122"/>
                <a:ea typeface="华文新魏" panose="02010800040101010101" pitchFamily="2" charset="-122"/>
              </a:rPr>
              <a:t>离开</a:t>
            </a:r>
            <a:r>
              <a:rPr lang="en-US" altLang="zh-CN" sz="1600" b="1" dirty="0" err="1">
                <a:solidFill>
                  <a:srgbClr val="7F0055"/>
                </a:solidFill>
                <a:latin typeface="华文新魏" panose="02010800040101010101" pitchFamily="2" charset="-122"/>
                <a:ea typeface="华文新魏" panose="02010800040101010101" pitchFamily="2" charset="-122"/>
              </a:rPr>
              <a:t>inc.</a:t>
            </a:r>
            <a:endParaRPr lang="en-US" altLang="zh-CN" sz="1600" b="1" dirty="0">
              <a:solidFill>
                <a:srgbClr val="7F0055"/>
              </a:solidFill>
              <a:latin typeface="华文新魏" panose="02010800040101010101" pitchFamily="2" charset="-122"/>
              <a:ea typeface="华文新魏" panose="02010800040101010101" pitchFamily="2" charset="-122"/>
            </a:endParaRP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a:t>
            </a: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The value: 250, correct value: 250</a:t>
            </a:r>
          </a:p>
        </p:txBody>
      </p:sp>
      <p:sp>
        <p:nvSpPr>
          <p:cNvPr id="5" name="圆角矩形标注 14">
            <a:extLst>
              <a:ext uri="{FF2B5EF4-FFF2-40B4-BE49-F238E27FC236}">
                <a16:creationId xmlns:a16="http://schemas.microsoft.com/office/drawing/2014/main" id="{3546727D-64BC-44D7-B2C2-6386400FB97B}"/>
              </a:ext>
            </a:extLst>
          </p:cNvPr>
          <p:cNvSpPr/>
          <p:nvPr/>
        </p:nvSpPr>
        <p:spPr>
          <a:xfrm>
            <a:off x="5644196" y="2064792"/>
            <a:ext cx="5417814" cy="2050008"/>
          </a:xfrm>
          <a:prstGeom prst="wedgeRoundRectCallout">
            <a:avLst>
              <a:gd name="adj1" fmla="val -64821"/>
              <a:gd name="adj2" fmla="val 41980"/>
              <a:gd name="adj3" fmla="val 16667"/>
            </a:avLst>
          </a:prstGeom>
          <a:solidFill>
            <a:schemeClr val="accent4">
              <a:lumMod val="40000"/>
              <a:lumOff val="60000"/>
              <a:alpha val="41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90000"/>
              </a:lnSpc>
              <a:spcBef>
                <a:spcPct val="0"/>
              </a:spcBef>
              <a:defRPr/>
            </a:pP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可以看到线程</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13</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进入</a:t>
            </a:r>
            <a:r>
              <a:rPr lang="en-US" altLang="zh-CN" sz="1600" dirty="0" err="1">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inc</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，临界区</a:t>
            </a:r>
            <a:r>
              <a:rPr lang="en-US" altLang="zh-CN" sz="1600" dirty="0" err="1">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inc</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和</a:t>
            </a:r>
            <a:r>
              <a:rPr lang="en-US" altLang="zh-CN" sz="1600" dirty="0" err="1">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dec</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都被加锁，线程</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14</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必须等待线程</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13</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退出</a:t>
            </a:r>
            <a:r>
              <a:rPr lang="en-US" altLang="zh-CN" sz="1600" dirty="0" err="1">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inc</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后，才能进入</a:t>
            </a:r>
            <a:r>
              <a:rPr lang="en-US" altLang="zh-CN" sz="1600" dirty="0" err="1">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dec</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。所以输出结果里线程</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13</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和</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14</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的控制台输出没有乱。</a:t>
            </a:r>
            <a:endPar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endParaRPr>
          </a:p>
          <a:p>
            <a:pPr lvl="0">
              <a:lnSpc>
                <a:spcPct val="90000"/>
              </a:lnSpc>
              <a:spcBef>
                <a:spcPct val="0"/>
              </a:spcBef>
              <a:defRPr/>
            </a:pPr>
            <a:endPar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endParaRPr>
          </a:p>
          <a:p>
            <a:pPr lvl="0">
              <a:lnSpc>
                <a:spcPct val="90000"/>
              </a:lnSpc>
              <a:spcBef>
                <a:spcPct val="0"/>
              </a:spcBef>
              <a:defRPr/>
            </a:pPr>
            <a:endPar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endParaRPr>
          </a:p>
          <a:p>
            <a:pPr lvl="0">
              <a:lnSpc>
                <a:spcPct val="90000"/>
              </a:lnSpc>
              <a:spcBef>
                <a:spcPct val="0"/>
              </a:spcBef>
              <a:defRPr/>
            </a:pP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最下面的输出的</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value</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值也是正确的</a:t>
            </a:r>
            <a:endPar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endParaRPr>
          </a:p>
        </p:txBody>
      </p:sp>
    </p:spTree>
    <p:extLst>
      <p:ext uri="{BB962C8B-B14F-4D97-AF65-F5344CB8AC3E}">
        <p14:creationId xmlns:p14="http://schemas.microsoft.com/office/powerpoint/2010/main" val="414303725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文本占位符 1"/>
          <p:cNvSpPr>
            <a:spLocks noGrp="1"/>
          </p:cNvSpPr>
          <p:nvPr>
            <p:ph type="body" sz="quarter" idx="10"/>
          </p:nvPr>
        </p:nvSpPr>
        <p:spPr bwMode="auto">
          <a:xfrm>
            <a:off x="237439" y="175846"/>
            <a:ext cx="1248461" cy="835269"/>
          </a:xfrm>
          <a:noFill/>
        </p:spPr>
        <p:txBody>
          <a:bodyPr vert="horz" wrap="square" lIns="91440" tIns="45720" rIns="91440" bIns="45720" numCol="1" anchor="t" anchorCtr="0" compatLnSpc="1">
            <a:normAutofit fontScale="87500"/>
          </a:bodyPr>
          <a:lstStyle/>
          <a:p>
            <a:pPr eaLnBrk="1" hangingPunct="1"/>
            <a:r>
              <a:rPr lang="en-US" altLang="zh-CN" dirty="0"/>
              <a:t>30.4</a:t>
            </a:r>
          </a:p>
        </p:txBody>
      </p:sp>
      <p:sp>
        <p:nvSpPr>
          <p:cNvPr id="11267" name="文本占位符 2"/>
          <p:cNvSpPr>
            <a:spLocks noGrp="1"/>
          </p:cNvSpPr>
          <p:nvPr>
            <p:ph type="body" sz="quarter" idx="12"/>
          </p:nvPr>
        </p:nvSpPr>
        <p:spPr bwMode="auto">
          <a:xfrm>
            <a:off x="1649291" y="224570"/>
            <a:ext cx="8891247" cy="496887"/>
          </a:xfrm>
          <a:noFill/>
        </p:spPr>
        <p:txBody>
          <a:bodyPr vert="horz" wrap="square" lIns="91440" tIns="45720" rIns="91440" bIns="45720" numCol="1" anchor="t" anchorCtr="0" compatLnSpc="1">
            <a:noAutofit/>
          </a:bodyPr>
          <a:lstStyle/>
          <a:p>
            <a:r>
              <a:rPr lang="zh-CN" altLang="en-US" b="1" dirty="0">
                <a:latin typeface="华文细黑" panose="02010600040101010101" pitchFamily="2" charset="-122"/>
                <a:ea typeface="华文细黑" panose="02010600040101010101" pitchFamily="2" charset="-122"/>
              </a:rPr>
              <a:t>线程同步</a:t>
            </a:r>
            <a:r>
              <a:rPr lang="en-US" altLang="zh-CN" b="1" dirty="0">
                <a:latin typeface="华文细黑" panose="02010600040101010101" pitchFamily="2" charset="-122"/>
                <a:ea typeface="华文细黑" panose="02010600040101010101" pitchFamily="2" charset="-122"/>
              </a:rPr>
              <a:t>-</a:t>
            </a:r>
            <a:r>
              <a:rPr lang="zh-CN" altLang="en-US" b="1" dirty="0">
                <a:latin typeface="华文细黑" panose="02010600040101010101" pitchFamily="2" charset="-122"/>
                <a:ea typeface="华文细黑" panose="02010600040101010101" pitchFamily="2" charset="-122"/>
              </a:rPr>
              <a:t>场景</a:t>
            </a:r>
            <a:r>
              <a:rPr lang="en-US" altLang="zh-CN" b="1" dirty="0">
                <a:latin typeface="华文细黑" panose="02010600040101010101" pitchFamily="2" charset="-122"/>
                <a:ea typeface="华文细黑" panose="02010600040101010101" pitchFamily="2" charset="-122"/>
              </a:rPr>
              <a:t>4</a:t>
            </a:r>
          </a:p>
        </p:txBody>
      </p:sp>
      <p:sp>
        <p:nvSpPr>
          <p:cNvPr id="4" name="Rectangle 3"/>
          <p:cNvSpPr txBox="1">
            <a:spLocks/>
          </p:cNvSpPr>
          <p:nvPr/>
        </p:nvSpPr>
        <p:spPr>
          <a:xfrm>
            <a:off x="162555" y="1123950"/>
            <a:ext cx="11713492" cy="1277727"/>
          </a:xfrm>
          <a:prstGeom prst="rect">
            <a:avLst/>
          </a:prstGeom>
        </p:spPr>
        <p:txBody>
          <a:bodyPr vert="horz" wrap="square" lIns="92075" tIns="46038" rIns="92075" bIns="46038" anchor="t">
            <a:normAutofit/>
          </a:bodyPr>
          <a:lstStyle/>
          <a:p>
            <a:pPr marL="228600" lvl="0" indent="-228600">
              <a:lnSpc>
                <a:spcPct val="120000"/>
              </a:lnSpc>
              <a:spcBef>
                <a:spcPct val="0"/>
              </a:spcBef>
              <a:buFont typeface="Wingdings" pitchFamily="2" charset="2"/>
              <a:buChar char="n"/>
            </a:pPr>
            <a:r>
              <a:rPr lang="zh-CN" altLang="en-US" sz="2000" dirty="0">
                <a:latin typeface="华文新魏" panose="02010800040101010101" pitchFamily="2" charset="-122"/>
                <a:ea typeface="华文新魏" panose="02010800040101010101" pitchFamily="2" charset="-122"/>
                <a:sym typeface="+mn-ea"/>
              </a:rPr>
              <a:t>如果一个类采用</a:t>
            </a:r>
            <a:r>
              <a:rPr lang="en-US" altLang="zh-CN" sz="2000" dirty="0">
                <a:latin typeface="华文新魏" panose="02010800040101010101" pitchFamily="2" charset="-122"/>
                <a:ea typeface="华文新魏" panose="02010800040101010101" pitchFamily="2" charset="-122"/>
                <a:sym typeface="+mn-ea"/>
              </a:rPr>
              <a:t>Lock</a:t>
            </a:r>
            <a:r>
              <a:rPr lang="zh-CN" altLang="en-US" sz="2000" dirty="0">
                <a:latin typeface="华文新魏" panose="02010800040101010101" pitchFamily="2" charset="-122"/>
                <a:ea typeface="华文新魏" panose="02010800040101010101" pitchFamily="2" charset="-122"/>
                <a:sym typeface="+mn-ea"/>
              </a:rPr>
              <a:t>锁对临界区上锁，</a:t>
            </a:r>
            <a:r>
              <a:rPr lang="zh-CN" altLang="en-US" sz="2000" b="1" dirty="0">
                <a:latin typeface="华文新魏" panose="02010800040101010101" pitchFamily="2" charset="-122"/>
                <a:ea typeface="华文新魏" panose="02010800040101010101" pitchFamily="2" charset="-122"/>
                <a:sym typeface="+mn-ea"/>
              </a:rPr>
              <a:t>而且这个</a:t>
            </a:r>
            <a:r>
              <a:rPr lang="en-US" altLang="zh-CN" sz="2000" b="1" dirty="0">
                <a:latin typeface="华文新魏" panose="02010800040101010101" pitchFamily="2" charset="-122"/>
                <a:ea typeface="华文新魏" panose="02010800040101010101" pitchFamily="2" charset="-122"/>
                <a:sym typeface="+mn-ea"/>
              </a:rPr>
              <a:t>Lock</a:t>
            </a:r>
            <a:r>
              <a:rPr lang="zh-CN" altLang="en-US" sz="2000" b="1" dirty="0">
                <a:latin typeface="华文新魏" panose="02010800040101010101" pitchFamily="2" charset="-122"/>
                <a:ea typeface="华文新魏" panose="02010800040101010101" pitchFamily="2" charset="-122"/>
                <a:sym typeface="+mn-ea"/>
              </a:rPr>
              <a:t>锁也是该类的实例成员（见</a:t>
            </a:r>
            <a:r>
              <a:rPr lang="en-US" altLang="zh-CN" sz="2000" b="1" dirty="0" err="1">
                <a:latin typeface="华文新魏" panose="02010800040101010101" pitchFamily="2" charset="-122"/>
                <a:ea typeface="华文新魏" panose="02010800040101010101" pitchFamily="2" charset="-122"/>
                <a:sym typeface="+mn-ea"/>
              </a:rPr>
              <a:t>ResourceWithLock</a:t>
            </a:r>
            <a:r>
              <a:rPr lang="zh-CN" altLang="en-US" sz="2000" b="1" dirty="0">
                <a:latin typeface="华文新魏" panose="02010800040101010101" pitchFamily="2" charset="-122"/>
                <a:ea typeface="华文新魏" panose="02010800040101010101" pitchFamily="2" charset="-122"/>
                <a:sym typeface="+mn-ea"/>
              </a:rPr>
              <a:t>的里的</a:t>
            </a:r>
            <a:r>
              <a:rPr lang="en-US" altLang="zh-CN" sz="2000" b="1" dirty="0">
                <a:latin typeface="华文新魏" panose="02010800040101010101" pitchFamily="2" charset="-122"/>
                <a:ea typeface="华文新魏" panose="02010800040101010101" pitchFamily="2" charset="-122"/>
                <a:sym typeface="+mn-ea"/>
              </a:rPr>
              <a:t>lock</a:t>
            </a:r>
            <a:r>
              <a:rPr lang="zh-CN" altLang="en-US" sz="2000" b="1" dirty="0">
                <a:latin typeface="华文新魏" panose="02010800040101010101" pitchFamily="2" charset="-122"/>
                <a:ea typeface="华文新魏" panose="02010800040101010101" pitchFamily="2" charset="-122"/>
                <a:sym typeface="+mn-ea"/>
              </a:rPr>
              <a:t>对象定义）</a:t>
            </a:r>
            <a:r>
              <a:rPr lang="zh-CN" altLang="en-US" sz="2000" dirty="0">
                <a:latin typeface="华文新魏" panose="02010800040101010101" pitchFamily="2" charset="-122"/>
                <a:ea typeface="华文新魏" panose="02010800040101010101" pitchFamily="2" charset="-122"/>
                <a:sym typeface="+mn-ea"/>
              </a:rPr>
              <a:t>，</a:t>
            </a:r>
            <a:r>
              <a:rPr lang="zh-CN" altLang="en-US" sz="2000" b="1" dirty="0">
                <a:solidFill>
                  <a:srgbClr val="FF0000"/>
                </a:solidFill>
                <a:latin typeface="华文新魏" panose="02010800040101010101" pitchFamily="2" charset="-122"/>
                <a:ea typeface="华文新魏" panose="02010800040101010101" pitchFamily="2" charset="-122"/>
                <a:sym typeface="+mn-ea"/>
              </a:rPr>
              <a:t>那么这个类的二个实例的</a:t>
            </a:r>
            <a:r>
              <a:rPr lang="en-US" altLang="zh-CN" sz="2000" b="1" dirty="0">
                <a:solidFill>
                  <a:srgbClr val="FF0000"/>
                </a:solidFill>
                <a:latin typeface="华文新魏" panose="02010800040101010101" pitchFamily="2" charset="-122"/>
                <a:ea typeface="华文新魏" panose="02010800040101010101" pitchFamily="2" charset="-122"/>
                <a:sym typeface="+mn-ea"/>
              </a:rPr>
              <a:t>Lock</a:t>
            </a:r>
            <a:r>
              <a:rPr lang="zh-CN" altLang="en-US" sz="2000" b="1" dirty="0">
                <a:solidFill>
                  <a:srgbClr val="FF0000"/>
                </a:solidFill>
                <a:latin typeface="华文新魏" panose="02010800040101010101" pitchFamily="2" charset="-122"/>
                <a:ea typeface="华文新魏" panose="02010800040101010101" pitchFamily="2" charset="-122"/>
                <a:sym typeface="+mn-ea"/>
              </a:rPr>
              <a:t>锁就是不同的锁</a:t>
            </a:r>
            <a:r>
              <a:rPr lang="zh-CN" altLang="en-US" sz="2000" dirty="0">
                <a:latin typeface="华文新魏" panose="02010800040101010101" pitchFamily="2" charset="-122"/>
                <a:ea typeface="华文新魏" panose="02010800040101010101" pitchFamily="2" charset="-122"/>
                <a:sym typeface="+mn-ea"/>
              </a:rPr>
              <a:t>，下面的动画演示了这种场景：对象</a:t>
            </a:r>
            <a:r>
              <a:rPr lang="en-US" altLang="zh-CN" sz="2000" dirty="0">
                <a:latin typeface="华文新魏" panose="02010800040101010101" pitchFamily="2" charset="-122"/>
                <a:ea typeface="华文新魏" panose="02010800040101010101" pitchFamily="2" charset="-122"/>
                <a:sym typeface="+mn-ea"/>
              </a:rPr>
              <a:t>o1</a:t>
            </a:r>
            <a:r>
              <a:rPr lang="zh-CN" altLang="en-US" sz="2000" dirty="0">
                <a:latin typeface="华文新魏" panose="02010800040101010101" pitchFamily="2" charset="-122"/>
                <a:ea typeface="华文新魏" panose="02010800040101010101" pitchFamily="2" charset="-122"/>
                <a:sym typeface="+mn-ea"/>
              </a:rPr>
              <a:t>的</a:t>
            </a:r>
            <a:r>
              <a:rPr lang="en-US" altLang="zh-CN" sz="2000" dirty="0">
                <a:latin typeface="华文新魏" panose="02010800040101010101" pitchFamily="2" charset="-122"/>
                <a:ea typeface="华文新魏" panose="02010800040101010101" pitchFamily="2" charset="-122"/>
                <a:sym typeface="+mn-ea"/>
              </a:rPr>
              <a:t>Lock</a:t>
            </a:r>
            <a:r>
              <a:rPr lang="zh-CN" altLang="en-US" sz="2000" dirty="0">
                <a:latin typeface="华文新魏" panose="02010800040101010101" pitchFamily="2" charset="-122"/>
                <a:ea typeface="华文新魏" panose="02010800040101010101" pitchFamily="2" charset="-122"/>
                <a:sym typeface="+mn-ea"/>
              </a:rPr>
              <a:t>锁和对象</a:t>
            </a:r>
            <a:r>
              <a:rPr lang="en-US" altLang="zh-CN" sz="2000" dirty="0">
                <a:latin typeface="华文新魏" panose="02010800040101010101" pitchFamily="2" charset="-122"/>
                <a:ea typeface="华文新魏" panose="02010800040101010101" pitchFamily="2" charset="-122"/>
                <a:sym typeface="+mn-ea"/>
              </a:rPr>
              <a:t>o2</a:t>
            </a:r>
            <a:r>
              <a:rPr lang="zh-CN" altLang="en-US" sz="2000" dirty="0">
                <a:latin typeface="华文新魏" panose="02010800040101010101" pitchFamily="2" charset="-122"/>
                <a:ea typeface="华文新魏" panose="02010800040101010101" pitchFamily="2" charset="-122"/>
                <a:sym typeface="+mn-ea"/>
              </a:rPr>
              <a:t>的</a:t>
            </a:r>
            <a:r>
              <a:rPr lang="en-US" altLang="zh-CN" sz="2000" dirty="0">
                <a:latin typeface="华文新魏" panose="02010800040101010101" pitchFamily="2" charset="-122"/>
                <a:ea typeface="华文新魏" panose="02010800040101010101" pitchFamily="2" charset="-122"/>
                <a:sym typeface="+mn-ea"/>
              </a:rPr>
              <a:t>Lock</a:t>
            </a:r>
            <a:r>
              <a:rPr lang="zh-CN" altLang="en-US" sz="2000" dirty="0">
                <a:latin typeface="华文新魏" panose="02010800040101010101" pitchFamily="2" charset="-122"/>
                <a:ea typeface="华文新魏" panose="02010800040101010101" pitchFamily="2" charset="-122"/>
                <a:sym typeface="+mn-ea"/>
              </a:rPr>
              <a:t>锁是不同的锁对象。</a:t>
            </a:r>
            <a:endParaRPr lang="en-US" altLang="en-US" sz="2000" dirty="0">
              <a:solidFill>
                <a:srgbClr val="FF0000"/>
              </a:solidFill>
              <a:latin typeface="华文新魏" panose="02010800040101010101" pitchFamily="2" charset="-122"/>
              <a:ea typeface="华文新魏" panose="02010800040101010101" pitchFamily="2" charset="-122"/>
              <a:sym typeface="+mn-ea"/>
            </a:endParaRPr>
          </a:p>
        </p:txBody>
      </p:sp>
      <p:pic>
        <p:nvPicPr>
          <p:cNvPr id="10" name="图片 9">
            <a:extLst>
              <a:ext uri="{FF2B5EF4-FFF2-40B4-BE49-F238E27FC236}">
                <a16:creationId xmlns:a16="http://schemas.microsoft.com/office/drawing/2014/main" id="{66601633-62A2-4FEA-A3D5-05A789917CF6}"/>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flipH="1">
            <a:off x="3309288" y="3761094"/>
            <a:ext cx="386666" cy="540000"/>
          </a:xfrm>
          <a:prstGeom prst="rect">
            <a:avLst/>
          </a:prstGeom>
        </p:spPr>
      </p:pic>
      <p:sp>
        <p:nvSpPr>
          <p:cNvPr id="25" name="椭圆 24">
            <a:extLst>
              <a:ext uri="{FF2B5EF4-FFF2-40B4-BE49-F238E27FC236}">
                <a16:creationId xmlns:a16="http://schemas.microsoft.com/office/drawing/2014/main" id="{877BA971-3495-4B6E-BB60-DF42C4947777}"/>
              </a:ext>
            </a:extLst>
          </p:cNvPr>
          <p:cNvSpPr/>
          <p:nvPr/>
        </p:nvSpPr>
        <p:spPr>
          <a:xfrm>
            <a:off x="5564457" y="5758292"/>
            <a:ext cx="540000" cy="540000"/>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框 25">
            <a:extLst>
              <a:ext uri="{FF2B5EF4-FFF2-40B4-BE49-F238E27FC236}">
                <a16:creationId xmlns:a16="http://schemas.microsoft.com/office/drawing/2014/main" id="{29FF00C4-CA66-4438-8ADD-D48BBC67FE6B}"/>
              </a:ext>
            </a:extLst>
          </p:cNvPr>
          <p:cNvSpPr txBox="1"/>
          <p:nvPr/>
        </p:nvSpPr>
        <p:spPr>
          <a:xfrm>
            <a:off x="5834457" y="5883069"/>
            <a:ext cx="2044410" cy="307777"/>
          </a:xfrm>
          <a:prstGeom prst="rect">
            <a:avLst/>
          </a:prstGeom>
          <a:noFill/>
          <a:ln w="22225">
            <a:noFill/>
          </a:ln>
        </p:spPr>
        <p:txBody>
          <a:bodyPr wrap="square" rtlCol="0">
            <a:spAutoFit/>
          </a:bodyPr>
          <a:lstStyle/>
          <a:p>
            <a:pPr algn="ctr"/>
            <a:r>
              <a:rPr lang="zh-CN" altLang="en-US" sz="1400" b="1" dirty="0">
                <a:latin typeface="华文新魏" panose="02010800040101010101" pitchFamily="2" charset="-122"/>
                <a:ea typeface="华文新魏" panose="02010800040101010101" pitchFamily="2" charset="-122"/>
              </a:rPr>
              <a:t>获得锁的线程</a:t>
            </a:r>
            <a:endParaRPr lang="zh-CN" altLang="en-US" sz="1400" dirty="0">
              <a:latin typeface="华文新魏" panose="02010800040101010101" pitchFamily="2" charset="-122"/>
              <a:ea typeface="华文新魏" panose="02010800040101010101" pitchFamily="2" charset="-122"/>
            </a:endParaRPr>
          </a:p>
        </p:txBody>
      </p:sp>
      <p:sp>
        <p:nvSpPr>
          <p:cNvPr id="27" name="椭圆 26">
            <a:extLst>
              <a:ext uri="{FF2B5EF4-FFF2-40B4-BE49-F238E27FC236}">
                <a16:creationId xmlns:a16="http://schemas.microsoft.com/office/drawing/2014/main" id="{257A879E-F31A-469D-948D-BDAFE8A5CF00}"/>
              </a:ext>
            </a:extLst>
          </p:cNvPr>
          <p:cNvSpPr/>
          <p:nvPr/>
        </p:nvSpPr>
        <p:spPr>
          <a:xfrm>
            <a:off x="5564457" y="6318000"/>
            <a:ext cx="540000" cy="540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27">
            <a:extLst>
              <a:ext uri="{FF2B5EF4-FFF2-40B4-BE49-F238E27FC236}">
                <a16:creationId xmlns:a16="http://schemas.microsoft.com/office/drawing/2014/main" id="{B5C6BCAA-1088-472C-8DC2-02639D944F2A}"/>
              </a:ext>
            </a:extLst>
          </p:cNvPr>
          <p:cNvSpPr txBox="1"/>
          <p:nvPr/>
        </p:nvSpPr>
        <p:spPr>
          <a:xfrm>
            <a:off x="5834457" y="6472404"/>
            <a:ext cx="2044410" cy="307777"/>
          </a:xfrm>
          <a:prstGeom prst="rect">
            <a:avLst/>
          </a:prstGeom>
          <a:noFill/>
          <a:ln w="22225">
            <a:noFill/>
          </a:ln>
        </p:spPr>
        <p:txBody>
          <a:bodyPr wrap="square" rtlCol="0">
            <a:spAutoFit/>
          </a:bodyPr>
          <a:lstStyle/>
          <a:p>
            <a:pPr algn="ctr"/>
            <a:r>
              <a:rPr lang="zh-CN" altLang="en-US" sz="1400" b="1" dirty="0">
                <a:latin typeface="华文新魏" panose="02010800040101010101" pitchFamily="2" charset="-122"/>
                <a:ea typeface="华文新魏" panose="02010800040101010101" pitchFamily="2" charset="-122"/>
              </a:rPr>
              <a:t>等待锁的线程</a:t>
            </a:r>
            <a:endParaRPr lang="zh-CN" altLang="en-US" sz="1400" dirty="0">
              <a:latin typeface="华文新魏" panose="02010800040101010101" pitchFamily="2" charset="-122"/>
              <a:ea typeface="华文新魏" panose="02010800040101010101" pitchFamily="2" charset="-122"/>
            </a:endParaRPr>
          </a:p>
        </p:txBody>
      </p:sp>
      <p:sp>
        <p:nvSpPr>
          <p:cNvPr id="29" name="文本框 28">
            <a:extLst>
              <a:ext uri="{FF2B5EF4-FFF2-40B4-BE49-F238E27FC236}">
                <a16:creationId xmlns:a16="http://schemas.microsoft.com/office/drawing/2014/main" id="{1C6D0510-3CE9-42B4-BB9F-D1B762B03353}"/>
              </a:ext>
            </a:extLst>
          </p:cNvPr>
          <p:cNvSpPr txBox="1"/>
          <p:nvPr/>
        </p:nvSpPr>
        <p:spPr>
          <a:xfrm>
            <a:off x="3485770" y="2252384"/>
            <a:ext cx="2044410" cy="369332"/>
          </a:xfrm>
          <a:prstGeom prst="rect">
            <a:avLst/>
          </a:prstGeom>
          <a:noFill/>
          <a:ln w="22225">
            <a:noFill/>
          </a:ln>
        </p:spPr>
        <p:txBody>
          <a:bodyPr wrap="square" rtlCol="0">
            <a:spAutoFit/>
          </a:bodyPr>
          <a:lstStyle/>
          <a:p>
            <a:pPr algn="ctr"/>
            <a:r>
              <a:rPr lang="zh-CN" altLang="en-US" b="1" dirty="0">
                <a:latin typeface="华文新魏" panose="02010800040101010101" pitchFamily="2" charset="-122"/>
                <a:ea typeface="华文新魏" panose="02010800040101010101" pitchFamily="2" charset="-122"/>
              </a:rPr>
              <a:t>对象</a:t>
            </a:r>
            <a:r>
              <a:rPr lang="en-US" altLang="zh-CN" b="1" dirty="0">
                <a:latin typeface="华文新魏" panose="02010800040101010101" pitchFamily="2" charset="-122"/>
                <a:ea typeface="华文新魏" panose="02010800040101010101" pitchFamily="2" charset="-122"/>
              </a:rPr>
              <a:t>o1</a:t>
            </a:r>
            <a:endParaRPr lang="zh-CN" altLang="en-US" dirty="0">
              <a:latin typeface="华文新魏" panose="02010800040101010101" pitchFamily="2" charset="-122"/>
              <a:ea typeface="华文新魏" panose="02010800040101010101" pitchFamily="2" charset="-122"/>
            </a:endParaRPr>
          </a:p>
        </p:txBody>
      </p:sp>
      <p:grpSp>
        <p:nvGrpSpPr>
          <p:cNvPr id="37" name="组合 36">
            <a:extLst>
              <a:ext uri="{FF2B5EF4-FFF2-40B4-BE49-F238E27FC236}">
                <a16:creationId xmlns:a16="http://schemas.microsoft.com/office/drawing/2014/main" id="{379EE1E6-3C4D-4772-971B-4DFA43D4C555}"/>
              </a:ext>
            </a:extLst>
          </p:cNvPr>
          <p:cNvGrpSpPr/>
          <p:nvPr/>
        </p:nvGrpSpPr>
        <p:grpSpPr>
          <a:xfrm>
            <a:off x="164082" y="3792450"/>
            <a:ext cx="1002229" cy="867579"/>
            <a:chOff x="2427769" y="3903959"/>
            <a:chExt cx="898559" cy="867579"/>
          </a:xfrm>
        </p:grpSpPr>
        <p:sp>
          <p:nvSpPr>
            <p:cNvPr id="21" name="椭圆 20">
              <a:extLst>
                <a:ext uri="{FF2B5EF4-FFF2-40B4-BE49-F238E27FC236}">
                  <a16:creationId xmlns:a16="http://schemas.microsoft.com/office/drawing/2014/main" id="{592CD4AB-8263-4AAB-B684-4DC966C996F1}"/>
                </a:ext>
              </a:extLst>
            </p:cNvPr>
            <p:cNvSpPr/>
            <p:nvPr/>
          </p:nvSpPr>
          <p:spPr>
            <a:xfrm>
              <a:off x="2567556" y="3903959"/>
              <a:ext cx="540000" cy="540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文本框 30">
              <a:extLst>
                <a:ext uri="{FF2B5EF4-FFF2-40B4-BE49-F238E27FC236}">
                  <a16:creationId xmlns:a16="http://schemas.microsoft.com/office/drawing/2014/main" id="{CA7D96E2-AE38-47FB-98CD-6635B6393542}"/>
                </a:ext>
              </a:extLst>
            </p:cNvPr>
            <p:cNvSpPr txBox="1"/>
            <p:nvPr/>
          </p:nvSpPr>
          <p:spPr>
            <a:xfrm>
              <a:off x="2427769" y="4463761"/>
              <a:ext cx="898559" cy="307777"/>
            </a:xfrm>
            <a:prstGeom prst="rect">
              <a:avLst/>
            </a:prstGeom>
            <a:noFill/>
            <a:ln w="22225">
              <a:noFill/>
            </a:ln>
          </p:spPr>
          <p:txBody>
            <a:bodyPr wrap="square" rtlCol="0">
              <a:spAutoFit/>
            </a:bodyPr>
            <a:lstStyle/>
            <a:p>
              <a:pPr algn="ctr"/>
              <a:r>
                <a:rPr lang="zh-CN" altLang="en-US" sz="1400" b="1" dirty="0">
                  <a:latin typeface="华文新魏" panose="02010800040101010101" pitchFamily="2" charset="-122"/>
                  <a:ea typeface="华文新魏" panose="02010800040101010101" pitchFamily="2" charset="-122"/>
                </a:rPr>
                <a:t>调</a:t>
              </a:r>
              <a:r>
                <a:rPr lang="en-US" altLang="zh-CN" sz="1400" b="1" dirty="0">
                  <a:latin typeface="华文新魏" panose="02010800040101010101" pitchFamily="2" charset="-122"/>
                  <a:ea typeface="华文新魏" panose="02010800040101010101" pitchFamily="2" charset="-122"/>
                </a:rPr>
                <a:t>o1.dec()</a:t>
              </a:r>
              <a:endParaRPr lang="zh-CN" altLang="en-US" sz="1400" b="1" dirty="0">
                <a:latin typeface="华文新魏" panose="02010800040101010101" pitchFamily="2" charset="-122"/>
                <a:ea typeface="华文新魏" panose="02010800040101010101" pitchFamily="2" charset="-122"/>
              </a:endParaRPr>
            </a:p>
          </p:txBody>
        </p:sp>
        <p:sp>
          <p:nvSpPr>
            <p:cNvPr id="43" name="文本框 42">
              <a:extLst>
                <a:ext uri="{FF2B5EF4-FFF2-40B4-BE49-F238E27FC236}">
                  <a16:creationId xmlns:a16="http://schemas.microsoft.com/office/drawing/2014/main" id="{3C7C785E-07A7-4932-A0AF-083E67ECF3C8}"/>
                </a:ext>
              </a:extLst>
            </p:cNvPr>
            <p:cNvSpPr txBox="1"/>
            <p:nvPr/>
          </p:nvSpPr>
          <p:spPr>
            <a:xfrm>
              <a:off x="2595923" y="4033917"/>
              <a:ext cx="451471" cy="307777"/>
            </a:xfrm>
            <a:prstGeom prst="rect">
              <a:avLst/>
            </a:prstGeom>
            <a:noFill/>
            <a:ln w="22225">
              <a:noFill/>
            </a:ln>
          </p:spPr>
          <p:txBody>
            <a:bodyPr wrap="square" rtlCol="0">
              <a:spAutoFit/>
            </a:bodyPr>
            <a:lstStyle/>
            <a:p>
              <a:pPr algn="ctr"/>
              <a:r>
                <a:rPr lang="en-US" altLang="zh-CN" sz="1400" b="1" dirty="0">
                  <a:latin typeface="华文新魏" panose="02010800040101010101" pitchFamily="2" charset="-122"/>
                  <a:ea typeface="华文新魏" panose="02010800040101010101" pitchFamily="2" charset="-122"/>
                </a:rPr>
                <a:t>t2</a:t>
              </a:r>
              <a:endParaRPr lang="zh-CN" altLang="en-US" sz="1400" dirty="0">
                <a:latin typeface="华文新魏" panose="02010800040101010101" pitchFamily="2" charset="-122"/>
                <a:ea typeface="华文新魏" panose="02010800040101010101" pitchFamily="2" charset="-122"/>
              </a:endParaRPr>
            </a:p>
          </p:txBody>
        </p:sp>
      </p:grpSp>
      <p:grpSp>
        <p:nvGrpSpPr>
          <p:cNvPr id="46" name="组合 45">
            <a:extLst>
              <a:ext uri="{FF2B5EF4-FFF2-40B4-BE49-F238E27FC236}">
                <a16:creationId xmlns:a16="http://schemas.microsoft.com/office/drawing/2014/main" id="{6FD1AFBC-6F25-4EEE-B052-ED6561779047}"/>
              </a:ext>
            </a:extLst>
          </p:cNvPr>
          <p:cNvGrpSpPr/>
          <p:nvPr/>
        </p:nvGrpSpPr>
        <p:grpSpPr>
          <a:xfrm>
            <a:off x="10747402" y="3755572"/>
            <a:ext cx="964686" cy="867579"/>
            <a:chOff x="1475128" y="3903959"/>
            <a:chExt cx="898559" cy="867579"/>
          </a:xfrm>
        </p:grpSpPr>
        <p:sp>
          <p:nvSpPr>
            <p:cNvPr id="20" name="椭圆 19">
              <a:extLst>
                <a:ext uri="{FF2B5EF4-FFF2-40B4-BE49-F238E27FC236}">
                  <a16:creationId xmlns:a16="http://schemas.microsoft.com/office/drawing/2014/main" id="{B02C11D5-9CB9-427D-B0D5-F96B7F7019B4}"/>
                </a:ext>
              </a:extLst>
            </p:cNvPr>
            <p:cNvSpPr/>
            <p:nvPr/>
          </p:nvSpPr>
          <p:spPr>
            <a:xfrm>
              <a:off x="1632769" y="3903959"/>
              <a:ext cx="540000" cy="540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文本框 31">
              <a:extLst>
                <a:ext uri="{FF2B5EF4-FFF2-40B4-BE49-F238E27FC236}">
                  <a16:creationId xmlns:a16="http://schemas.microsoft.com/office/drawing/2014/main" id="{25DD1CFA-F445-4FC3-A7A2-116C16BABF62}"/>
                </a:ext>
              </a:extLst>
            </p:cNvPr>
            <p:cNvSpPr txBox="1"/>
            <p:nvPr/>
          </p:nvSpPr>
          <p:spPr>
            <a:xfrm>
              <a:off x="1475128" y="4463761"/>
              <a:ext cx="898559" cy="307777"/>
            </a:xfrm>
            <a:prstGeom prst="rect">
              <a:avLst/>
            </a:prstGeom>
            <a:noFill/>
            <a:ln w="22225">
              <a:noFill/>
            </a:ln>
          </p:spPr>
          <p:txBody>
            <a:bodyPr wrap="square" rtlCol="0">
              <a:spAutoFit/>
            </a:bodyPr>
            <a:lstStyle/>
            <a:p>
              <a:pPr algn="ctr"/>
              <a:r>
                <a:rPr lang="zh-CN" altLang="en-US" sz="1400" b="1" dirty="0">
                  <a:latin typeface="华文新魏" panose="02010800040101010101" pitchFamily="2" charset="-122"/>
                  <a:ea typeface="华文新魏" panose="02010800040101010101" pitchFamily="2" charset="-122"/>
                </a:rPr>
                <a:t>调</a:t>
              </a:r>
              <a:r>
                <a:rPr lang="en-US" altLang="zh-CN" sz="1400" b="1" dirty="0">
                  <a:latin typeface="华文新魏" panose="02010800040101010101" pitchFamily="2" charset="-122"/>
                  <a:ea typeface="华文新魏" panose="02010800040101010101" pitchFamily="2" charset="-122"/>
                </a:rPr>
                <a:t>o2.dec()</a:t>
              </a:r>
              <a:endParaRPr lang="zh-CN" altLang="en-US" sz="1400" b="1" dirty="0">
                <a:latin typeface="华文新魏" panose="02010800040101010101" pitchFamily="2" charset="-122"/>
                <a:ea typeface="华文新魏" panose="02010800040101010101" pitchFamily="2" charset="-122"/>
              </a:endParaRPr>
            </a:p>
          </p:txBody>
        </p:sp>
        <p:sp>
          <p:nvSpPr>
            <p:cNvPr id="44" name="文本框 43">
              <a:extLst>
                <a:ext uri="{FF2B5EF4-FFF2-40B4-BE49-F238E27FC236}">
                  <a16:creationId xmlns:a16="http://schemas.microsoft.com/office/drawing/2014/main" id="{569B3629-4BD3-4BDB-8E20-10052A1F7041}"/>
                </a:ext>
              </a:extLst>
            </p:cNvPr>
            <p:cNvSpPr txBox="1"/>
            <p:nvPr/>
          </p:nvSpPr>
          <p:spPr>
            <a:xfrm>
              <a:off x="1655071" y="4034269"/>
              <a:ext cx="451471" cy="307777"/>
            </a:xfrm>
            <a:prstGeom prst="rect">
              <a:avLst/>
            </a:prstGeom>
            <a:noFill/>
            <a:ln w="22225">
              <a:noFill/>
            </a:ln>
          </p:spPr>
          <p:txBody>
            <a:bodyPr wrap="square" rtlCol="0">
              <a:spAutoFit/>
            </a:bodyPr>
            <a:lstStyle/>
            <a:p>
              <a:pPr algn="ctr"/>
              <a:r>
                <a:rPr lang="en-US" altLang="zh-CN" sz="1400" b="1" dirty="0">
                  <a:latin typeface="华文新魏" panose="02010800040101010101" pitchFamily="2" charset="-122"/>
                  <a:ea typeface="华文新魏" panose="02010800040101010101" pitchFamily="2" charset="-122"/>
                </a:rPr>
                <a:t>t4</a:t>
              </a:r>
              <a:endParaRPr lang="zh-CN" altLang="en-US" sz="1400" dirty="0">
                <a:latin typeface="华文新魏" panose="02010800040101010101" pitchFamily="2" charset="-122"/>
                <a:ea typeface="华文新魏" panose="02010800040101010101" pitchFamily="2" charset="-122"/>
              </a:endParaRPr>
            </a:p>
          </p:txBody>
        </p:sp>
      </p:grpSp>
      <p:sp>
        <p:nvSpPr>
          <p:cNvPr id="60" name="文本框 59">
            <a:extLst>
              <a:ext uri="{FF2B5EF4-FFF2-40B4-BE49-F238E27FC236}">
                <a16:creationId xmlns:a16="http://schemas.microsoft.com/office/drawing/2014/main" id="{453B36D2-783E-48EB-A4D7-E02E80741DA1}"/>
              </a:ext>
            </a:extLst>
          </p:cNvPr>
          <p:cNvSpPr txBox="1"/>
          <p:nvPr/>
        </p:nvSpPr>
        <p:spPr>
          <a:xfrm>
            <a:off x="6414829" y="2259358"/>
            <a:ext cx="2044410" cy="369332"/>
          </a:xfrm>
          <a:prstGeom prst="rect">
            <a:avLst/>
          </a:prstGeom>
          <a:noFill/>
          <a:ln w="22225">
            <a:noFill/>
          </a:ln>
        </p:spPr>
        <p:txBody>
          <a:bodyPr wrap="square" rtlCol="0">
            <a:spAutoFit/>
          </a:bodyPr>
          <a:lstStyle/>
          <a:p>
            <a:pPr algn="ctr"/>
            <a:r>
              <a:rPr lang="zh-CN" altLang="en-US" b="1" dirty="0">
                <a:latin typeface="华文新魏" panose="02010800040101010101" pitchFamily="2" charset="-122"/>
                <a:ea typeface="华文新魏" panose="02010800040101010101" pitchFamily="2" charset="-122"/>
              </a:rPr>
              <a:t>对象</a:t>
            </a:r>
            <a:r>
              <a:rPr lang="en-US" altLang="zh-CN" b="1" dirty="0">
                <a:latin typeface="华文新魏" panose="02010800040101010101" pitchFamily="2" charset="-122"/>
                <a:ea typeface="华文新魏" panose="02010800040101010101" pitchFamily="2" charset="-122"/>
              </a:rPr>
              <a:t>o2</a:t>
            </a:r>
            <a:endParaRPr lang="zh-CN" altLang="en-US" dirty="0">
              <a:latin typeface="华文新魏" panose="02010800040101010101" pitchFamily="2" charset="-122"/>
              <a:ea typeface="华文新魏" panose="02010800040101010101" pitchFamily="2" charset="-122"/>
            </a:endParaRPr>
          </a:p>
        </p:txBody>
      </p:sp>
      <p:pic>
        <p:nvPicPr>
          <p:cNvPr id="61" name="图片 60">
            <a:extLst>
              <a:ext uri="{FF2B5EF4-FFF2-40B4-BE49-F238E27FC236}">
                <a16:creationId xmlns:a16="http://schemas.microsoft.com/office/drawing/2014/main" id="{88A2891B-591F-4D69-808D-075173FCF274}"/>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flipH="1">
            <a:off x="8547418" y="3778249"/>
            <a:ext cx="386666" cy="540000"/>
          </a:xfrm>
          <a:prstGeom prst="rect">
            <a:avLst/>
          </a:prstGeom>
        </p:spPr>
      </p:pic>
      <p:sp>
        <p:nvSpPr>
          <p:cNvPr id="62" name="圆角矩形标注 14">
            <a:extLst>
              <a:ext uri="{FF2B5EF4-FFF2-40B4-BE49-F238E27FC236}">
                <a16:creationId xmlns:a16="http://schemas.microsoft.com/office/drawing/2014/main" id="{6E3E814E-87C4-4250-9F76-F27015EEAAED}"/>
              </a:ext>
            </a:extLst>
          </p:cNvPr>
          <p:cNvSpPr/>
          <p:nvPr/>
        </p:nvSpPr>
        <p:spPr>
          <a:xfrm>
            <a:off x="20669" y="2357143"/>
            <a:ext cx="2611677" cy="648305"/>
          </a:xfrm>
          <a:prstGeom prst="wedgeRoundRectCallout">
            <a:avLst>
              <a:gd name="adj1" fmla="val -14928"/>
              <a:gd name="adj2" fmla="val 93326"/>
              <a:gd name="adj3" fmla="val 16667"/>
            </a:avLst>
          </a:prstGeom>
          <a:solidFill>
            <a:schemeClr val="accent4">
              <a:lumMod val="40000"/>
              <a:lumOff val="60000"/>
              <a:alpha val="41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90000"/>
              </a:lnSpc>
              <a:spcBef>
                <a:spcPct val="0"/>
              </a:spcBef>
              <a:defRPr/>
            </a:pP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线程</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t1</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和</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t2</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分别调用对象</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o1</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的实例方法</a:t>
            </a:r>
            <a:r>
              <a:rPr lang="en-US" altLang="zh-CN" sz="1600" dirty="0" err="1">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inc</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a:t>
            </a:r>
            <a:r>
              <a:rPr lang="en-US" altLang="zh-CN" sz="1600" dirty="0" err="1">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dec</a:t>
            </a:r>
            <a:endParaRPr lang="en-US"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endParaRPr>
          </a:p>
        </p:txBody>
      </p:sp>
      <p:sp>
        <p:nvSpPr>
          <p:cNvPr id="63" name="圆角矩形标注 14">
            <a:extLst>
              <a:ext uri="{FF2B5EF4-FFF2-40B4-BE49-F238E27FC236}">
                <a16:creationId xmlns:a16="http://schemas.microsoft.com/office/drawing/2014/main" id="{6655FFA8-4C50-4513-81B9-72C2B7582537}"/>
              </a:ext>
            </a:extLst>
          </p:cNvPr>
          <p:cNvSpPr/>
          <p:nvPr/>
        </p:nvSpPr>
        <p:spPr>
          <a:xfrm>
            <a:off x="9326363" y="2356037"/>
            <a:ext cx="2687564" cy="648305"/>
          </a:xfrm>
          <a:prstGeom prst="wedgeRoundRectCallout">
            <a:avLst>
              <a:gd name="adj1" fmla="val -14928"/>
              <a:gd name="adj2" fmla="val 93326"/>
              <a:gd name="adj3" fmla="val 16667"/>
            </a:avLst>
          </a:prstGeom>
          <a:solidFill>
            <a:schemeClr val="accent4">
              <a:lumMod val="40000"/>
              <a:lumOff val="60000"/>
              <a:alpha val="41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90000"/>
              </a:lnSpc>
              <a:spcBef>
                <a:spcPct val="0"/>
              </a:spcBef>
              <a:defRPr/>
            </a:pP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线程</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t3</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和</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t4</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分别调用对象</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o2</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的实例方法</a:t>
            </a:r>
            <a:r>
              <a:rPr lang="en-US" altLang="zh-CN" sz="1600" dirty="0" err="1">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inc</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a:t>
            </a:r>
            <a:r>
              <a:rPr lang="en-US" altLang="zh-CN" sz="1600" dirty="0" err="1">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dec</a:t>
            </a:r>
            <a:endParaRPr lang="en-US"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endParaRPr>
          </a:p>
        </p:txBody>
      </p:sp>
      <p:sp>
        <p:nvSpPr>
          <p:cNvPr id="64" name="圆角矩形标注 14">
            <a:extLst>
              <a:ext uri="{FF2B5EF4-FFF2-40B4-BE49-F238E27FC236}">
                <a16:creationId xmlns:a16="http://schemas.microsoft.com/office/drawing/2014/main" id="{AE37D621-DBD7-4740-94BA-2BED92CD04B7}"/>
              </a:ext>
            </a:extLst>
          </p:cNvPr>
          <p:cNvSpPr/>
          <p:nvPr/>
        </p:nvSpPr>
        <p:spPr>
          <a:xfrm>
            <a:off x="162554" y="5954271"/>
            <a:ext cx="4892139" cy="791741"/>
          </a:xfrm>
          <a:prstGeom prst="wedgeRoundRectCallout">
            <a:avLst>
              <a:gd name="adj1" fmla="val -4219"/>
              <a:gd name="adj2" fmla="val -191180"/>
              <a:gd name="adj3" fmla="val 16667"/>
            </a:avLst>
          </a:prstGeom>
          <a:solidFill>
            <a:schemeClr val="accent4">
              <a:lumMod val="40000"/>
              <a:lumOff val="60000"/>
              <a:alpha val="41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90000"/>
              </a:lnSpc>
              <a:spcBef>
                <a:spcPct val="0"/>
              </a:spcBef>
              <a:defRPr/>
            </a:pP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对象</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o1</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的</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Lock</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锁只对访问对象</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o1</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的线程</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t1,t2</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同步。</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t1</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拿到对象</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o1</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的</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Lock</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锁进入方法</a:t>
            </a:r>
            <a:r>
              <a:rPr lang="en-US" altLang="zh-CN" sz="1600" dirty="0" err="1">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inc</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后，</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o1</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的</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Lock</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锁只会阻塞</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t2, </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不会影响</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t3,t4</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对</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o2</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的访问。</a:t>
            </a:r>
            <a:endParaRPr lang="en-US"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endParaRPr>
          </a:p>
        </p:txBody>
      </p:sp>
      <p:sp>
        <p:nvSpPr>
          <p:cNvPr id="65" name="圆角矩形标注 14">
            <a:extLst>
              <a:ext uri="{FF2B5EF4-FFF2-40B4-BE49-F238E27FC236}">
                <a16:creationId xmlns:a16="http://schemas.microsoft.com/office/drawing/2014/main" id="{7A0743F8-6326-47A1-89E8-C032A133CC9F}"/>
              </a:ext>
            </a:extLst>
          </p:cNvPr>
          <p:cNvSpPr/>
          <p:nvPr/>
        </p:nvSpPr>
        <p:spPr>
          <a:xfrm>
            <a:off x="7794707" y="5973364"/>
            <a:ext cx="4366725" cy="835269"/>
          </a:xfrm>
          <a:prstGeom prst="wedgeRoundRectCallout">
            <a:avLst>
              <a:gd name="adj1" fmla="val -4219"/>
              <a:gd name="adj2" fmla="val -191180"/>
              <a:gd name="adj3" fmla="val 16667"/>
            </a:avLst>
          </a:prstGeom>
          <a:solidFill>
            <a:schemeClr val="accent4">
              <a:lumMod val="40000"/>
              <a:lumOff val="60000"/>
              <a:alpha val="41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90000"/>
              </a:lnSpc>
              <a:spcBef>
                <a:spcPct val="0"/>
              </a:spcBef>
              <a:defRPr/>
            </a:pP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对象</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o2</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的</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Lock</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锁只对访问对象</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o2</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的线程</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t3,t4</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同步。</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t3</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拿到对象</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o2</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的</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Lock</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锁进入方法</a:t>
            </a:r>
            <a:r>
              <a:rPr lang="en-US" altLang="zh-CN" sz="1600" dirty="0" err="1">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inc</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后，</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o2</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的</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Lock</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锁只会阻塞</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t4</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 </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不会影响</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t1,t2</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对</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o1</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的访问。</a:t>
            </a:r>
            <a:endParaRPr lang="en-US"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endParaRPr>
          </a:p>
        </p:txBody>
      </p:sp>
      <p:grpSp>
        <p:nvGrpSpPr>
          <p:cNvPr id="56" name="组合 55">
            <a:extLst>
              <a:ext uri="{FF2B5EF4-FFF2-40B4-BE49-F238E27FC236}">
                <a16:creationId xmlns:a16="http://schemas.microsoft.com/office/drawing/2014/main" id="{5E047C42-5A8C-4416-837E-870CC459DC35}"/>
              </a:ext>
            </a:extLst>
          </p:cNvPr>
          <p:cNvGrpSpPr/>
          <p:nvPr/>
        </p:nvGrpSpPr>
        <p:grpSpPr>
          <a:xfrm>
            <a:off x="3133495" y="2686722"/>
            <a:ext cx="2865863" cy="791741"/>
            <a:chOff x="4471639" y="2828321"/>
            <a:chExt cx="2865863" cy="1087620"/>
          </a:xfrm>
        </p:grpSpPr>
        <p:cxnSp>
          <p:nvCxnSpPr>
            <p:cNvPr id="57" name="直接连接符 56">
              <a:extLst>
                <a:ext uri="{FF2B5EF4-FFF2-40B4-BE49-F238E27FC236}">
                  <a16:creationId xmlns:a16="http://schemas.microsoft.com/office/drawing/2014/main" id="{D4815E11-5FCB-4B46-A31F-0791C49E9454}"/>
                </a:ext>
              </a:extLst>
            </p:cNvPr>
            <p:cNvCxnSpPr/>
            <p:nvPr/>
          </p:nvCxnSpPr>
          <p:spPr>
            <a:xfrm>
              <a:off x="4471639" y="2843561"/>
              <a:ext cx="286586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直接连接符 57">
              <a:extLst>
                <a:ext uri="{FF2B5EF4-FFF2-40B4-BE49-F238E27FC236}">
                  <a16:creationId xmlns:a16="http://schemas.microsoft.com/office/drawing/2014/main" id="{09DA18B9-59B7-45CE-931C-7688A2D42A17}"/>
                </a:ext>
              </a:extLst>
            </p:cNvPr>
            <p:cNvCxnSpPr>
              <a:cxnSpLocks/>
            </p:cNvCxnSpPr>
            <p:nvPr/>
          </p:nvCxnSpPr>
          <p:spPr>
            <a:xfrm rot="5400000">
              <a:off x="3946879" y="3368321"/>
              <a:ext cx="1080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直接连接符 58">
              <a:extLst>
                <a:ext uri="{FF2B5EF4-FFF2-40B4-BE49-F238E27FC236}">
                  <a16:creationId xmlns:a16="http://schemas.microsoft.com/office/drawing/2014/main" id="{5E0862E9-FC4F-4F61-B99D-AFBD943606F8}"/>
                </a:ext>
              </a:extLst>
            </p:cNvPr>
            <p:cNvCxnSpPr>
              <a:cxnSpLocks/>
            </p:cNvCxnSpPr>
            <p:nvPr/>
          </p:nvCxnSpPr>
          <p:spPr>
            <a:xfrm rot="5400000">
              <a:off x="6782262" y="3375941"/>
              <a:ext cx="1080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70" name="组合 69">
            <a:extLst>
              <a:ext uri="{FF2B5EF4-FFF2-40B4-BE49-F238E27FC236}">
                <a16:creationId xmlns:a16="http://schemas.microsoft.com/office/drawing/2014/main" id="{689ED139-4DB6-4CBD-9ADB-F67B4EFA3190}"/>
              </a:ext>
            </a:extLst>
          </p:cNvPr>
          <p:cNvGrpSpPr/>
          <p:nvPr/>
        </p:nvGrpSpPr>
        <p:grpSpPr>
          <a:xfrm rot="10800000">
            <a:off x="3129779" y="4787248"/>
            <a:ext cx="2865863" cy="711811"/>
            <a:chOff x="4471639" y="2828321"/>
            <a:chExt cx="2865863" cy="1087620"/>
          </a:xfrm>
        </p:grpSpPr>
        <p:cxnSp>
          <p:nvCxnSpPr>
            <p:cNvPr id="71" name="直接连接符 70">
              <a:extLst>
                <a:ext uri="{FF2B5EF4-FFF2-40B4-BE49-F238E27FC236}">
                  <a16:creationId xmlns:a16="http://schemas.microsoft.com/office/drawing/2014/main" id="{82F9E355-3E14-45B7-9C9F-A0B6262C5FB7}"/>
                </a:ext>
              </a:extLst>
            </p:cNvPr>
            <p:cNvCxnSpPr/>
            <p:nvPr/>
          </p:nvCxnSpPr>
          <p:spPr>
            <a:xfrm>
              <a:off x="4471639" y="2843561"/>
              <a:ext cx="286586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直接连接符 71">
              <a:extLst>
                <a:ext uri="{FF2B5EF4-FFF2-40B4-BE49-F238E27FC236}">
                  <a16:creationId xmlns:a16="http://schemas.microsoft.com/office/drawing/2014/main" id="{2D2EC57F-BB42-4930-B846-A673C6C76205}"/>
                </a:ext>
              </a:extLst>
            </p:cNvPr>
            <p:cNvCxnSpPr>
              <a:cxnSpLocks/>
            </p:cNvCxnSpPr>
            <p:nvPr/>
          </p:nvCxnSpPr>
          <p:spPr>
            <a:xfrm rot="5400000">
              <a:off x="3946879" y="3368321"/>
              <a:ext cx="1080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直接连接符 72">
              <a:extLst>
                <a:ext uri="{FF2B5EF4-FFF2-40B4-BE49-F238E27FC236}">
                  <a16:creationId xmlns:a16="http://schemas.microsoft.com/office/drawing/2014/main" id="{3447B4F8-3D4F-42AE-9D70-3A19E6D60AAF}"/>
                </a:ext>
              </a:extLst>
            </p:cNvPr>
            <p:cNvCxnSpPr>
              <a:cxnSpLocks/>
            </p:cNvCxnSpPr>
            <p:nvPr/>
          </p:nvCxnSpPr>
          <p:spPr>
            <a:xfrm rot="5400000">
              <a:off x="6782262" y="3375941"/>
              <a:ext cx="1080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75" name="文本框 74">
            <a:extLst>
              <a:ext uri="{FF2B5EF4-FFF2-40B4-BE49-F238E27FC236}">
                <a16:creationId xmlns:a16="http://schemas.microsoft.com/office/drawing/2014/main" id="{E1239067-04BF-4E24-95DB-A5421ADE8283}"/>
              </a:ext>
            </a:extLst>
          </p:cNvPr>
          <p:cNvSpPr txBox="1"/>
          <p:nvPr/>
        </p:nvSpPr>
        <p:spPr>
          <a:xfrm>
            <a:off x="3922808" y="3564226"/>
            <a:ext cx="1325080" cy="523220"/>
          </a:xfrm>
          <a:prstGeom prst="rect">
            <a:avLst/>
          </a:prstGeom>
          <a:solidFill>
            <a:schemeClr val="accent2">
              <a:lumMod val="20000"/>
              <a:lumOff val="80000"/>
            </a:schemeClr>
          </a:solidFill>
          <a:ln w="22225">
            <a:solidFill>
              <a:schemeClr val="accent2">
                <a:lumMod val="50000"/>
              </a:schemeClr>
            </a:solidFill>
          </a:ln>
        </p:spPr>
        <p:txBody>
          <a:bodyPr wrap="none" rtlCol="0" anchor="ctr">
            <a:noAutofit/>
          </a:bodyPr>
          <a:lstStyle/>
          <a:p>
            <a:pPr algn="ctr"/>
            <a:r>
              <a:rPr lang="en-US" altLang="zh-CN" b="1" dirty="0" err="1">
                <a:latin typeface="华文新魏" panose="02010800040101010101" pitchFamily="2" charset="-122"/>
                <a:ea typeface="华文新魏" panose="02010800040101010101" pitchFamily="2" charset="-122"/>
              </a:rPr>
              <a:t>inc</a:t>
            </a:r>
            <a:endParaRPr lang="zh-CN" altLang="en-US" dirty="0">
              <a:latin typeface="华文新魏" panose="02010800040101010101" pitchFamily="2" charset="-122"/>
              <a:ea typeface="华文新魏" panose="02010800040101010101" pitchFamily="2" charset="-122"/>
            </a:endParaRPr>
          </a:p>
        </p:txBody>
      </p:sp>
      <p:sp>
        <p:nvSpPr>
          <p:cNvPr id="76" name="文本框 75">
            <a:extLst>
              <a:ext uri="{FF2B5EF4-FFF2-40B4-BE49-F238E27FC236}">
                <a16:creationId xmlns:a16="http://schemas.microsoft.com/office/drawing/2014/main" id="{54FE3157-F8DB-4413-AE90-24C8ABAA9B2C}"/>
              </a:ext>
            </a:extLst>
          </p:cNvPr>
          <p:cNvSpPr txBox="1"/>
          <p:nvPr/>
        </p:nvSpPr>
        <p:spPr>
          <a:xfrm>
            <a:off x="3928891" y="4343600"/>
            <a:ext cx="1318997" cy="523220"/>
          </a:xfrm>
          <a:prstGeom prst="rect">
            <a:avLst/>
          </a:prstGeom>
          <a:solidFill>
            <a:schemeClr val="accent2">
              <a:lumMod val="20000"/>
              <a:lumOff val="80000"/>
            </a:schemeClr>
          </a:solidFill>
          <a:ln w="22225">
            <a:solidFill>
              <a:schemeClr val="accent2">
                <a:lumMod val="50000"/>
              </a:schemeClr>
            </a:solidFill>
          </a:ln>
        </p:spPr>
        <p:txBody>
          <a:bodyPr wrap="none" rtlCol="0" anchor="ctr">
            <a:noAutofit/>
          </a:bodyPr>
          <a:lstStyle/>
          <a:p>
            <a:pPr algn="ctr"/>
            <a:r>
              <a:rPr lang="en-US" altLang="zh-CN" b="1" dirty="0" err="1">
                <a:latin typeface="华文新魏" panose="02010800040101010101" pitchFamily="2" charset="-122"/>
                <a:ea typeface="华文新魏" panose="02010800040101010101" pitchFamily="2" charset="-122"/>
              </a:rPr>
              <a:t>dec</a:t>
            </a:r>
            <a:endParaRPr lang="zh-CN" altLang="en-US" dirty="0">
              <a:latin typeface="华文新魏" panose="02010800040101010101" pitchFamily="2" charset="-122"/>
              <a:ea typeface="华文新魏" panose="02010800040101010101" pitchFamily="2" charset="-122"/>
            </a:endParaRPr>
          </a:p>
        </p:txBody>
      </p:sp>
      <p:grpSp>
        <p:nvGrpSpPr>
          <p:cNvPr id="77" name="组合 76">
            <a:extLst>
              <a:ext uri="{FF2B5EF4-FFF2-40B4-BE49-F238E27FC236}">
                <a16:creationId xmlns:a16="http://schemas.microsoft.com/office/drawing/2014/main" id="{741DFA6A-8861-4103-9323-929F253A5433}"/>
              </a:ext>
            </a:extLst>
          </p:cNvPr>
          <p:cNvGrpSpPr/>
          <p:nvPr/>
        </p:nvGrpSpPr>
        <p:grpSpPr>
          <a:xfrm>
            <a:off x="3777441" y="3339135"/>
            <a:ext cx="1659053" cy="557937"/>
            <a:chOff x="4471639" y="2828321"/>
            <a:chExt cx="2865864" cy="1087620"/>
          </a:xfrm>
        </p:grpSpPr>
        <p:cxnSp>
          <p:nvCxnSpPr>
            <p:cNvPr id="78" name="直接连接符 77">
              <a:extLst>
                <a:ext uri="{FF2B5EF4-FFF2-40B4-BE49-F238E27FC236}">
                  <a16:creationId xmlns:a16="http://schemas.microsoft.com/office/drawing/2014/main" id="{212B854B-AC38-4C11-A173-813162850BB9}"/>
                </a:ext>
              </a:extLst>
            </p:cNvPr>
            <p:cNvCxnSpPr/>
            <p:nvPr/>
          </p:nvCxnSpPr>
          <p:spPr>
            <a:xfrm>
              <a:off x="4471639" y="2843560"/>
              <a:ext cx="2865864" cy="0"/>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9" name="直接连接符 78">
              <a:extLst>
                <a:ext uri="{FF2B5EF4-FFF2-40B4-BE49-F238E27FC236}">
                  <a16:creationId xmlns:a16="http://schemas.microsoft.com/office/drawing/2014/main" id="{BDA3A29C-1CCD-47C0-9C4F-171069086106}"/>
                </a:ext>
              </a:extLst>
            </p:cNvPr>
            <p:cNvCxnSpPr>
              <a:cxnSpLocks/>
            </p:cNvCxnSpPr>
            <p:nvPr/>
          </p:nvCxnSpPr>
          <p:spPr>
            <a:xfrm rot="5400000">
              <a:off x="3946879" y="3368321"/>
              <a:ext cx="1080000" cy="0"/>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80" name="直接连接符 79">
              <a:extLst>
                <a:ext uri="{FF2B5EF4-FFF2-40B4-BE49-F238E27FC236}">
                  <a16:creationId xmlns:a16="http://schemas.microsoft.com/office/drawing/2014/main" id="{B7A7894A-8D82-4956-ADAC-4C099E00194B}"/>
                </a:ext>
              </a:extLst>
            </p:cNvPr>
            <p:cNvCxnSpPr>
              <a:cxnSpLocks/>
            </p:cNvCxnSpPr>
            <p:nvPr/>
          </p:nvCxnSpPr>
          <p:spPr>
            <a:xfrm rot="5400000">
              <a:off x="6782262" y="3375941"/>
              <a:ext cx="1080000" cy="0"/>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81" name="组合 80">
            <a:extLst>
              <a:ext uri="{FF2B5EF4-FFF2-40B4-BE49-F238E27FC236}">
                <a16:creationId xmlns:a16="http://schemas.microsoft.com/office/drawing/2014/main" id="{AC0C583A-09FB-4F3B-961C-AE95E0027F29}"/>
              </a:ext>
            </a:extLst>
          </p:cNvPr>
          <p:cNvGrpSpPr/>
          <p:nvPr/>
        </p:nvGrpSpPr>
        <p:grpSpPr>
          <a:xfrm rot="10800000">
            <a:off x="3784309" y="4463287"/>
            <a:ext cx="1659053" cy="557937"/>
            <a:chOff x="4471639" y="2828321"/>
            <a:chExt cx="2865864" cy="1087620"/>
          </a:xfrm>
        </p:grpSpPr>
        <p:cxnSp>
          <p:nvCxnSpPr>
            <p:cNvPr id="82" name="直接连接符 81">
              <a:extLst>
                <a:ext uri="{FF2B5EF4-FFF2-40B4-BE49-F238E27FC236}">
                  <a16:creationId xmlns:a16="http://schemas.microsoft.com/office/drawing/2014/main" id="{3FB892B2-972C-4F02-824E-D09CDD0A4F06}"/>
                </a:ext>
              </a:extLst>
            </p:cNvPr>
            <p:cNvCxnSpPr/>
            <p:nvPr/>
          </p:nvCxnSpPr>
          <p:spPr>
            <a:xfrm>
              <a:off x="4471639" y="2843560"/>
              <a:ext cx="2865864" cy="0"/>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83" name="直接连接符 82">
              <a:extLst>
                <a:ext uri="{FF2B5EF4-FFF2-40B4-BE49-F238E27FC236}">
                  <a16:creationId xmlns:a16="http://schemas.microsoft.com/office/drawing/2014/main" id="{B449C487-DFF9-4B41-A29D-24025024D2A2}"/>
                </a:ext>
              </a:extLst>
            </p:cNvPr>
            <p:cNvCxnSpPr>
              <a:cxnSpLocks/>
            </p:cNvCxnSpPr>
            <p:nvPr/>
          </p:nvCxnSpPr>
          <p:spPr>
            <a:xfrm rot="5400000">
              <a:off x="3946879" y="3368321"/>
              <a:ext cx="1080000" cy="0"/>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84" name="直接连接符 83">
              <a:extLst>
                <a:ext uri="{FF2B5EF4-FFF2-40B4-BE49-F238E27FC236}">
                  <a16:creationId xmlns:a16="http://schemas.microsoft.com/office/drawing/2014/main" id="{BE39031D-7061-4864-AF6E-91D86D43B4BB}"/>
                </a:ext>
              </a:extLst>
            </p:cNvPr>
            <p:cNvCxnSpPr>
              <a:cxnSpLocks/>
            </p:cNvCxnSpPr>
            <p:nvPr/>
          </p:nvCxnSpPr>
          <p:spPr>
            <a:xfrm rot="5400000">
              <a:off x="6782262" y="3375941"/>
              <a:ext cx="1080000" cy="0"/>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85" name="组合 84">
            <a:extLst>
              <a:ext uri="{FF2B5EF4-FFF2-40B4-BE49-F238E27FC236}">
                <a16:creationId xmlns:a16="http://schemas.microsoft.com/office/drawing/2014/main" id="{44801EC1-C228-49E4-AE43-BC66B4471322}"/>
              </a:ext>
            </a:extLst>
          </p:cNvPr>
          <p:cNvGrpSpPr/>
          <p:nvPr/>
        </p:nvGrpSpPr>
        <p:grpSpPr>
          <a:xfrm>
            <a:off x="6174064" y="2683008"/>
            <a:ext cx="2865863" cy="791741"/>
            <a:chOff x="4471639" y="2828321"/>
            <a:chExt cx="2865863" cy="1087620"/>
          </a:xfrm>
        </p:grpSpPr>
        <p:cxnSp>
          <p:nvCxnSpPr>
            <p:cNvPr id="86" name="直接连接符 85">
              <a:extLst>
                <a:ext uri="{FF2B5EF4-FFF2-40B4-BE49-F238E27FC236}">
                  <a16:creationId xmlns:a16="http://schemas.microsoft.com/office/drawing/2014/main" id="{B0FBA071-5B15-4ADF-9B73-62D9D2090B2D}"/>
                </a:ext>
              </a:extLst>
            </p:cNvPr>
            <p:cNvCxnSpPr/>
            <p:nvPr/>
          </p:nvCxnSpPr>
          <p:spPr>
            <a:xfrm>
              <a:off x="4471639" y="2843561"/>
              <a:ext cx="286586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直接连接符 86">
              <a:extLst>
                <a:ext uri="{FF2B5EF4-FFF2-40B4-BE49-F238E27FC236}">
                  <a16:creationId xmlns:a16="http://schemas.microsoft.com/office/drawing/2014/main" id="{A0146C8A-DDFD-4061-A49F-217B54AB2BD1}"/>
                </a:ext>
              </a:extLst>
            </p:cNvPr>
            <p:cNvCxnSpPr>
              <a:cxnSpLocks/>
            </p:cNvCxnSpPr>
            <p:nvPr/>
          </p:nvCxnSpPr>
          <p:spPr>
            <a:xfrm rot="5400000">
              <a:off x="3946879" y="3368321"/>
              <a:ext cx="1080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直接连接符 87">
              <a:extLst>
                <a:ext uri="{FF2B5EF4-FFF2-40B4-BE49-F238E27FC236}">
                  <a16:creationId xmlns:a16="http://schemas.microsoft.com/office/drawing/2014/main" id="{0C648FE8-8D68-4B5A-BBC5-5000D0DF89B3}"/>
                </a:ext>
              </a:extLst>
            </p:cNvPr>
            <p:cNvCxnSpPr>
              <a:cxnSpLocks/>
            </p:cNvCxnSpPr>
            <p:nvPr/>
          </p:nvCxnSpPr>
          <p:spPr>
            <a:xfrm rot="5400000">
              <a:off x="6782262" y="3375941"/>
              <a:ext cx="1080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89" name="组合 88">
            <a:extLst>
              <a:ext uri="{FF2B5EF4-FFF2-40B4-BE49-F238E27FC236}">
                <a16:creationId xmlns:a16="http://schemas.microsoft.com/office/drawing/2014/main" id="{51F39B93-7DEB-4684-9E8F-B37D5B035AA4}"/>
              </a:ext>
            </a:extLst>
          </p:cNvPr>
          <p:cNvGrpSpPr/>
          <p:nvPr/>
        </p:nvGrpSpPr>
        <p:grpSpPr>
          <a:xfrm rot="10800000">
            <a:off x="6170348" y="4783534"/>
            <a:ext cx="2865863" cy="711811"/>
            <a:chOff x="4471639" y="2828321"/>
            <a:chExt cx="2865863" cy="1087620"/>
          </a:xfrm>
        </p:grpSpPr>
        <p:cxnSp>
          <p:nvCxnSpPr>
            <p:cNvPr id="90" name="直接连接符 89">
              <a:extLst>
                <a:ext uri="{FF2B5EF4-FFF2-40B4-BE49-F238E27FC236}">
                  <a16:creationId xmlns:a16="http://schemas.microsoft.com/office/drawing/2014/main" id="{3C54D92C-5727-465A-88F1-4B0CE8DE5939}"/>
                </a:ext>
              </a:extLst>
            </p:cNvPr>
            <p:cNvCxnSpPr/>
            <p:nvPr/>
          </p:nvCxnSpPr>
          <p:spPr>
            <a:xfrm>
              <a:off x="4471639" y="2843561"/>
              <a:ext cx="286586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直接连接符 90">
              <a:extLst>
                <a:ext uri="{FF2B5EF4-FFF2-40B4-BE49-F238E27FC236}">
                  <a16:creationId xmlns:a16="http://schemas.microsoft.com/office/drawing/2014/main" id="{8B3C3C65-7689-4B44-9570-B9A0696928E5}"/>
                </a:ext>
              </a:extLst>
            </p:cNvPr>
            <p:cNvCxnSpPr>
              <a:cxnSpLocks/>
            </p:cNvCxnSpPr>
            <p:nvPr/>
          </p:nvCxnSpPr>
          <p:spPr>
            <a:xfrm rot="5400000">
              <a:off x="3946879" y="3368321"/>
              <a:ext cx="1080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直接连接符 91">
              <a:extLst>
                <a:ext uri="{FF2B5EF4-FFF2-40B4-BE49-F238E27FC236}">
                  <a16:creationId xmlns:a16="http://schemas.microsoft.com/office/drawing/2014/main" id="{21E67914-C945-479C-AACD-3748EF2E8F2E}"/>
                </a:ext>
              </a:extLst>
            </p:cNvPr>
            <p:cNvCxnSpPr>
              <a:cxnSpLocks/>
            </p:cNvCxnSpPr>
            <p:nvPr/>
          </p:nvCxnSpPr>
          <p:spPr>
            <a:xfrm rot="5400000">
              <a:off x="6782262" y="3375941"/>
              <a:ext cx="1080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93" name="文本框 92">
            <a:extLst>
              <a:ext uri="{FF2B5EF4-FFF2-40B4-BE49-F238E27FC236}">
                <a16:creationId xmlns:a16="http://schemas.microsoft.com/office/drawing/2014/main" id="{60CAC10F-9304-40EF-B160-D47655871979}"/>
              </a:ext>
            </a:extLst>
          </p:cNvPr>
          <p:cNvSpPr txBox="1"/>
          <p:nvPr/>
        </p:nvSpPr>
        <p:spPr>
          <a:xfrm>
            <a:off x="6963377" y="3560512"/>
            <a:ext cx="1325080" cy="523220"/>
          </a:xfrm>
          <a:prstGeom prst="rect">
            <a:avLst/>
          </a:prstGeom>
          <a:solidFill>
            <a:schemeClr val="accent2">
              <a:lumMod val="20000"/>
              <a:lumOff val="80000"/>
            </a:schemeClr>
          </a:solidFill>
          <a:ln w="22225">
            <a:solidFill>
              <a:schemeClr val="accent2">
                <a:lumMod val="50000"/>
              </a:schemeClr>
            </a:solidFill>
          </a:ln>
        </p:spPr>
        <p:txBody>
          <a:bodyPr wrap="none" rtlCol="0" anchor="ctr">
            <a:noAutofit/>
          </a:bodyPr>
          <a:lstStyle/>
          <a:p>
            <a:pPr algn="ctr"/>
            <a:r>
              <a:rPr lang="en-US" altLang="zh-CN" b="1" dirty="0" err="1">
                <a:latin typeface="华文新魏" panose="02010800040101010101" pitchFamily="2" charset="-122"/>
                <a:ea typeface="华文新魏" panose="02010800040101010101" pitchFamily="2" charset="-122"/>
              </a:rPr>
              <a:t>inc</a:t>
            </a:r>
            <a:endParaRPr lang="zh-CN" altLang="en-US" dirty="0">
              <a:latin typeface="华文新魏" panose="02010800040101010101" pitchFamily="2" charset="-122"/>
              <a:ea typeface="华文新魏" panose="02010800040101010101" pitchFamily="2" charset="-122"/>
            </a:endParaRPr>
          </a:p>
        </p:txBody>
      </p:sp>
      <p:sp>
        <p:nvSpPr>
          <p:cNvPr id="94" name="文本框 93">
            <a:extLst>
              <a:ext uri="{FF2B5EF4-FFF2-40B4-BE49-F238E27FC236}">
                <a16:creationId xmlns:a16="http://schemas.microsoft.com/office/drawing/2014/main" id="{197F50CA-7042-47A8-9A9F-1C81E477BFA4}"/>
              </a:ext>
            </a:extLst>
          </p:cNvPr>
          <p:cNvSpPr txBox="1"/>
          <p:nvPr/>
        </p:nvSpPr>
        <p:spPr>
          <a:xfrm>
            <a:off x="6969460" y="4339886"/>
            <a:ext cx="1318997" cy="523220"/>
          </a:xfrm>
          <a:prstGeom prst="rect">
            <a:avLst/>
          </a:prstGeom>
          <a:solidFill>
            <a:schemeClr val="accent2">
              <a:lumMod val="20000"/>
              <a:lumOff val="80000"/>
            </a:schemeClr>
          </a:solidFill>
          <a:ln w="22225">
            <a:solidFill>
              <a:schemeClr val="accent2">
                <a:lumMod val="50000"/>
              </a:schemeClr>
            </a:solidFill>
          </a:ln>
        </p:spPr>
        <p:txBody>
          <a:bodyPr wrap="none" rtlCol="0" anchor="ctr">
            <a:noAutofit/>
          </a:bodyPr>
          <a:lstStyle/>
          <a:p>
            <a:pPr algn="ctr"/>
            <a:r>
              <a:rPr lang="en-US" altLang="zh-CN" b="1" dirty="0" err="1">
                <a:latin typeface="华文新魏" panose="02010800040101010101" pitchFamily="2" charset="-122"/>
                <a:ea typeface="华文新魏" panose="02010800040101010101" pitchFamily="2" charset="-122"/>
              </a:rPr>
              <a:t>dec</a:t>
            </a:r>
            <a:endParaRPr lang="zh-CN" altLang="en-US" dirty="0">
              <a:latin typeface="华文新魏" panose="02010800040101010101" pitchFamily="2" charset="-122"/>
              <a:ea typeface="华文新魏" panose="02010800040101010101" pitchFamily="2" charset="-122"/>
            </a:endParaRPr>
          </a:p>
        </p:txBody>
      </p:sp>
      <p:grpSp>
        <p:nvGrpSpPr>
          <p:cNvPr id="95" name="组合 94">
            <a:extLst>
              <a:ext uri="{FF2B5EF4-FFF2-40B4-BE49-F238E27FC236}">
                <a16:creationId xmlns:a16="http://schemas.microsoft.com/office/drawing/2014/main" id="{8A0A627D-8C90-424B-B490-48582F147507}"/>
              </a:ext>
            </a:extLst>
          </p:cNvPr>
          <p:cNvGrpSpPr/>
          <p:nvPr/>
        </p:nvGrpSpPr>
        <p:grpSpPr>
          <a:xfrm>
            <a:off x="6818010" y="3335421"/>
            <a:ext cx="1659053" cy="557937"/>
            <a:chOff x="4471639" y="2828321"/>
            <a:chExt cx="2865864" cy="1087620"/>
          </a:xfrm>
        </p:grpSpPr>
        <p:cxnSp>
          <p:nvCxnSpPr>
            <p:cNvPr id="96" name="直接连接符 95">
              <a:extLst>
                <a:ext uri="{FF2B5EF4-FFF2-40B4-BE49-F238E27FC236}">
                  <a16:creationId xmlns:a16="http://schemas.microsoft.com/office/drawing/2014/main" id="{C3906F99-C5E6-4175-BEF3-DF53A03A6D17}"/>
                </a:ext>
              </a:extLst>
            </p:cNvPr>
            <p:cNvCxnSpPr/>
            <p:nvPr/>
          </p:nvCxnSpPr>
          <p:spPr>
            <a:xfrm>
              <a:off x="4471639" y="2843560"/>
              <a:ext cx="2865864" cy="0"/>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7" name="直接连接符 96">
              <a:extLst>
                <a:ext uri="{FF2B5EF4-FFF2-40B4-BE49-F238E27FC236}">
                  <a16:creationId xmlns:a16="http://schemas.microsoft.com/office/drawing/2014/main" id="{E08E022F-1F33-4B3C-9264-692DA06BE149}"/>
                </a:ext>
              </a:extLst>
            </p:cNvPr>
            <p:cNvCxnSpPr>
              <a:cxnSpLocks/>
            </p:cNvCxnSpPr>
            <p:nvPr/>
          </p:nvCxnSpPr>
          <p:spPr>
            <a:xfrm rot="5400000">
              <a:off x="3946879" y="3368321"/>
              <a:ext cx="1080000" cy="0"/>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8" name="直接连接符 97">
              <a:extLst>
                <a:ext uri="{FF2B5EF4-FFF2-40B4-BE49-F238E27FC236}">
                  <a16:creationId xmlns:a16="http://schemas.microsoft.com/office/drawing/2014/main" id="{8D0D84E1-EE9E-458D-B2A2-CD7EA4941308}"/>
                </a:ext>
              </a:extLst>
            </p:cNvPr>
            <p:cNvCxnSpPr>
              <a:cxnSpLocks/>
            </p:cNvCxnSpPr>
            <p:nvPr/>
          </p:nvCxnSpPr>
          <p:spPr>
            <a:xfrm rot="5400000">
              <a:off x="6782262" y="3375941"/>
              <a:ext cx="1080000" cy="0"/>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99" name="组合 98">
            <a:extLst>
              <a:ext uri="{FF2B5EF4-FFF2-40B4-BE49-F238E27FC236}">
                <a16:creationId xmlns:a16="http://schemas.microsoft.com/office/drawing/2014/main" id="{145B77CC-C50E-42BD-AFA7-EB802C0CA6BE}"/>
              </a:ext>
            </a:extLst>
          </p:cNvPr>
          <p:cNvGrpSpPr/>
          <p:nvPr/>
        </p:nvGrpSpPr>
        <p:grpSpPr>
          <a:xfrm rot="10800000">
            <a:off x="6824878" y="4459573"/>
            <a:ext cx="1659053" cy="557937"/>
            <a:chOff x="4471639" y="2828321"/>
            <a:chExt cx="2865864" cy="1087620"/>
          </a:xfrm>
        </p:grpSpPr>
        <p:cxnSp>
          <p:nvCxnSpPr>
            <p:cNvPr id="100" name="直接连接符 99">
              <a:extLst>
                <a:ext uri="{FF2B5EF4-FFF2-40B4-BE49-F238E27FC236}">
                  <a16:creationId xmlns:a16="http://schemas.microsoft.com/office/drawing/2014/main" id="{430705E9-A126-4B79-9CA1-7216458C1829}"/>
                </a:ext>
              </a:extLst>
            </p:cNvPr>
            <p:cNvCxnSpPr/>
            <p:nvPr/>
          </p:nvCxnSpPr>
          <p:spPr>
            <a:xfrm>
              <a:off x="4471639" y="2843560"/>
              <a:ext cx="2865864" cy="0"/>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01" name="直接连接符 100">
              <a:extLst>
                <a:ext uri="{FF2B5EF4-FFF2-40B4-BE49-F238E27FC236}">
                  <a16:creationId xmlns:a16="http://schemas.microsoft.com/office/drawing/2014/main" id="{682BB2D0-CB5C-4DD7-84C0-3B1E979FFEDB}"/>
                </a:ext>
              </a:extLst>
            </p:cNvPr>
            <p:cNvCxnSpPr>
              <a:cxnSpLocks/>
            </p:cNvCxnSpPr>
            <p:nvPr/>
          </p:nvCxnSpPr>
          <p:spPr>
            <a:xfrm rot="5400000">
              <a:off x="3946879" y="3368321"/>
              <a:ext cx="1080000" cy="0"/>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02" name="直接连接符 101">
              <a:extLst>
                <a:ext uri="{FF2B5EF4-FFF2-40B4-BE49-F238E27FC236}">
                  <a16:creationId xmlns:a16="http://schemas.microsoft.com/office/drawing/2014/main" id="{1766744A-FE0E-4F54-B4C3-7611BBFC1208}"/>
                </a:ext>
              </a:extLst>
            </p:cNvPr>
            <p:cNvCxnSpPr>
              <a:cxnSpLocks/>
            </p:cNvCxnSpPr>
            <p:nvPr/>
          </p:nvCxnSpPr>
          <p:spPr>
            <a:xfrm rot="5400000">
              <a:off x="6782262" y="3375941"/>
              <a:ext cx="1080000" cy="0"/>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36" name="组合 35">
            <a:extLst>
              <a:ext uri="{FF2B5EF4-FFF2-40B4-BE49-F238E27FC236}">
                <a16:creationId xmlns:a16="http://schemas.microsoft.com/office/drawing/2014/main" id="{C1191C78-5352-42DA-84FC-B87F5C452B65}"/>
              </a:ext>
            </a:extLst>
          </p:cNvPr>
          <p:cNvGrpSpPr/>
          <p:nvPr/>
        </p:nvGrpSpPr>
        <p:grpSpPr>
          <a:xfrm>
            <a:off x="1171403" y="3792450"/>
            <a:ext cx="902724" cy="860142"/>
            <a:chOff x="3435090" y="3903959"/>
            <a:chExt cx="902724" cy="860142"/>
          </a:xfrm>
        </p:grpSpPr>
        <p:sp>
          <p:nvSpPr>
            <p:cNvPr id="7" name="椭圆 6">
              <a:extLst>
                <a:ext uri="{FF2B5EF4-FFF2-40B4-BE49-F238E27FC236}">
                  <a16:creationId xmlns:a16="http://schemas.microsoft.com/office/drawing/2014/main" id="{0160DEA9-620D-4DFD-8ED5-BA1FA60B808D}"/>
                </a:ext>
              </a:extLst>
            </p:cNvPr>
            <p:cNvSpPr/>
            <p:nvPr/>
          </p:nvSpPr>
          <p:spPr>
            <a:xfrm>
              <a:off x="3567880" y="3903959"/>
              <a:ext cx="540000" cy="540000"/>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0" name="文本框 29">
              <a:extLst>
                <a:ext uri="{FF2B5EF4-FFF2-40B4-BE49-F238E27FC236}">
                  <a16:creationId xmlns:a16="http://schemas.microsoft.com/office/drawing/2014/main" id="{F36E7FC3-A9BE-4910-9814-D4218648511D}"/>
                </a:ext>
              </a:extLst>
            </p:cNvPr>
            <p:cNvSpPr txBox="1"/>
            <p:nvPr/>
          </p:nvSpPr>
          <p:spPr>
            <a:xfrm>
              <a:off x="3435090" y="4456324"/>
              <a:ext cx="902724" cy="307777"/>
            </a:xfrm>
            <a:prstGeom prst="rect">
              <a:avLst/>
            </a:prstGeom>
            <a:noFill/>
            <a:ln w="22225">
              <a:noFill/>
            </a:ln>
          </p:spPr>
          <p:txBody>
            <a:bodyPr wrap="square" rtlCol="0">
              <a:spAutoFit/>
            </a:bodyPr>
            <a:lstStyle/>
            <a:p>
              <a:pPr algn="ctr"/>
              <a:r>
                <a:rPr lang="zh-CN" altLang="en-US" sz="1400" b="1" dirty="0">
                  <a:latin typeface="华文新魏" panose="02010800040101010101" pitchFamily="2" charset="-122"/>
                  <a:ea typeface="华文新魏" panose="02010800040101010101" pitchFamily="2" charset="-122"/>
                </a:rPr>
                <a:t>调</a:t>
              </a:r>
              <a:r>
                <a:rPr lang="en-US" altLang="zh-CN" sz="1400" b="1" dirty="0">
                  <a:latin typeface="华文新魏" panose="02010800040101010101" pitchFamily="2" charset="-122"/>
                  <a:ea typeface="华文新魏" panose="02010800040101010101" pitchFamily="2" charset="-122"/>
                </a:rPr>
                <a:t>o1.inc()</a:t>
              </a:r>
              <a:endParaRPr lang="zh-CN" altLang="en-US" sz="1400" b="1" dirty="0">
                <a:latin typeface="华文新魏" panose="02010800040101010101" pitchFamily="2" charset="-122"/>
                <a:ea typeface="华文新魏" panose="02010800040101010101" pitchFamily="2" charset="-122"/>
              </a:endParaRPr>
            </a:p>
          </p:txBody>
        </p:sp>
        <p:sp>
          <p:nvSpPr>
            <p:cNvPr id="40" name="文本框 39">
              <a:extLst>
                <a:ext uri="{FF2B5EF4-FFF2-40B4-BE49-F238E27FC236}">
                  <a16:creationId xmlns:a16="http://schemas.microsoft.com/office/drawing/2014/main" id="{9E97A0C3-5E03-49E1-BE38-868088CA7738}"/>
                </a:ext>
              </a:extLst>
            </p:cNvPr>
            <p:cNvSpPr txBox="1"/>
            <p:nvPr/>
          </p:nvSpPr>
          <p:spPr>
            <a:xfrm>
              <a:off x="3590279" y="4034269"/>
              <a:ext cx="451471" cy="307777"/>
            </a:xfrm>
            <a:prstGeom prst="rect">
              <a:avLst/>
            </a:prstGeom>
            <a:noFill/>
            <a:ln w="22225">
              <a:noFill/>
            </a:ln>
          </p:spPr>
          <p:txBody>
            <a:bodyPr wrap="square" rtlCol="0">
              <a:spAutoFit/>
            </a:bodyPr>
            <a:lstStyle/>
            <a:p>
              <a:pPr algn="ctr"/>
              <a:r>
                <a:rPr lang="en-US" altLang="zh-CN" sz="1400" b="1" dirty="0">
                  <a:latin typeface="华文新魏" panose="02010800040101010101" pitchFamily="2" charset="-122"/>
                  <a:ea typeface="华文新魏" panose="02010800040101010101" pitchFamily="2" charset="-122"/>
                </a:rPr>
                <a:t>t1</a:t>
              </a:r>
              <a:endParaRPr lang="zh-CN" altLang="en-US" sz="1400" dirty="0">
                <a:latin typeface="华文新魏" panose="02010800040101010101" pitchFamily="2" charset="-122"/>
                <a:ea typeface="华文新魏" panose="02010800040101010101" pitchFamily="2" charset="-122"/>
              </a:endParaRPr>
            </a:p>
          </p:txBody>
        </p:sp>
      </p:grpSp>
      <p:grpSp>
        <p:nvGrpSpPr>
          <p:cNvPr id="47" name="组合 46">
            <a:extLst>
              <a:ext uri="{FF2B5EF4-FFF2-40B4-BE49-F238E27FC236}">
                <a16:creationId xmlns:a16="http://schemas.microsoft.com/office/drawing/2014/main" id="{818D411A-E505-4F57-AA35-3BD9DE9731A7}"/>
              </a:ext>
            </a:extLst>
          </p:cNvPr>
          <p:cNvGrpSpPr/>
          <p:nvPr/>
        </p:nvGrpSpPr>
        <p:grpSpPr>
          <a:xfrm>
            <a:off x="9817212" y="3759718"/>
            <a:ext cx="964689" cy="867578"/>
            <a:chOff x="533459" y="3903959"/>
            <a:chExt cx="898559" cy="867578"/>
          </a:xfrm>
        </p:grpSpPr>
        <p:sp>
          <p:nvSpPr>
            <p:cNvPr id="23" name="椭圆 22">
              <a:extLst>
                <a:ext uri="{FF2B5EF4-FFF2-40B4-BE49-F238E27FC236}">
                  <a16:creationId xmlns:a16="http://schemas.microsoft.com/office/drawing/2014/main" id="{238E3558-AB16-463F-A7C5-2009143133DE}"/>
                </a:ext>
              </a:extLst>
            </p:cNvPr>
            <p:cNvSpPr/>
            <p:nvPr/>
          </p:nvSpPr>
          <p:spPr>
            <a:xfrm>
              <a:off x="674490" y="3903959"/>
              <a:ext cx="540000" cy="540000"/>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文本框 32">
              <a:extLst>
                <a:ext uri="{FF2B5EF4-FFF2-40B4-BE49-F238E27FC236}">
                  <a16:creationId xmlns:a16="http://schemas.microsoft.com/office/drawing/2014/main" id="{BD151355-AA8D-4207-AE3B-256778BC1C77}"/>
                </a:ext>
              </a:extLst>
            </p:cNvPr>
            <p:cNvSpPr txBox="1"/>
            <p:nvPr/>
          </p:nvSpPr>
          <p:spPr>
            <a:xfrm>
              <a:off x="533459" y="4463760"/>
              <a:ext cx="898559" cy="307777"/>
            </a:xfrm>
            <a:prstGeom prst="rect">
              <a:avLst/>
            </a:prstGeom>
            <a:noFill/>
            <a:ln w="22225">
              <a:noFill/>
            </a:ln>
          </p:spPr>
          <p:txBody>
            <a:bodyPr wrap="square" rtlCol="0">
              <a:spAutoFit/>
            </a:bodyPr>
            <a:lstStyle/>
            <a:p>
              <a:pPr algn="ctr"/>
              <a:r>
                <a:rPr lang="zh-CN" altLang="en-US" sz="1400" b="1" dirty="0">
                  <a:latin typeface="华文新魏" panose="02010800040101010101" pitchFamily="2" charset="-122"/>
                  <a:ea typeface="华文新魏" panose="02010800040101010101" pitchFamily="2" charset="-122"/>
                </a:rPr>
                <a:t>调</a:t>
              </a:r>
              <a:r>
                <a:rPr lang="en-US" altLang="zh-CN" sz="1400" b="1" dirty="0">
                  <a:latin typeface="华文新魏" panose="02010800040101010101" pitchFamily="2" charset="-122"/>
                  <a:ea typeface="华文新魏" panose="02010800040101010101" pitchFamily="2" charset="-122"/>
                </a:rPr>
                <a:t>o2.inc()</a:t>
              </a:r>
              <a:endParaRPr lang="zh-CN" altLang="en-US" sz="1400" b="1" dirty="0">
                <a:latin typeface="华文新魏" panose="02010800040101010101" pitchFamily="2" charset="-122"/>
                <a:ea typeface="华文新魏" panose="02010800040101010101" pitchFamily="2" charset="-122"/>
              </a:endParaRPr>
            </a:p>
          </p:txBody>
        </p:sp>
        <p:sp>
          <p:nvSpPr>
            <p:cNvPr id="45" name="文本框 44">
              <a:extLst>
                <a:ext uri="{FF2B5EF4-FFF2-40B4-BE49-F238E27FC236}">
                  <a16:creationId xmlns:a16="http://schemas.microsoft.com/office/drawing/2014/main" id="{14E68B29-3E5D-4A91-B2FA-1378F2B50643}"/>
                </a:ext>
              </a:extLst>
            </p:cNvPr>
            <p:cNvSpPr txBox="1"/>
            <p:nvPr/>
          </p:nvSpPr>
          <p:spPr>
            <a:xfrm>
              <a:off x="708903" y="4045420"/>
              <a:ext cx="451471" cy="307777"/>
            </a:xfrm>
            <a:prstGeom prst="rect">
              <a:avLst/>
            </a:prstGeom>
            <a:noFill/>
            <a:ln w="22225">
              <a:noFill/>
            </a:ln>
          </p:spPr>
          <p:txBody>
            <a:bodyPr wrap="square" rtlCol="0">
              <a:spAutoFit/>
            </a:bodyPr>
            <a:lstStyle/>
            <a:p>
              <a:pPr algn="ctr"/>
              <a:r>
                <a:rPr lang="en-US" altLang="zh-CN" sz="1400" b="1" dirty="0">
                  <a:latin typeface="华文新魏" panose="02010800040101010101" pitchFamily="2" charset="-122"/>
                  <a:ea typeface="华文新魏" panose="02010800040101010101" pitchFamily="2" charset="-122"/>
                </a:rPr>
                <a:t>t3</a:t>
              </a:r>
              <a:endParaRPr lang="zh-CN" altLang="en-US" sz="1400" dirty="0">
                <a:latin typeface="华文新魏" panose="02010800040101010101" pitchFamily="2" charset="-122"/>
                <a:ea typeface="华文新魏" panose="02010800040101010101" pitchFamily="2" charset="-122"/>
              </a:endParaRPr>
            </a:p>
          </p:txBody>
        </p:sp>
      </p:grpSp>
    </p:spTree>
    <p:custDataLst>
      <p:tags r:id="rId1"/>
    </p:custDataLst>
    <p:extLst>
      <p:ext uri="{BB962C8B-B14F-4D97-AF65-F5344CB8AC3E}">
        <p14:creationId xmlns:p14="http://schemas.microsoft.com/office/powerpoint/2010/main" val="1908102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4" presetClass="path" presetSubtype="0" accel="50000" decel="50000" fill="hold" nodeType="clickEffect">
                                  <p:stCondLst>
                                    <p:cond delay="0"/>
                                  </p:stCondLst>
                                  <p:childTnLst>
                                    <p:animMotion origin="layout" path="M 4.16667E-7 -1.48148E-6 L 4.16667E-7 -0.13588 " pathEditMode="relative" rAng="0" ptsTypes="AA">
                                      <p:cBhvr>
                                        <p:cTn id="6" dur="2000" fill="hold"/>
                                        <p:tgtEl>
                                          <p:spTgt spid="10"/>
                                        </p:tgtEl>
                                        <p:attrNameLst>
                                          <p:attrName>ppt_x</p:attrName>
                                          <p:attrName>ppt_y</p:attrName>
                                        </p:attrNameLst>
                                      </p:cBhvr>
                                      <p:rCtr x="0" y="-6806"/>
                                    </p:animMotion>
                                  </p:childTnLst>
                                </p:cTn>
                              </p:par>
                            </p:childTnLst>
                          </p:cTn>
                        </p:par>
                        <p:par>
                          <p:cTn id="7" fill="hold">
                            <p:stCondLst>
                              <p:cond delay="2000"/>
                            </p:stCondLst>
                            <p:childTnLst>
                              <p:par>
                                <p:cTn id="8" presetID="63" presetClass="path" presetSubtype="0" accel="50000" decel="50000" fill="hold" nodeType="afterEffect">
                                  <p:stCondLst>
                                    <p:cond delay="0"/>
                                  </p:stCondLst>
                                  <p:childTnLst>
                                    <p:animMotion origin="layout" path="M -2.91667E-6 -7.40741E-7 L 0.2474 -0.00069 " pathEditMode="relative" rAng="0" ptsTypes="AA">
                                      <p:cBhvr>
                                        <p:cTn id="9" dur="2000" fill="hold"/>
                                        <p:tgtEl>
                                          <p:spTgt spid="36"/>
                                        </p:tgtEl>
                                        <p:attrNameLst>
                                          <p:attrName>ppt_x</p:attrName>
                                          <p:attrName>ppt_y</p:attrName>
                                        </p:attrNameLst>
                                      </p:cBhvr>
                                      <p:rCtr x="12370" y="-46"/>
                                    </p:animMotion>
                                  </p:childTnLst>
                                </p:cTn>
                              </p:par>
                            </p:childTnLst>
                          </p:cTn>
                        </p:par>
                        <p:par>
                          <p:cTn id="10" fill="hold">
                            <p:stCondLst>
                              <p:cond delay="4000"/>
                            </p:stCondLst>
                            <p:childTnLst>
                              <p:par>
                                <p:cTn id="11" presetID="42" presetClass="path" presetSubtype="0" accel="50000" decel="50000" fill="hold" nodeType="afterEffect">
                                  <p:stCondLst>
                                    <p:cond delay="0"/>
                                  </p:stCondLst>
                                  <p:childTnLst>
                                    <p:animMotion origin="layout" path="M 4.16667E-7 -0.13588 L 4.16667E-7 -1.48148E-6 " pathEditMode="relative" rAng="0" ptsTypes="AA">
                                      <p:cBhvr>
                                        <p:cTn id="12" dur="2000" fill="hold"/>
                                        <p:tgtEl>
                                          <p:spTgt spid="10"/>
                                        </p:tgtEl>
                                        <p:attrNameLst>
                                          <p:attrName>ppt_x</p:attrName>
                                          <p:attrName>ppt_y</p:attrName>
                                        </p:attrNameLst>
                                      </p:cBhvr>
                                      <p:rCtr x="0" y="6782"/>
                                    </p:animMotion>
                                  </p:childTnLst>
                                </p:cTn>
                              </p:par>
                            </p:childTnLst>
                          </p:cTn>
                        </p:par>
                      </p:childTnLst>
                    </p:cTn>
                  </p:par>
                  <p:par>
                    <p:cTn id="13" fill="hold">
                      <p:stCondLst>
                        <p:cond delay="indefinite"/>
                      </p:stCondLst>
                      <p:childTnLst>
                        <p:par>
                          <p:cTn id="14" fill="hold">
                            <p:stCondLst>
                              <p:cond delay="0"/>
                            </p:stCondLst>
                            <p:childTnLst>
                              <p:par>
                                <p:cTn id="15" presetID="64" presetClass="path" presetSubtype="0" accel="50000" decel="50000" fill="hold" nodeType="clickEffect">
                                  <p:stCondLst>
                                    <p:cond delay="0"/>
                                  </p:stCondLst>
                                  <p:childTnLst>
                                    <p:animMotion origin="layout" path="M 2.91667E-6 2.22222E-6 L 2.91667E-6 -0.14352 " pathEditMode="relative" rAng="0" ptsTypes="AA">
                                      <p:cBhvr>
                                        <p:cTn id="16" dur="2000" fill="hold"/>
                                        <p:tgtEl>
                                          <p:spTgt spid="61"/>
                                        </p:tgtEl>
                                        <p:attrNameLst>
                                          <p:attrName>ppt_x</p:attrName>
                                          <p:attrName>ppt_y</p:attrName>
                                        </p:attrNameLst>
                                      </p:cBhvr>
                                      <p:rCtr x="0" y="-7176"/>
                                    </p:animMotion>
                                  </p:childTnLst>
                                </p:cTn>
                              </p:par>
                            </p:childTnLst>
                          </p:cTn>
                        </p:par>
                        <p:par>
                          <p:cTn id="17" fill="hold">
                            <p:stCondLst>
                              <p:cond delay="2000"/>
                            </p:stCondLst>
                            <p:childTnLst>
                              <p:par>
                                <p:cTn id="18" presetID="35" presetClass="path" presetSubtype="0" accel="50000" decel="50000" fill="hold" nodeType="afterEffect">
                                  <p:stCondLst>
                                    <p:cond delay="0"/>
                                  </p:stCondLst>
                                  <p:childTnLst>
                                    <p:animMotion origin="layout" path="M -1.66667E-6 -2.59259E-6 L -0.21276 -2.59259E-6 " pathEditMode="relative" rAng="0" ptsTypes="AA">
                                      <p:cBhvr>
                                        <p:cTn id="19" dur="2000" fill="hold"/>
                                        <p:tgtEl>
                                          <p:spTgt spid="47"/>
                                        </p:tgtEl>
                                        <p:attrNameLst>
                                          <p:attrName>ppt_x</p:attrName>
                                          <p:attrName>ppt_y</p:attrName>
                                        </p:attrNameLst>
                                      </p:cBhvr>
                                      <p:rCtr x="-10638" y="0"/>
                                    </p:animMotion>
                                  </p:childTnLst>
                                </p:cTn>
                              </p:par>
                            </p:childTnLst>
                          </p:cTn>
                        </p:par>
                        <p:par>
                          <p:cTn id="20" fill="hold">
                            <p:stCondLst>
                              <p:cond delay="4000"/>
                            </p:stCondLst>
                            <p:childTnLst>
                              <p:par>
                                <p:cTn id="21" presetID="42" presetClass="path" presetSubtype="0" accel="50000" decel="50000" fill="hold" nodeType="afterEffect">
                                  <p:stCondLst>
                                    <p:cond delay="0"/>
                                  </p:stCondLst>
                                  <p:childTnLst>
                                    <p:animMotion origin="layout" path="M 2.91667E-6 -0.14352 L 2.91667E-6 2.22222E-6 " pathEditMode="relative" rAng="0" ptsTypes="AA">
                                      <p:cBhvr>
                                        <p:cTn id="22" dur="2000" fill="hold"/>
                                        <p:tgtEl>
                                          <p:spTgt spid="61"/>
                                        </p:tgtEl>
                                        <p:attrNameLst>
                                          <p:attrName>ppt_x</p:attrName>
                                          <p:attrName>ppt_y</p:attrName>
                                        </p:attrNameLst>
                                      </p:cBhvr>
                                      <p:rCtr x="0" y="717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文本占位符 1"/>
          <p:cNvSpPr>
            <a:spLocks noGrp="1"/>
          </p:cNvSpPr>
          <p:nvPr>
            <p:ph type="body" sz="quarter" idx="10"/>
          </p:nvPr>
        </p:nvSpPr>
        <p:spPr bwMode="auto">
          <a:xfrm>
            <a:off x="237439" y="175846"/>
            <a:ext cx="1248461" cy="835269"/>
          </a:xfrm>
          <a:noFill/>
        </p:spPr>
        <p:txBody>
          <a:bodyPr vert="horz" wrap="square" lIns="91440" tIns="45720" rIns="91440" bIns="45720" numCol="1" anchor="t" anchorCtr="0" compatLnSpc="1">
            <a:normAutofit fontScale="87500"/>
          </a:bodyPr>
          <a:lstStyle/>
          <a:p>
            <a:pPr eaLnBrk="1" hangingPunct="1"/>
            <a:r>
              <a:rPr lang="en-US" altLang="zh-CN" dirty="0"/>
              <a:t>30.4</a:t>
            </a:r>
          </a:p>
        </p:txBody>
      </p:sp>
      <p:sp>
        <p:nvSpPr>
          <p:cNvPr id="11267" name="文本占位符 2"/>
          <p:cNvSpPr>
            <a:spLocks noGrp="1"/>
          </p:cNvSpPr>
          <p:nvPr>
            <p:ph type="body" sz="quarter" idx="12"/>
          </p:nvPr>
        </p:nvSpPr>
        <p:spPr bwMode="auto">
          <a:xfrm>
            <a:off x="1649291" y="224570"/>
            <a:ext cx="8891247" cy="496887"/>
          </a:xfrm>
          <a:noFill/>
        </p:spPr>
        <p:txBody>
          <a:bodyPr vert="horz" wrap="square" lIns="91440" tIns="45720" rIns="91440" bIns="45720" numCol="1" anchor="t" anchorCtr="0" compatLnSpc="1">
            <a:noAutofit/>
          </a:bodyPr>
          <a:lstStyle/>
          <a:p>
            <a:r>
              <a:rPr lang="zh-CN" altLang="en-US" b="1" dirty="0">
                <a:latin typeface="华文细黑" panose="02010600040101010101" pitchFamily="2" charset="-122"/>
                <a:ea typeface="华文细黑" panose="02010600040101010101" pitchFamily="2" charset="-122"/>
              </a:rPr>
              <a:t>线程同步</a:t>
            </a:r>
            <a:r>
              <a:rPr lang="en-US" altLang="zh-CN" b="1" dirty="0">
                <a:latin typeface="华文细黑" panose="02010600040101010101" pitchFamily="2" charset="-122"/>
                <a:ea typeface="华文细黑" panose="02010600040101010101" pitchFamily="2" charset="-122"/>
              </a:rPr>
              <a:t>-</a:t>
            </a:r>
            <a:r>
              <a:rPr lang="zh-CN" altLang="en-US" b="1" dirty="0">
                <a:latin typeface="华文细黑" panose="02010600040101010101" pitchFamily="2" charset="-122"/>
                <a:ea typeface="华文细黑" panose="02010600040101010101" pitchFamily="2" charset="-122"/>
              </a:rPr>
              <a:t>场景</a:t>
            </a:r>
            <a:r>
              <a:rPr lang="en-US" altLang="zh-CN" b="1" dirty="0">
                <a:latin typeface="华文细黑" panose="02010600040101010101" pitchFamily="2" charset="-122"/>
                <a:ea typeface="华文细黑" panose="02010600040101010101" pitchFamily="2" charset="-122"/>
              </a:rPr>
              <a:t>4</a:t>
            </a:r>
          </a:p>
        </p:txBody>
      </p:sp>
      <p:sp>
        <p:nvSpPr>
          <p:cNvPr id="42" name="Rectangle 1">
            <a:extLst>
              <a:ext uri="{FF2B5EF4-FFF2-40B4-BE49-F238E27FC236}">
                <a16:creationId xmlns:a16="http://schemas.microsoft.com/office/drawing/2014/main" id="{FB39AE3C-28B6-48D2-A476-72C5197FAC71}"/>
              </a:ext>
            </a:extLst>
          </p:cNvPr>
          <p:cNvSpPr>
            <a:spLocks noChangeArrowheads="1"/>
          </p:cNvSpPr>
          <p:nvPr/>
        </p:nvSpPr>
        <p:spPr bwMode="auto">
          <a:xfrm>
            <a:off x="7426" y="1134697"/>
            <a:ext cx="12184573" cy="5645244"/>
          </a:xfrm>
          <a:prstGeom prst="rect">
            <a:avLst/>
          </a:prstGeom>
          <a:solidFill>
            <a:schemeClr val="accent4">
              <a:lumMod val="20000"/>
              <a:lumOff val="80000"/>
            </a:schemeClr>
          </a:solidFill>
          <a:ln w="22225">
            <a:solidFill>
              <a:schemeClr val="accent4">
                <a:lumMod val="50000"/>
              </a:schemeClr>
            </a:solidFill>
          </a:ln>
        </p:spPr>
        <p:txBody>
          <a:bodyPr wrap="square">
            <a:noAutofit/>
          </a:bodyPr>
          <a:lstStyle/>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public static void test2(){</a:t>
            </a: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        int </a:t>
            </a:r>
            <a:r>
              <a:rPr lang="en-US" altLang="zh-CN" sz="1600" b="1" dirty="0" err="1">
                <a:solidFill>
                  <a:srgbClr val="7F0055"/>
                </a:solidFill>
                <a:latin typeface="华文新魏" panose="02010800040101010101" pitchFamily="2" charset="-122"/>
                <a:ea typeface="华文新魏" panose="02010800040101010101" pitchFamily="2" charset="-122"/>
              </a:rPr>
              <a:t>incAmount</a:t>
            </a:r>
            <a:r>
              <a:rPr lang="en-US" altLang="zh-CN" sz="1600" b="1" dirty="0">
                <a:solidFill>
                  <a:srgbClr val="7F0055"/>
                </a:solidFill>
                <a:latin typeface="华文新魏" panose="02010800040101010101" pitchFamily="2" charset="-122"/>
                <a:ea typeface="华文新魏" panose="02010800040101010101" pitchFamily="2" charset="-122"/>
              </a:rPr>
              <a:t> = 10, </a:t>
            </a:r>
            <a:r>
              <a:rPr lang="en-US" altLang="zh-CN" sz="1600" b="1" dirty="0" err="1">
                <a:solidFill>
                  <a:srgbClr val="7F0055"/>
                </a:solidFill>
                <a:latin typeface="华文新魏" panose="02010800040101010101" pitchFamily="2" charset="-122"/>
                <a:ea typeface="华文新魏" panose="02010800040101010101" pitchFamily="2" charset="-122"/>
              </a:rPr>
              <a:t>decAmount</a:t>
            </a:r>
            <a:r>
              <a:rPr lang="en-US" altLang="zh-CN" sz="1600" b="1" dirty="0">
                <a:solidFill>
                  <a:srgbClr val="7F0055"/>
                </a:solidFill>
                <a:latin typeface="华文新魏" panose="02010800040101010101" pitchFamily="2" charset="-122"/>
                <a:ea typeface="华文新魏" panose="02010800040101010101" pitchFamily="2" charset="-122"/>
              </a:rPr>
              <a:t> = 5,loops = 20; </a:t>
            </a: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        </a:t>
            </a:r>
            <a:r>
              <a:rPr lang="en-US" altLang="zh-CN" sz="1600" b="1" dirty="0" err="1">
                <a:solidFill>
                  <a:srgbClr val="7F0055"/>
                </a:solidFill>
                <a:latin typeface="华文新魏" panose="02010800040101010101" pitchFamily="2" charset="-122"/>
                <a:ea typeface="华文新魏" panose="02010800040101010101" pitchFamily="2" charset="-122"/>
              </a:rPr>
              <a:t>ResourceWithLock</a:t>
            </a:r>
            <a:r>
              <a:rPr lang="en-US" altLang="zh-CN" sz="1600" b="1" dirty="0">
                <a:solidFill>
                  <a:srgbClr val="7F0055"/>
                </a:solidFill>
                <a:latin typeface="华文新魏" panose="02010800040101010101" pitchFamily="2" charset="-122"/>
                <a:ea typeface="华文新魏" panose="02010800040101010101" pitchFamily="2" charset="-122"/>
              </a:rPr>
              <a:t> r1 = new </a:t>
            </a:r>
            <a:r>
              <a:rPr lang="en-US" altLang="zh-CN" sz="1600" b="1" dirty="0" err="1">
                <a:solidFill>
                  <a:srgbClr val="7F0055"/>
                </a:solidFill>
                <a:latin typeface="华文新魏" panose="02010800040101010101" pitchFamily="2" charset="-122"/>
                <a:ea typeface="华文新魏" panose="02010800040101010101" pitchFamily="2" charset="-122"/>
              </a:rPr>
              <a:t>ResourceWithLock</a:t>
            </a:r>
            <a:r>
              <a:rPr lang="en-US" altLang="zh-CN" sz="1600" b="1" dirty="0">
                <a:solidFill>
                  <a:srgbClr val="7F0055"/>
                </a:solidFill>
                <a:latin typeface="华文新魏" panose="02010800040101010101" pitchFamily="2" charset="-122"/>
                <a:ea typeface="华文新魏" panose="02010800040101010101" pitchFamily="2" charset="-122"/>
              </a:rPr>
              <a:t>();  </a:t>
            </a:r>
            <a:r>
              <a:rPr lang="en-US" altLang="zh-CN" sz="1600" b="1" dirty="0" err="1">
                <a:solidFill>
                  <a:srgbClr val="7F0055"/>
                </a:solidFill>
                <a:latin typeface="华文新魏" panose="02010800040101010101" pitchFamily="2" charset="-122"/>
                <a:ea typeface="华文新魏" panose="02010800040101010101" pitchFamily="2" charset="-122"/>
              </a:rPr>
              <a:t>ResourceWithLock</a:t>
            </a:r>
            <a:r>
              <a:rPr lang="en-US" altLang="zh-CN" sz="1600" b="1" dirty="0">
                <a:solidFill>
                  <a:srgbClr val="7F0055"/>
                </a:solidFill>
                <a:latin typeface="华文新魏" panose="02010800040101010101" pitchFamily="2" charset="-122"/>
                <a:ea typeface="华文新魏" panose="02010800040101010101" pitchFamily="2" charset="-122"/>
              </a:rPr>
              <a:t> r2 = new </a:t>
            </a:r>
            <a:r>
              <a:rPr lang="en-US" altLang="zh-CN" sz="1600" b="1" dirty="0" err="1">
                <a:solidFill>
                  <a:srgbClr val="7F0055"/>
                </a:solidFill>
                <a:latin typeface="华文新魏" panose="02010800040101010101" pitchFamily="2" charset="-122"/>
                <a:ea typeface="华文新魏" panose="02010800040101010101" pitchFamily="2" charset="-122"/>
              </a:rPr>
              <a:t>ResourceWithLock</a:t>
            </a:r>
            <a:r>
              <a:rPr lang="en-US" altLang="zh-CN" sz="1600" b="1" dirty="0">
                <a:solidFill>
                  <a:srgbClr val="7F0055"/>
                </a:solidFill>
                <a:latin typeface="华文新魏" panose="02010800040101010101" pitchFamily="2" charset="-122"/>
                <a:ea typeface="华文新魏" panose="02010800040101010101" pitchFamily="2" charset="-122"/>
              </a:rPr>
              <a:t>();</a:t>
            </a:r>
          </a:p>
          <a:p>
            <a:pPr>
              <a:lnSpc>
                <a:spcPct val="120000"/>
              </a:lnSpc>
            </a:pPr>
            <a:endParaRPr lang="en-US" altLang="zh-CN" sz="1600" b="1" dirty="0">
              <a:solidFill>
                <a:srgbClr val="7F0055"/>
              </a:solidFill>
              <a:latin typeface="华文新魏" panose="02010800040101010101" pitchFamily="2" charset="-122"/>
              <a:ea typeface="华文新魏" panose="02010800040101010101" pitchFamily="2" charset="-122"/>
            </a:endParaRP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        //incTask1</a:t>
            </a:r>
            <a:r>
              <a:rPr lang="zh-CN" altLang="en-US" sz="1600" b="1" dirty="0">
                <a:solidFill>
                  <a:srgbClr val="7F0055"/>
                </a:solidFill>
                <a:latin typeface="华文新魏" panose="02010800040101010101" pitchFamily="2" charset="-122"/>
                <a:ea typeface="华文新魏" panose="02010800040101010101" pitchFamily="2" charset="-122"/>
              </a:rPr>
              <a:t>，</a:t>
            </a:r>
            <a:r>
              <a:rPr lang="en-US" altLang="zh-CN" sz="1600" b="1" dirty="0">
                <a:solidFill>
                  <a:srgbClr val="7F0055"/>
                </a:solidFill>
                <a:latin typeface="华文新魏" panose="02010800040101010101" pitchFamily="2" charset="-122"/>
                <a:ea typeface="华文新魏" panose="02010800040101010101" pitchFamily="2" charset="-122"/>
              </a:rPr>
              <a:t>decTask1</a:t>
            </a:r>
            <a:r>
              <a:rPr lang="zh-CN" altLang="en-US" sz="1600" b="1" dirty="0">
                <a:solidFill>
                  <a:srgbClr val="7F0055"/>
                </a:solidFill>
                <a:latin typeface="华文新魏" panose="02010800040101010101" pitchFamily="2" charset="-122"/>
                <a:ea typeface="华文新魏" panose="02010800040101010101" pitchFamily="2" charset="-122"/>
              </a:rPr>
              <a:t>访问同一个对象</a:t>
            </a:r>
            <a:r>
              <a:rPr lang="en-US" altLang="zh-CN" sz="1600" b="1" dirty="0">
                <a:solidFill>
                  <a:srgbClr val="7F0055"/>
                </a:solidFill>
                <a:latin typeface="华文新魏" panose="02010800040101010101" pitchFamily="2" charset="-122"/>
                <a:ea typeface="华文新魏" panose="02010800040101010101" pitchFamily="2" charset="-122"/>
              </a:rPr>
              <a:t>r1</a:t>
            </a:r>
            <a:r>
              <a:rPr lang="zh-CN" altLang="en-US" sz="1600" b="1" dirty="0">
                <a:solidFill>
                  <a:srgbClr val="7F0055"/>
                </a:solidFill>
                <a:latin typeface="华文新魏" panose="02010800040101010101" pitchFamily="2" charset="-122"/>
                <a:ea typeface="华文新魏" panose="02010800040101010101" pitchFamily="2" charset="-122"/>
              </a:rPr>
              <a:t>，它们之间同步</a:t>
            </a:r>
          </a:p>
          <a:p>
            <a:pPr>
              <a:lnSpc>
                <a:spcPct val="120000"/>
              </a:lnSpc>
            </a:pPr>
            <a:r>
              <a:rPr lang="zh-CN" altLang="en-US" sz="1600" b="1" dirty="0">
                <a:solidFill>
                  <a:srgbClr val="7F0055"/>
                </a:solidFill>
                <a:latin typeface="华文新魏" panose="02010800040101010101" pitchFamily="2" charset="-122"/>
                <a:ea typeface="华文新魏" panose="02010800040101010101" pitchFamily="2" charset="-122"/>
              </a:rPr>
              <a:t>        </a:t>
            </a:r>
            <a:r>
              <a:rPr lang="en-US" altLang="zh-CN" sz="1600" b="1" dirty="0">
                <a:solidFill>
                  <a:srgbClr val="7F0055"/>
                </a:solidFill>
                <a:latin typeface="华文新魏" panose="02010800040101010101" pitchFamily="2" charset="-122"/>
                <a:ea typeface="华文新魏" panose="02010800040101010101" pitchFamily="2" charset="-122"/>
              </a:rPr>
              <a:t>Runnable incTask1 = new </a:t>
            </a:r>
            <a:r>
              <a:rPr lang="en-US" altLang="zh-CN" sz="1600" b="1" dirty="0" err="1">
                <a:solidFill>
                  <a:srgbClr val="7F0055"/>
                </a:solidFill>
                <a:latin typeface="华文新魏" panose="02010800040101010101" pitchFamily="2" charset="-122"/>
                <a:ea typeface="华文新魏" panose="02010800040101010101" pitchFamily="2" charset="-122"/>
              </a:rPr>
              <a:t>IncTaskWithLock</a:t>
            </a:r>
            <a:r>
              <a:rPr lang="en-US" altLang="zh-CN" sz="1600" b="1" dirty="0">
                <a:solidFill>
                  <a:srgbClr val="7F0055"/>
                </a:solidFill>
                <a:latin typeface="华文新魏" panose="02010800040101010101" pitchFamily="2" charset="-122"/>
                <a:ea typeface="华文新魏" panose="02010800040101010101" pitchFamily="2" charset="-122"/>
              </a:rPr>
              <a:t>(</a:t>
            </a:r>
            <a:r>
              <a:rPr lang="en-US" altLang="zh-CN" sz="1600" b="1" dirty="0">
                <a:solidFill>
                  <a:srgbClr val="FF0000"/>
                </a:solidFill>
                <a:latin typeface="华文新魏" panose="02010800040101010101" pitchFamily="2" charset="-122"/>
                <a:ea typeface="华文新魏" panose="02010800040101010101" pitchFamily="2" charset="-122"/>
              </a:rPr>
              <a:t>r1</a:t>
            </a:r>
            <a:r>
              <a:rPr lang="en-US" altLang="zh-CN" sz="1600" b="1" dirty="0">
                <a:solidFill>
                  <a:srgbClr val="7F0055"/>
                </a:solidFill>
                <a:latin typeface="华文新魏" panose="02010800040101010101" pitchFamily="2" charset="-122"/>
                <a:ea typeface="华文新魏" panose="02010800040101010101" pitchFamily="2" charset="-122"/>
              </a:rPr>
              <a:t>,incAmount,loops);</a:t>
            </a: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        Runnable decTask1 = new </a:t>
            </a:r>
            <a:r>
              <a:rPr lang="en-US" altLang="zh-CN" sz="1600" b="1" dirty="0" err="1">
                <a:solidFill>
                  <a:srgbClr val="7F0055"/>
                </a:solidFill>
                <a:latin typeface="华文新魏" panose="02010800040101010101" pitchFamily="2" charset="-122"/>
                <a:ea typeface="华文新魏" panose="02010800040101010101" pitchFamily="2" charset="-122"/>
              </a:rPr>
              <a:t>DecTaskWithLock</a:t>
            </a:r>
            <a:r>
              <a:rPr lang="en-US" altLang="zh-CN" sz="1600" b="1" dirty="0">
                <a:solidFill>
                  <a:srgbClr val="7F0055"/>
                </a:solidFill>
                <a:latin typeface="华文新魏" panose="02010800040101010101" pitchFamily="2" charset="-122"/>
                <a:ea typeface="华文新魏" panose="02010800040101010101" pitchFamily="2" charset="-122"/>
              </a:rPr>
              <a:t>(</a:t>
            </a:r>
            <a:r>
              <a:rPr lang="en-US" altLang="zh-CN" sz="1600" b="1" dirty="0">
                <a:solidFill>
                  <a:srgbClr val="FF0000"/>
                </a:solidFill>
                <a:latin typeface="华文新魏" panose="02010800040101010101" pitchFamily="2" charset="-122"/>
                <a:ea typeface="华文新魏" panose="02010800040101010101" pitchFamily="2" charset="-122"/>
              </a:rPr>
              <a:t>r1</a:t>
            </a:r>
            <a:r>
              <a:rPr lang="en-US" altLang="zh-CN" sz="1600" b="1" dirty="0">
                <a:solidFill>
                  <a:srgbClr val="7F0055"/>
                </a:solidFill>
                <a:latin typeface="华文新魏" panose="02010800040101010101" pitchFamily="2" charset="-122"/>
                <a:ea typeface="华文新魏" panose="02010800040101010101" pitchFamily="2" charset="-122"/>
              </a:rPr>
              <a:t>,decAmount,loops);</a:t>
            </a: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        //incTask2</a:t>
            </a:r>
            <a:r>
              <a:rPr lang="zh-CN" altLang="en-US" sz="1600" b="1" dirty="0">
                <a:solidFill>
                  <a:srgbClr val="7F0055"/>
                </a:solidFill>
                <a:latin typeface="华文新魏" panose="02010800040101010101" pitchFamily="2" charset="-122"/>
                <a:ea typeface="华文新魏" panose="02010800040101010101" pitchFamily="2" charset="-122"/>
              </a:rPr>
              <a:t>，</a:t>
            </a:r>
            <a:r>
              <a:rPr lang="en-US" altLang="zh-CN" sz="1600" b="1" dirty="0">
                <a:solidFill>
                  <a:srgbClr val="7F0055"/>
                </a:solidFill>
                <a:latin typeface="华文新魏" panose="02010800040101010101" pitchFamily="2" charset="-122"/>
                <a:ea typeface="华文新魏" panose="02010800040101010101" pitchFamily="2" charset="-122"/>
              </a:rPr>
              <a:t>decTask2</a:t>
            </a:r>
            <a:r>
              <a:rPr lang="zh-CN" altLang="en-US" sz="1600" b="1" dirty="0">
                <a:solidFill>
                  <a:srgbClr val="7F0055"/>
                </a:solidFill>
                <a:latin typeface="华文新魏" panose="02010800040101010101" pitchFamily="2" charset="-122"/>
                <a:ea typeface="华文新魏" panose="02010800040101010101" pitchFamily="2" charset="-122"/>
              </a:rPr>
              <a:t>访问同一个对象</a:t>
            </a:r>
            <a:r>
              <a:rPr lang="en-US" altLang="zh-CN" sz="1600" b="1" dirty="0">
                <a:solidFill>
                  <a:srgbClr val="7F0055"/>
                </a:solidFill>
                <a:latin typeface="华文新魏" panose="02010800040101010101" pitchFamily="2" charset="-122"/>
                <a:ea typeface="华文新魏" panose="02010800040101010101" pitchFamily="2" charset="-122"/>
              </a:rPr>
              <a:t>r2</a:t>
            </a:r>
            <a:r>
              <a:rPr lang="zh-CN" altLang="en-US" sz="1600" b="1" dirty="0">
                <a:solidFill>
                  <a:srgbClr val="7F0055"/>
                </a:solidFill>
                <a:latin typeface="华文新魏" panose="02010800040101010101" pitchFamily="2" charset="-122"/>
                <a:ea typeface="华文新魏" panose="02010800040101010101" pitchFamily="2" charset="-122"/>
              </a:rPr>
              <a:t>，它们之间同步</a:t>
            </a:r>
          </a:p>
          <a:p>
            <a:pPr>
              <a:lnSpc>
                <a:spcPct val="120000"/>
              </a:lnSpc>
            </a:pPr>
            <a:r>
              <a:rPr lang="zh-CN" altLang="en-US" sz="1600" b="1" dirty="0">
                <a:solidFill>
                  <a:srgbClr val="7F0055"/>
                </a:solidFill>
                <a:latin typeface="华文新魏" panose="02010800040101010101" pitchFamily="2" charset="-122"/>
                <a:ea typeface="华文新魏" panose="02010800040101010101" pitchFamily="2" charset="-122"/>
              </a:rPr>
              <a:t>        </a:t>
            </a:r>
            <a:r>
              <a:rPr lang="en-US" altLang="zh-CN" sz="1600" b="1" dirty="0">
                <a:solidFill>
                  <a:srgbClr val="7F0055"/>
                </a:solidFill>
                <a:latin typeface="华文新魏" panose="02010800040101010101" pitchFamily="2" charset="-122"/>
                <a:ea typeface="华文新魏" panose="02010800040101010101" pitchFamily="2" charset="-122"/>
              </a:rPr>
              <a:t>Runnable incTask2 = new </a:t>
            </a:r>
            <a:r>
              <a:rPr lang="en-US" altLang="zh-CN" sz="1600" b="1" dirty="0" err="1">
                <a:solidFill>
                  <a:srgbClr val="7F0055"/>
                </a:solidFill>
                <a:latin typeface="华文新魏" panose="02010800040101010101" pitchFamily="2" charset="-122"/>
                <a:ea typeface="华文新魏" panose="02010800040101010101" pitchFamily="2" charset="-122"/>
              </a:rPr>
              <a:t>IncTaskWithLock</a:t>
            </a:r>
            <a:r>
              <a:rPr lang="en-US" altLang="zh-CN" sz="1600" b="1" dirty="0">
                <a:solidFill>
                  <a:srgbClr val="7F0055"/>
                </a:solidFill>
                <a:latin typeface="华文新魏" panose="02010800040101010101" pitchFamily="2" charset="-122"/>
                <a:ea typeface="华文新魏" panose="02010800040101010101" pitchFamily="2" charset="-122"/>
              </a:rPr>
              <a:t>(</a:t>
            </a:r>
            <a:r>
              <a:rPr lang="en-US" altLang="zh-CN" sz="1600" b="1" dirty="0">
                <a:solidFill>
                  <a:srgbClr val="FF0000"/>
                </a:solidFill>
                <a:latin typeface="华文新魏" panose="02010800040101010101" pitchFamily="2" charset="-122"/>
                <a:ea typeface="华文新魏" panose="02010800040101010101" pitchFamily="2" charset="-122"/>
              </a:rPr>
              <a:t>r2</a:t>
            </a:r>
            <a:r>
              <a:rPr lang="en-US" altLang="zh-CN" sz="1600" b="1" dirty="0">
                <a:solidFill>
                  <a:srgbClr val="7F0055"/>
                </a:solidFill>
                <a:latin typeface="华文新魏" panose="02010800040101010101" pitchFamily="2" charset="-122"/>
                <a:ea typeface="华文新魏" panose="02010800040101010101" pitchFamily="2" charset="-122"/>
              </a:rPr>
              <a:t>,incAmount,loops);</a:t>
            </a: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        Runnable decTask2 = new </a:t>
            </a:r>
            <a:r>
              <a:rPr lang="en-US" altLang="zh-CN" sz="1600" b="1" dirty="0" err="1">
                <a:solidFill>
                  <a:srgbClr val="7F0055"/>
                </a:solidFill>
                <a:latin typeface="华文新魏" panose="02010800040101010101" pitchFamily="2" charset="-122"/>
                <a:ea typeface="华文新魏" panose="02010800040101010101" pitchFamily="2" charset="-122"/>
              </a:rPr>
              <a:t>DecTaskWithLock</a:t>
            </a:r>
            <a:r>
              <a:rPr lang="en-US" altLang="zh-CN" sz="1600" b="1" dirty="0">
                <a:solidFill>
                  <a:srgbClr val="7F0055"/>
                </a:solidFill>
                <a:latin typeface="华文新魏" panose="02010800040101010101" pitchFamily="2" charset="-122"/>
                <a:ea typeface="华文新魏" panose="02010800040101010101" pitchFamily="2" charset="-122"/>
              </a:rPr>
              <a:t>(</a:t>
            </a:r>
            <a:r>
              <a:rPr lang="en-US" altLang="zh-CN" sz="1600" b="1" dirty="0">
                <a:solidFill>
                  <a:srgbClr val="FF0000"/>
                </a:solidFill>
                <a:latin typeface="华文新魏" panose="02010800040101010101" pitchFamily="2" charset="-122"/>
                <a:ea typeface="华文新魏" panose="02010800040101010101" pitchFamily="2" charset="-122"/>
              </a:rPr>
              <a:t>r2</a:t>
            </a:r>
            <a:r>
              <a:rPr lang="en-US" altLang="zh-CN" sz="1600" b="1" dirty="0">
                <a:solidFill>
                  <a:srgbClr val="7F0055"/>
                </a:solidFill>
                <a:latin typeface="华文新魏" panose="02010800040101010101" pitchFamily="2" charset="-122"/>
                <a:ea typeface="华文新魏" panose="02010800040101010101" pitchFamily="2" charset="-122"/>
              </a:rPr>
              <a:t>,decAmount,loops);</a:t>
            </a:r>
          </a:p>
          <a:p>
            <a:pPr>
              <a:lnSpc>
                <a:spcPct val="120000"/>
              </a:lnSpc>
            </a:pPr>
            <a:endParaRPr lang="en-US" altLang="zh-CN" sz="1600" b="1" dirty="0">
              <a:solidFill>
                <a:srgbClr val="7F0055"/>
              </a:solidFill>
              <a:latin typeface="华文新魏" panose="02010800040101010101" pitchFamily="2" charset="-122"/>
              <a:ea typeface="华文新魏" panose="02010800040101010101" pitchFamily="2" charset="-122"/>
            </a:endParaRP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        </a:t>
            </a:r>
            <a:r>
              <a:rPr lang="en-US" altLang="zh-CN" sz="1600" b="1" dirty="0" err="1">
                <a:solidFill>
                  <a:srgbClr val="7F0055"/>
                </a:solidFill>
                <a:latin typeface="华文新魏" panose="02010800040101010101" pitchFamily="2" charset="-122"/>
                <a:ea typeface="华文新魏" panose="02010800040101010101" pitchFamily="2" charset="-122"/>
              </a:rPr>
              <a:t>ExecutorService</a:t>
            </a:r>
            <a:r>
              <a:rPr lang="en-US" altLang="zh-CN" sz="1600" b="1" dirty="0">
                <a:solidFill>
                  <a:srgbClr val="7F0055"/>
                </a:solidFill>
                <a:latin typeface="华文新魏" panose="02010800040101010101" pitchFamily="2" charset="-122"/>
                <a:ea typeface="华文新魏" panose="02010800040101010101" pitchFamily="2" charset="-122"/>
              </a:rPr>
              <a:t> es = </a:t>
            </a:r>
            <a:r>
              <a:rPr lang="en-US" altLang="zh-CN" sz="1600" b="1" dirty="0" err="1">
                <a:solidFill>
                  <a:srgbClr val="7F0055"/>
                </a:solidFill>
                <a:latin typeface="华文新魏" panose="02010800040101010101" pitchFamily="2" charset="-122"/>
                <a:ea typeface="华文新魏" panose="02010800040101010101" pitchFamily="2" charset="-122"/>
              </a:rPr>
              <a:t>Executors.newCachedThreadPool</a:t>
            </a:r>
            <a:r>
              <a:rPr lang="en-US" altLang="zh-CN" sz="1600" b="1" dirty="0">
                <a:solidFill>
                  <a:srgbClr val="7F0055"/>
                </a:solidFill>
                <a:latin typeface="华文新魏" panose="02010800040101010101" pitchFamily="2" charset="-122"/>
                <a:ea typeface="华文新魏" panose="02010800040101010101" pitchFamily="2" charset="-122"/>
              </a:rPr>
              <a:t>();</a:t>
            </a: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        </a:t>
            </a:r>
            <a:r>
              <a:rPr lang="en-US" altLang="zh-CN" sz="1600" b="1" dirty="0" err="1">
                <a:solidFill>
                  <a:srgbClr val="7F0055"/>
                </a:solidFill>
                <a:latin typeface="华文新魏" panose="02010800040101010101" pitchFamily="2" charset="-122"/>
                <a:ea typeface="华文新魏" panose="02010800040101010101" pitchFamily="2" charset="-122"/>
              </a:rPr>
              <a:t>es.execute</a:t>
            </a:r>
            <a:r>
              <a:rPr lang="en-US" altLang="zh-CN" sz="1600" b="1" dirty="0">
                <a:solidFill>
                  <a:srgbClr val="7F0055"/>
                </a:solidFill>
                <a:latin typeface="华文新魏" panose="02010800040101010101" pitchFamily="2" charset="-122"/>
                <a:ea typeface="华文新魏" panose="02010800040101010101" pitchFamily="2" charset="-122"/>
              </a:rPr>
              <a:t>(incTask1); </a:t>
            </a:r>
            <a:r>
              <a:rPr lang="en-US" altLang="zh-CN" sz="1600" b="1" dirty="0" err="1">
                <a:solidFill>
                  <a:srgbClr val="7F0055"/>
                </a:solidFill>
                <a:latin typeface="华文新魏" panose="02010800040101010101" pitchFamily="2" charset="-122"/>
                <a:ea typeface="华文新魏" panose="02010800040101010101" pitchFamily="2" charset="-122"/>
              </a:rPr>
              <a:t>es.execute</a:t>
            </a:r>
            <a:r>
              <a:rPr lang="en-US" altLang="zh-CN" sz="1600" b="1" dirty="0">
                <a:solidFill>
                  <a:srgbClr val="7F0055"/>
                </a:solidFill>
                <a:latin typeface="华文新魏" panose="02010800040101010101" pitchFamily="2" charset="-122"/>
                <a:ea typeface="华文新魏" panose="02010800040101010101" pitchFamily="2" charset="-122"/>
              </a:rPr>
              <a:t>(decTask1); </a:t>
            </a:r>
            <a:r>
              <a:rPr lang="en-US" altLang="zh-CN" sz="1600" b="1" dirty="0" err="1">
                <a:solidFill>
                  <a:srgbClr val="7F0055"/>
                </a:solidFill>
                <a:latin typeface="华文新魏" panose="02010800040101010101" pitchFamily="2" charset="-122"/>
                <a:ea typeface="华文新魏" panose="02010800040101010101" pitchFamily="2" charset="-122"/>
              </a:rPr>
              <a:t>es.execute</a:t>
            </a:r>
            <a:r>
              <a:rPr lang="en-US" altLang="zh-CN" sz="1600" b="1" dirty="0">
                <a:solidFill>
                  <a:srgbClr val="7F0055"/>
                </a:solidFill>
                <a:latin typeface="华文新魏" panose="02010800040101010101" pitchFamily="2" charset="-122"/>
                <a:ea typeface="华文新魏" panose="02010800040101010101" pitchFamily="2" charset="-122"/>
              </a:rPr>
              <a:t>(incTask2); </a:t>
            </a:r>
            <a:r>
              <a:rPr lang="en-US" altLang="zh-CN" sz="1600" b="1" dirty="0" err="1">
                <a:solidFill>
                  <a:srgbClr val="7F0055"/>
                </a:solidFill>
                <a:latin typeface="华文新魏" panose="02010800040101010101" pitchFamily="2" charset="-122"/>
                <a:ea typeface="华文新魏" panose="02010800040101010101" pitchFamily="2" charset="-122"/>
              </a:rPr>
              <a:t>es.execute</a:t>
            </a:r>
            <a:r>
              <a:rPr lang="en-US" altLang="zh-CN" sz="1600" b="1" dirty="0">
                <a:solidFill>
                  <a:srgbClr val="7F0055"/>
                </a:solidFill>
                <a:latin typeface="华文新魏" panose="02010800040101010101" pitchFamily="2" charset="-122"/>
                <a:ea typeface="华文新魏" panose="02010800040101010101" pitchFamily="2" charset="-122"/>
              </a:rPr>
              <a:t>(decTask2);</a:t>
            </a: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        </a:t>
            </a:r>
            <a:r>
              <a:rPr lang="en-US" altLang="zh-CN" sz="1600" b="1" dirty="0" err="1">
                <a:solidFill>
                  <a:srgbClr val="7F0055"/>
                </a:solidFill>
                <a:latin typeface="华文新魏" panose="02010800040101010101" pitchFamily="2" charset="-122"/>
                <a:ea typeface="华文新魏" panose="02010800040101010101" pitchFamily="2" charset="-122"/>
              </a:rPr>
              <a:t>es.shutdown</a:t>
            </a:r>
            <a:r>
              <a:rPr lang="en-US" altLang="zh-CN" sz="1600" b="1" dirty="0">
                <a:solidFill>
                  <a:srgbClr val="7F0055"/>
                </a:solidFill>
                <a:latin typeface="华文新魏" panose="02010800040101010101" pitchFamily="2" charset="-122"/>
                <a:ea typeface="华文新魏" panose="02010800040101010101" pitchFamily="2" charset="-122"/>
              </a:rPr>
              <a:t>();</a:t>
            </a: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        while(!</a:t>
            </a:r>
            <a:r>
              <a:rPr lang="en-US" altLang="zh-CN" sz="1600" b="1" dirty="0" err="1">
                <a:solidFill>
                  <a:srgbClr val="7F0055"/>
                </a:solidFill>
                <a:latin typeface="华文新魏" panose="02010800040101010101" pitchFamily="2" charset="-122"/>
                <a:ea typeface="华文新魏" panose="02010800040101010101" pitchFamily="2" charset="-122"/>
              </a:rPr>
              <a:t>es.isTerminated</a:t>
            </a:r>
            <a:r>
              <a:rPr lang="en-US" altLang="zh-CN" sz="1600" b="1" dirty="0">
                <a:solidFill>
                  <a:srgbClr val="7F0055"/>
                </a:solidFill>
                <a:latin typeface="华文新魏" panose="02010800040101010101" pitchFamily="2" charset="-122"/>
                <a:ea typeface="华文新魏" panose="02010800040101010101" pitchFamily="2" charset="-122"/>
              </a:rPr>
              <a:t>()){  }</a:t>
            </a: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        int r1CorrectValue = (</a:t>
            </a:r>
            <a:r>
              <a:rPr lang="en-US" altLang="zh-CN" sz="1600" b="1" dirty="0" err="1">
                <a:solidFill>
                  <a:srgbClr val="7F0055"/>
                </a:solidFill>
                <a:latin typeface="华文新魏" panose="02010800040101010101" pitchFamily="2" charset="-122"/>
                <a:ea typeface="华文新魏" panose="02010800040101010101" pitchFamily="2" charset="-122"/>
              </a:rPr>
              <a:t>incAmount</a:t>
            </a:r>
            <a:r>
              <a:rPr lang="en-US" altLang="zh-CN" sz="1600" b="1" dirty="0">
                <a:solidFill>
                  <a:srgbClr val="7F0055"/>
                </a:solidFill>
                <a:latin typeface="华文新魏" panose="02010800040101010101" pitchFamily="2" charset="-122"/>
                <a:ea typeface="华文新魏" panose="02010800040101010101" pitchFamily="2" charset="-122"/>
              </a:rPr>
              <a:t> - </a:t>
            </a:r>
            <a:r>
              <a:rPr lang="en-US" altLang="zh-CN" sz="1600" b="1" dirty="0" err="1">
                <a:solidFill>
                  <a:srgbClr val="7F0055"/>
                </a:solidFill>
                <a:latin typeface="华文新魏" panose="02010800040101010101" pitchFamily="2" charset="-122"/>
                <a:ea typeface="华文新魏" panose="02010800040101010101" pitchFamily="2" charset="-122"/>
              </a:rPr>
              <a:t>decAmount</a:t>
            </a:r>
            <a:r>
              <a:rPr lang="en-US" altLang="zh-CN" sz="1600" b="1" dirty="0">
                <a:solidFill>
                  <a:srgbClr val="7F0055"/>
                </a:solidFill>
                <a:latin typeface="华文新魏" panose="02010800040101010101" pitchFamily="2" charset="-122"/>
                <a:ea typeface="华文新魏" panose="02010800040101010101" pitchFamily="2" charset="-122"/>
              </a:rPr>
              <a:t>)  * loops ; int r2CorrectValue = (</a:t>
            </a:r>
            <a:r>
              <a:rPr lang="en-US" altLang="zh-CN" sz="1600" b="1" dirty="0" err="1">
                <a:solidFill>
                  <a:srgbClr val="7F0055"/>
                </a:solidFill>
                <a:latin typeface="华文新魏" panose="02010800040101010101" pitchFamily="2" charset="-122"/>
                <a:ea typeface="华文新魏" panose="02010800040101010101" pitchFamily="2" charset="-122"/>
              </a:rPr>
              <a:t>incAmount</a:t>
            </a:r>
            <a:r>
              <a:rPr lang="en-US" altLang="zh-CN" sz="1600" b="1" dirty="0">
                <a:solidFill>
                  <a:srgbClr val="7F0055"/>
                </a:solidFill>
                <a:latin typeface="华文新魏" panose="02010800040101010101" pitchFamily="2" charset="-122"/>
                <a:ea typeface="华文新魏" panose="02010800040101010101" pitchFamily="2" charset="-122"/>
              </a:rPr>
              <a:t> - </a:t>
            </a:r>
            <a:r>
              <a:rPr lang="en-US" altLang="zh-CN" sz="1600" b="1" dirty="0" err="1">
                <a:solidFill>
                  <a:srgbClr val="7F0055"/>
                </a:solidFill>
                <a:latin typeface="华文新魏" panose="02010800040101010101" pitchFamily="2" charset="-122"/>
                <a:ea typeface="华文新魏" panose="02010800040101010101" pitchFamily="2" charset="-122"/>
              </a:rPr>
              <a:t>decAmount</a:t>
            </a:r>
            <a:r>
              <a:rPr lang="en-US" altLang="zh-CN" sz="1600" b="1" dirty="0">
                <a:solidFill>
                  <a:srgbClr val="7F0055"/>
                </a:solidFill>
                <a:latin typeface="华文新魏" panose="02010800040101010101" pitchFamily="2" charset="-122"/>
                <a:ea typeface="华文新魏" panose="02010800040101010101" pitchFamily="2" charset="-122"/>
              </a:rPr>
              <a:t>)  * loops;          </a:t>
            </a: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        System.out.println("\</a:t>
            </a:r>
            <a:r>
              <a:rPr lang="en-US" altLang="zh-CN" sz="1600" b="1" dirty="0" err="1">
                <a:solidFill>
                  <a:srgbClr val="7F0055"/>
                </a:solidFill>
                <a:latin typeface="华文新魏" panose="02010800040101010101" pitchFamily="2" charset="-122"/>
                <a:ea typeface="华文新魏" panose="02010800040101010101" pitchFamily="2" charset="-122"/>
              </a:rPr>
              <a:t>nThe</a:t>
            </a:r>
            <a:r>
              <a:rPr lang="en-US" altLang="zh-CN" sz="1600" b="1" dirty="0">
                <a:solidFill>
                  <a:srgbClr val="7F0055"/>
                </a:solidFill>
                <a:latin typeface="华文新魏" panose="02010800040101010101" pitchFamily="2" charset="-122"/>
                <a:ea typeface="华文新魏" panose="02010800040101010101" pitchFamily="2" charset="-122"/>
              </a:rPr>
              <a:t> value of r1: " + r1.getValue() + ", correct value: " + r1CorrectValue);</a:t>
            </a: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        System.out.println("\</a:t>
            </a:r>
            <a:r>
              <a:rPr lang="en-US" altLang="zh-CN" sz="1600" b="1" dirty="0" err="1">
                <a:solidFill>
                  <a:srgbClr val="7F0055"/>
                </a:solidFill>
                <a:latin typeface="华文新魏" panose="02010800040101010101" pitchFamily="2" charset="-122"/>
                <a:ea typeface="华文新魏" panose="02010800040101010101" pitchFamily="2" charset="-122"/>
              </a:rPr>
              <a:t>nThe</a:t>
            </a:r>
            <a:r>
              <a:rPr lang="en-US" altLang="zh-CN" sz="1600" b="1" dirty="0">
                <a:solidFill>
                  <a:srgbClr val="7F0055"/>
                </a:solidFill>
                <a:latin typeface="华文新魏" panose="02010800040101010101" pitchFamily="2" charset="-122"/>
                <a:ea typeface="华文新魏" panose="02010800040101010101" pitchFamily="2" charset="-122"/>
              </a:rPr>
              <a:t> value of r2: " + r2.getValue() + ", correct value: " + r2CorrectValue);</a:t>
            </a: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    }</a:t>
            </a:r>
          </a:p>
        </p:txBody>
      </p:sp>
      <p:sp>
        <p:nvSpPr>
          <p:cNvPr id="10" name="圆角矩形标注 14">
            <a:extLst>
              <a:ext uri="{FF2B5EF4-FFF2-40B4-BE49-F238E27FC236}">
                <a16:creationId xmlns:a16="http://schemas.microsoft.com/office/drawing/2014/main" id="{596E4D30-D331-49CB-A797-81587BD0D1EC}"/>
              </a:ext>
            </a:extLst>
          </p:cNvPr>
          <p:cNvSpPr/>
          <p:nvPr/>
        </p:nvSpPr>
        <p:spPr>
          <a:xfrm>
            <a:off x="6635570" y="1227733"/>
            <a:ext cx="5556430" cy="555218"/>
          </a:xfrm>
          <a:prstGeom prst="wedgeRoundRectCallout">
            <a:avLst>
              <a:gd name="adj1" fmla="val -55436"/>
              <a:gd name="adj2" fmla="val -6222"/>
              <a:gd name="adj3" fmla="val 16667"/>
            </a:avLst>
          </a:prstGeom>
          <a:solidFill>
            <a:schemeClr val="accent4">
              <a:lumMod val="40000"/>
              <a:lumOff val="60000"/>
              <a:alpha val="41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90000"/>
              </a:lnSpc>
              <a:spcBef>
                <a:spcPct val="0"/>
              </a:spcBef>
              <a:defRPr/>
            </a:pP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注意，</a:t>
            </a:r>
            <a:r>
              <a:rPr lang="zh-CN" altLang="en-US" sz="1600" b="1" dirty="0">
                <a:solidFill>
                  <a:srgbClr val="FF0000"/>
                </a:solidFill>
                <a:latin typeface="华文新魏" panose="02010800040101010101" pitchFamily="2" charset="-122"/>
                <a:ea typeface="华文新魏" panose="02010800040101010101" pitchFamily="2" charset="-122"/>
                <a:cs typeface="Times New Roman" panose="02020603050405020304" pitchFamily="18" charset="0"/>
              </a:rPr>
              <a:t>和场景</a:t>
            </a:r>
            <a:r>
              <a:rPr lang="en-US" altLang="zh-CN" sz="1600" b="1" dirty="0">
                <a:solidFill>
                  <a:srgbClr val="FF0000"/>
                </a:solidFill>
                <a:latin typeface="华文新魏" panose="02010800040101010101" pitchFamily="2" charset="-122"/>
                <a:ea typeface="华文新魏" panose="02010800040101010101" pitchFamily="2" charset="-122"/>
                <a:cs typeface="Times New Roman" panose="02020603050405020304" pitchFamily="18" charset="0"/>
              </a:rPr>
              <a:t>3</a:t>
            </a:r>
            <a:r>
              <a:rPr lang="zh-CN" altLang="en-US" sz="1600" b="1" dirty="0">
                <a:solidFill>
                  <a:srgbClr val="FF0000"/>
                </a:solidFill>
                <a:latin typeface="华文新魏" panose="02010800040101010101" pitchFamily="2" charset="-122"/>
                <a:ea typeface="华文新魏" panose="02010800040101010101" pitchFamily="2" charset="-122"/>
                <a:cs typeface="Times New Roman" panose="02020603050405020304" pitchFamily="18" charset="0"/>
              </a:rPr>
              <a:t>不同，现在创建二个资源对象</a:t>
            </a:r>
            <a:r>
              <a:rPr lang="en-US" altLang="zh-CN" sz="1600" b="1" dirty="0">
                <a:solidFill>
                  <a:srgbClr val="FF0000"/>
                </a:solidFill>
                <a:latin typeface="华文新魏" panose="02010800040101010101" pitchFamily="2" charset="-122"/>
                <a:ea typeface="华文新魏" panose="02010800040101010101" pitchFamily="2" charset="-122"/>
                <a:cs typeface="Times New Roman" panose="02020603050405020304" pitchFamily="18" charset="0"/>
              </a:rPr>
              <a:t>r1</a:t>
            </a:r>
            <a:r>
              <a:rPr lang="zh-CN" altLang="en-US" sz="1600" b="1" dirty="0">
                <a:solidFill>
                  <a:srgbClr val="FF0000"/>
                </a:solidFill>
                <a:latin typeface="华文新魏" panose="02010800040101010101" pitchFamily="2" charset="-122"/>
                <a:ea typeface="华文新魏" panose="02010800040101010101" pitchFamily="2" charset="-122"/>
                <a:cs typeface="Times New Roman" panose="02020603050405020304" pitchFamily="18" charset="0"/>
              </a:rPr>
              <a:t>和</a:t>
            </a:r>
            <a:r>
              <a:rPr lang="en-US" altLang="zh-CN" sz="1600" b="1" dirty="0">
                <a:solidFill>
                  <a:srgbClr val="FF0000"/>
                </a:solidFill>
                <a:latin typeface="华文新魏" panose="02010800040101010101" pitchFamily="2" charset="-122"/>
                <a:ea typeface="华文新魏" panose="02010800040101010101" pitchFamily="2" charset="-122"/>
                <a:cs typeface="Times New Roman" panose="02020603050405020304" pitchFamily="18" charset="0"/>
              </a:rPr>
              <a:t>r2.</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注意资源类型是</a:t>
            </a:r>
            <a:r>
              <a:rPr lang="en-US" altLang="zh-CN" sz="1600" b="1" dirty="0" err="1">
                <a:solidFill>
                  <a:srgbClr val="7F0055"/>
                </a:solidFill>
                <a:latin typeface="华文新魏" panose="02010800040101010101" pitchFamily="2" charset="-122"/>
                <a:ea typeface="华文新魏" panose="02010800040101010101" pitchFamily="2" charset="-122"/>
              </a:rPr>
              <a:t>ResourceWithLock</a:t>
            </a:r>
            <a:endParaRPr lang="en-US" altLang="zh-CN" sz="1600" b="1" dirty="0">
              <a:solidFill>
                <a:srgbClr val="FF0000"/>
              </a:solidFill>
              <a:latin typeface="华文新魏" panose="02010800040101010101" pitchFamily="2" charset="-122"/>
              <a:ea typeface="华文新魏" panose="02010800040101010101" pitchFamily="2" charset="-122"/>
              <a:cs typeface="Times New Roman" panose="02020603050405020304" pitchFamily="18" charset="0"/>
            </a:endParaRPr>
          </a:p>
        </p:txBody>
      </p:sp>
      <p:sp>
        <p:nvSpPr>
          <p:cNvPr id="12" name="圆角矩形标注 14">
            <a:extLst>
              <a:ext uri="{FF2B5EF4-FFF2-40B4-BE49-F238E27FC236}">
                <a16:creationId xmlns:a16="http://schemas.microsoft.com/office/drawing/2014/main" id="{4A3E8DC5-8205-4F49-A7DC-2AAA61011524}"/>
              </a:ext>
            </a:extLst>
          </p:cNvPr>
          <p:cNvSpPr/>
          <p:nvPr/>
        </p:nvSpPr>
        <p:spPr>
          <a:xfrm>
            <a:off x="6635570" y="2717247"/>
            <a:ext cx="5549004" cy="1810148"/>
          </a:xfrm>
          <a:prstGeom prst="wedgeRoundRectCallout">
            <a:avLst>
              <a:gd name="adj1" fmla="val -58943"/>
              <a:gd name="adj2" fmla="val -10709"/>
              <a:gd name="adj3" fmla="val 16667"/>
            </a:avLst>
          </a:prstGeom>
          <a:solidFill>
            <a:schemeClr val="accent4">
              <a:lumMod val="40000"/>
              <a:lumOff val="60000"/>
              <a:alpha val="41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90000"/>
              </a:lnSpc>
              <a:spcBef>
                <a:spcPct val="0"/>
              </a:spcBef>
              <a:defRPr/>
            </a:pPr>
            <a:r>
              <a:rPr lang="zh-CN" altLang="en-US" sz="1600" b="1"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四个线程访问二个不同对象</a:t>
            </a:r>
          </a:p>
          <a:p>
            <a:pPr lvl="0">
              <a:lnSpc>
                <a:spcPct val="90000"/>
              </a:lnSpc>
              <a:spcBef>
                <a:spcPct val="0"/>
              </a:spcBef>
              <a:defRPr/>
            </a:pPr>
            <a:r>
              <a:rPr lang="zh-CN" altLang="en-US" sz="1600" b="1"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     *</a:t>
            </a:r>
            <a:r>
              <a:rPr lang="en-US" altLang="zh-CN" sz="1600" b="1"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incTask1</a:t>
            </a:r>
            <a:r>
              <a:rPr lang="zh-CN" altLang="en-US" sz="1600" b="1"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a:t>
            </a:r>
            <a:r>
              <a:rPr lang="en-US" altLang="zh-CN" sz="1600" b="1"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decTask1</a:t>
            </a:r>
            <a:r>
              <a:rPr lang="zh-CN" altLang="en-US" sz="1600" b="1"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的执行线程访问同一个对象</a:t>
            </a:r>
            <a:r>
              <a:rPr lang="en-US" altLang="zh-CN" sz="1600" b="1"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r1</a:t>
            </a:r>
            <a:r>
              <a:rPr lang="zh-CN" altLang="en-US" sz="1600" b="1"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，它们之间同步</a:t>
            </a:r>
          </a:p>
          <a:p>
            <a:pPr lvl="0">
              <a:lnSpc>
                <a:spcPct val="90000"/>
              </a:lnSpc>
              <a:spcBef>
                <a:spcPct val="0"/>
              </a:spcBef>
              <a:defRPr/>
            </a:pPr>
            <a:r>
              <a:rPr lang="zh-CN" altLang="en-US" sz="1600" b="1"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     * </a:t>
            </a:r>
            <a:r>
              <a:rPr lang="en-US" altLang="zh-CN" sz="1600" b="1"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incTask2</a:t>
            </a:r>
            <a:r>
              <a:rPr lang="zh-CN" altLang="en-US" sz="1600" b="1"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a:t>
            </a:r>
            <a:r>
              <a:rPr lang="en-US" altLang="zh-CN" sz="1600" b="1"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decTask2</a:t>
            </a:r>
            <a:r>
              <a:rPr lang="zh-CN" altLang="en-US" sz="1600" b="1"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的执行线程访问同一个对象</a:t>
            </a:r>
            <a:r>
              <a:rPr lang="en-US" altLang="zh-CN" sz="1600" b="1"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r2</a:t>
            </a:r>
            <a:r>
              <a:rPr lang="zh-CN" altLang="en-US" sz="1600" b="1"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，它们之间同步</a:t>
            </a:r>
          </a:p>
          <a:p>
            <a:pPr lvl="0">
              <a:lnSpc>
                <a:spcPct val="90000"/>
              </a:lnSpc>
              <a:spcBef>
                <a:spcPct val="0"/>
              </a:spcBef>
              <a:defRPr/>
            </a:pPr>
            <a:r>
              <a:rPr lang="zh-CN" altLang="en-US" sz="1600" b="1"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     * </a:t>
            </a:r>
            <a:r>
              <a:rPr lang="en-US" altLang="zh-CN" sz="1600" b="1"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incTask1</a:t>
            </a:r>
            <a:r>
              <a:rPr lang="zh-CN" altLang="en-US" sz="1600" b="1"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执行线程进入对象</a:t>
            </a:r>
            <a:r>
              <a:rPr lang="en-US" altLang="zh-CN" sz="1600" b="1"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r1</a:t>
            </a:r>
            <a:r>
              <a:rPr lang="zh-CN" altLang="en-US" sz="1600" b="1"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的</a:t>
            </a:r>
            <a:r>
              <a:rPr lang="en-US" altLang="zh-CN" sz="1600" b="1" dirty="0" err="1">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inc</a:t>
            </a:r>
            <a:r>
              <a:rPr lang="zh-CN" altLang="en-US" sz="1600" b="1"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，和</a:t>
            </a:r>
            <a:r>
              <a:rPr lang="en-US" altLang="zh-CN" sz="1600" b="1"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incTask2</a:t>
            </a:r>
            <a:r>
              <a:rPr lang="zh-CN" altLang="en-US" sz="1600" b="1"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执行线程是否可以进入对象</a:t>
            </a:r>
            <a:r>
              <a:rPr lang="en-US" altLang="zh-CN" sz="1600" b="1"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r2</a:t>
            </a:r>
            <a:r>
              <a:rPr lang="zh-CN" altLang="en-US" sz="1600" b="1"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的</a:t>
            </a:r>
            <a:r>
              <a:rPr lang="en-US" altLang="zh-CN" sz="1600" b="1" dirty="0" err="1">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inc</a:t>
            </a:r>
            <a:r>
              <a:rPr lang="zh-CN" altLang="en-US" sz="1600" b="1"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无关，因为锁不一样</a:t>
            </a:r>
            <a:endParaRPr lang="en-US" altLang="zh-CN" sz="1600" b="1"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endParaRPr>
          </a:p>
        </p:txBody>
      </p:sp>
    </p:spTree>
    <p:extLst>
      <p:ext uri="{BB962C8B-B14F-4D97-AF65-F5344CB8AC3E}">
        <p14:creationId xmlns:p14="http://schemas.microsoft.com/office/powerpoint/2010/main" val="276687942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文本占位符 1"/>
          <p:cNvSpPr>
            <a:spLocks noGrp="1"/>
          </p:cNvSpPr>
          <p:nvPr>
            <p:ph type="body" sz="quarter" idx="10"/>
          </p:nvPr>
        </p:nvSpPr>
        <p:spPr bwMode="auto">
          <a:xfrm>
            <a:off x="237439" y="175846"/>
            <a:ext cx="1248461" cy="835269"/>
          </a:xfrm>
          <a:noFill/>
        </p:spPr>
        <p:txBody>
          <a:bodyPr vert="horz" wrap="square" lIns="91440" tIns="45720" rIns="91440" bIns="45720" numCol="1" anchor="t" anchorCtr="0" compatLnSpc="1">
            <a:normAutofit fontScale="87500"/>
          </a:bodyPr>
          <a:lstStyle/>
          <a:p>
            <a:pPr eaLnBrk="1" hangingPunct="1"/>
            <a:r>
              <a:rPr lang="en-US" altLang="zh-CN" dirty="0"/>
              <a:t>30.4</a:t>
            </a:r>
          </a:p>
        </p:txBody>
      </p:sp>
      <p:sp>
        <p:nvSpPr>
          <p:cNvPr id="11267" name="文本占位符 2"/>
          <p:cNvSpPr>
            <a:spLocks noGrp="1"/>
          </p:cNvSpPr>
          <p:nvPr>
            <p:ph type="body" sz="quarter" idx="12"/>
          </p:nvPr>
        </p:nvSpPr>
        <p:spPr bwMode="auto">
          <a:xfrm>
            <a:off x="1649291" y="224570"/>
            <a:ext cx="8891247" cy="496887"/>
          </a:xfrm>
          <a:noFill/>
        </p:spPr>
        <p:txBody>
          <a:bodyPr vert="horz" wrap="square" lIns="91440" tIns="45720" rIns="91440" bIns="45720" numCol="1" anchor="t" anchorCtr="0" compatLnSpc="1">
            <a:noAutofit/>
          </a:bodyPr>
          <a:lstStyle/>
          <a:p>
            <a:r>
              <a:rPr lang="zh-CN" altLang="en-US" b="1" dirty="0">
                <a:latin typeface="华文细黑" panose="02010600040101010101" pitchFamily="2" charset="-122"/>
                <a:ea typeface="华文细黑" panose="02010600040101010101" pitchFamily="2" charset="-122"/>
              </a:rPr>
              <a:t>线程同步</a:t>
            </a:r>
            <a:r>
              <a:rPr lang="en-US" altLang="zh-CN" b="1" dirty="0">
                <a:latin typeface="华文细黑" panose="02010600040101010101" pitchFamily="2" charset="-122"/>
                <a:ea typeface="华文细黑" panose="02010600040101010101" pitchFamily="2" charset="-122"/>
              </a:rPr>
              <a:t>-</a:t>
            </a:r>
            <a:r>
              <a:rPr lang="zh-CN" altLang="en-US" b="1" dirty="0">
                <a:latin typeface="华文细黑" panose="02010600040101010101" pitchFamily="2" charset="-122"/>
                <a:ea typeface="华文细黑" panose="02010600040101010101" pitchFamily="2" charset="-122"/>
              </a:rPr>
              <a:t>场景</a:t>
            </a:r>
            <a:r>
              <a:rPr lang="en-US" altLang="zh-CN" b="1" dirty="0">
                <a:latin typeface="华文细黑" panose="02010600040101010101" pitchFamily="2" charset="-122"/>
                <a:ea typeface="华文细黑" panose="02010600040101010101" pitchFamily="2" charset="-122"/>
              </a:rPr>
              <a:t>4</a:t>
            </a:r>
          </a:p>
        </p:txBody>
      </p:sp>
      <p:sp>
        <p:nvSpPr>
          <p:cNvPr id="42" name="Rectangle 1">
            <a:extLst>
              <a:ext uri="{FF2B5EF4-FFF2-40B4-BE49-F238E27FC236}">
                <a16:creationId xmlns:a16="http://schemas.microsoft.com/office/drawing/2014/main" id="{FB39AE3C-28B6-48D2-A476-72C5197FAC71}"/>
              </a:ext>
            </a:extLst>
          </p:cNvPr>
          <p:cNvSpPr>
            <a:spLocks noChangeArrowheads="1"/>
          </p:cNvSpPr>
          <p:nvPr/>
        </p:nvSpPr>
        <p:spPr bwMode="auto">
          <a:xfrm>
            <a:off x="7426" y="1137424"/>
            <a:ext cx="12184574" cy="5720575"/>
          </a:xfrm>
          <a:prstGeom prst="rect">
            <a:avLst/>
          </a:prstGeom>
          <a:solidFill>
            <a:schemeClr val="accent4">
              <a:lumMod val="20000"/>
              <a:lumOff val="80000"/>
            </a:schemeClr>
          </a:solidFill>
          <a:ln w="22225">
            <a:solidFill>
              <a:schemeClr val="accent4">
                <a:lumMod val="50000"/>
              </a:schemeClr>
            </a:solidFill>
          </a:ln>
        </p:spPr>
        <p:txBody>
          <a:bodyPr wrap="square">
            <a:noAutofit/>
          </a:bodyPr>
          <a:lstStyle/>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Thread 13 </a:t>
            </a:r>
            <a:r>
              <a:rPr lang="zh-CN" altLang="en-US" sz="1600" b="1" dirty="0">
                <a:solidFill>
                  <a:srgbClr val="7F0055"/>
                </a:solidFill>
                <a:latin typeface="华文新魏" panose="02010800040101010101" pitchFamily="2" charset="-122"/>
                <a:ea typeface="华文新魏" panose="02010800040101010101" pitchFamily="2" charset="-122"/>
              </a:rPr>
              <a:t>进入</a:t>
            </a:r>
            <a:r>
              <a:rPr lang="en-US" altLang="zh-CN" sz="1600" b="1" dirty="0" err="1">
                <a:solidFill>
                  <a:srgbClr val="7F0055"/>
                </a:solidFill>
                <a:latin typeface="华文新魏" panose="02010800040101010101" pitchFamily="2" charset="-122"/>
                <a:ea typeface="华文新魏" panose="02010800040101010101" pitchFamily="2" charset="-122"/>
              </a:rPr>
              <a:t>inc</a:t>
            </a:r>
            <a:r>
              <a:rPr lang="en-US" altLang="zh-CN" sz="1600" b="1" dirty="0">
                <a:solidFill>
                  <a:srgbClr val="7F0055"/>
                </a:solidFill>
                <a:latin typeface="华文新魏" panose="02010800040101010101" pitchFamily="2" charset="-122"/>
                <a:ea typeface="华文新魏" panose="02010800040101010101" pitchFamily="2" charset="-122"/>
              </a:rPr>
              <a:t>: </a:t>
            </a: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Thread 15 </a:t>
            </a:r>
            <a:r>
              <a:rPr lang="zh-CN" altLang="en-US" sz="1600" b="1" dirty="0">
                <a:solidFill>
                  <a:srgbClr val="7F0055"/>
                </a:solidFill>
                <a:latin typeface="华文新魏" panose="02010800040101010101" pitchFamily="2" charset="-122"/>
                <a:ea typeface="华文新魏" panose="02010800040101010101" pitchFamily="2" charset="-122"/>
              </a:rPr>
              <a:t>进入</a:t>
            </a:r>
            <a:r>
              <a:rPr lang="en-US" altLang="zh-CN" sz="1600" b="1" dirty="0" err="1">
                <a:solidFill>
                  <a:srgbClr val="7F0055"/>
                </a:solidFill>
                <a:latin typeface="华文新魏" panose="02010800040101010101" pitchFamily="2" charset="-122"/>
                <a:ea typeface="华文新魏" panose="02010800040101010101" pitchFamily="2" charset="-122"/>
              </a:rPr>
              <a:t>inc</a:t>
            </a:r>
            <a:r>
              <a:rPr lang="en-US" altLang="zh-CN" sz="1600" b="1" dirty="0">
                <a:solidFill>
                  <a:srgbClr val="7F0055"/>
                </a:solidFill>
                <a:latin typeface="华文新魏" panose="02010800040101010101" pitchFamily="2" charset="-122"/>
                <a:ea typeface="华文新魏" panose="02010800040101010101" pitchFamily="2" charset="-122"/>
              </a:rPr>
              <a:t>: --&gt;Thread 15 </a:t>
            </a:r>
            <a:r>
              <a:rPr lang="zh-CN" altLang="en-US" sz="1600" b="1" dirty="0">
                <a:solidFill>
                  <a:srgbClr val="7F0055"/>
                </a:solidFill>
                <a:latin typeface="华文新魏" panose="02010800040101010101" pitchFamily="2" charset="-122"/>
                <a:ea typeface="华文新魏" panose="02010800040101010101" pitchFamily="2" charset="-122"/>
              </a:rPr>
              <a:t>离开</a:t>
            </a:r>
            <a:r>
              <a:rPr lang="en-US" altLang="zh-CN" sz="1600" b="1" dirty="0" err="1">
                <a:solidFill>
                  <a:srgbClr val="7F0055"/>
                </a:solidFill>
                <a:latin typeface="华文新魏" panose="02010800040101010101" pitchFamily="2" charset="-122"/>
                <a:ea typeface="华文新魏" panose="02010800040101010101" pitchFamily="2" charset="-122"/>
              </a:rPr>
              <a:t>inc.</a:t>
            </a:r>
            <a:endParaRPr lang="en-US" altLang="zh-CN" sz="1600" b="1" dirty="0">
              <a:solidFill>
                <a:srgbClr val="7F0055"/>
              </a:solidFill>
              <a:latin typeface="华文新魏" panose="02010800040101010101" pitchFamily="2" charset="-122"/>
              <a:ea typeface="华文新魏" panose="02010800040101010101" pitchFamily="2" charset="-122"/>
            </a:endParaRP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Thread 16 </a:t>
            </a:r>
            <a:r>
              <a:rPr lang="zh-CN" altLang="en-US" sz="1600" b="1" dirty="0">
                <a:solidFill>
                  <a:srgbClr val="7F0055"/>
                </a:solidFill>
                <a:latin typeface="华文新魏" panose="02010800040101010101" pitchFamily="2" charset="-122"/>
                <a:ea typeface="华文新魏" panose="02010800040101010101" pitchFamily="2" charset="-122"/>
              </a:rPr>
              <a:t>进入</a:t>
            </a:r>
            <a:r>
              <a:rPr lang="en-US" altLang="zh-CN" sz="1600" b="1" dirty="0" err="1">
                <a:solidFill>
                  <a:srgbClr val="7F0055"/>
                </a:solidFill>
                <a:latin typeface="华文新魏" panose="02010800040101010101" pitchFamily="2" charset="-122"/>
                <a:ea typeface="华文新魏" panose="02010800040101010101" pitchFamily="2" charset="-122"/>
              </a:rPr>
              <a:t>dec</a:t>
            </a:r>
            <a:r>
              <a:rPr lang="en-US" altLang="zh-CN" sz="1600" b="1" dirty="0">
                <a:solidFill>
                  <a:srgbClr val="7F0055"/>
                </a:solidFill>
                <a:latin typeface="华文新魏" panose="02010800040101010101" pitchFamily="2" charset="-122"/>
                <a:ea typeface="华文新魏" panose="02010800040101010101" pitchFamily="2" charset="-122"/>
              </a:rPr>
              <a:t>: --&gt;Thread 13 </a:t>
            </a:r>
            <a:r>
              <a:rPr lang="zh-CN" altLang="en-US" sz="1600" b="1" dirty="0">
                <a:solidFill>
                  <a:srgbClr val="7F0055"/>
                </a:solidFill>
                <a:latin typeface="华文新魏" panose="02010800040101010101" pitchFamily="2" charset="-122"/>
                <a:ea typeface="华文新魏" panose="02010800040101010101" pitchFamily="2" charset="-122"/>
              </a:rPr>
              <a:t>离开</a:t>
            </a:r>
            <a:r>
              <a:rPr lang="en-US" altLang="zh-CN" sz="1600" b="1" dirty="0" err="1">
                <a:solidFill>
                  <a:srgbClr val="7F0055"/>
                </a:solidFill>
                <a:latin typeface="华文新魏" panose="02010800040101010101" pitchFamily="2" charset="-122"/>
                <a:ea typeface="华文新魏" panose="02010800040101010101" pitchFamily="2" charset="-122"/>
              </a:rPr>
              <a:t>inc.</a:t>
            </a:r>
            <a:endParaRPr lang="en-US" altLang="zh-CN" sz="1600" b="1" dirty="0">
              <a:solidFill>
                <a:srgbClr val="7F0055"/>
              </a:solidFill>
              <a:latin typeface="华文新魏" panose="02010800040101010101" pitchFamily="2" charset="-122"/>
              <a:ea typeface="华文新魏" panose="02010800040101010101" pitchFamily="2" charset="-122"/>
            </a:endParaRP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Thread 14 </a:t>
            </a:r>
            <a:r>
              <a:rPr lang="zh-CN" altLang="en-US" sz="1600" b="1" dirty="0">
                <a:solidFill>
                  <a:srgbClr val="7F0055"/>
                </a:solidFill>
                <a:latin typeface="华文新魏" panose="02010800040101010101" pitchFamily="2" charset="-122"/>
                <a:ea typeface="华文新魏" panose="02010800040101010101" pitchFamily="2" charset="-122"/>
              </a:rPr>
              <a:t>进入</a:t>
            </a:r>
            <a:r>
              <a:rPr lang="en-US" altLang="zh-CN" sz="1600" b="1" dirty="0" err="1">
                <a:solidFill>
                  <a:srgbClr val="7F0055"/>
                </a:solidFill>
                <a:latin typeface="华文新魏" panose="02010800040101010101" pitchFamily="2" charset="-122"/>
                <a:ea typeface="华文新魏" panose="02010800040101010101" pitchFamily="2" charset="-122"/>
              </a:rPr>
              <a:t>dec</a:t>
            </a:r>
            <a:r>
              <a:rPr lang="en-US" altLang="zh-CN" sz="1600" b="1" dirty="0">
                <a:solidFill>
                  <a:srgbClr val="7F0055"/>
                </a:solidFill>
                <a:latin typeface="华文新魏" panose="02010800040101010101" pitchFamily="2" charset="-122"/>
                <a:ea typeface="华文新魏" panose="02010800040101010101" pitchFamily="2" charset="-122"/>
              </a:rPr>
              <a:t>: --&gt;Thread 16 </a:t>
            </a:r>
            <a:r>
              <a:rPr lang="zh-CN" altLang="en-US" sz="1600" b="1" dirty="0">
                <a:solidFill>
                  <a:srgbClr val="7F0055"/>
                </a:solidFill>
                <a:latin typeface="华文新魏" panose="02010800040101010101" pitchFamily="2" charset="-122"/>
                <a:ea typeface="华文新魏" panose="02010800040101010101" pitchFamily="2" charset="-122"/>
              </a:rPr>
              <a:t>离开</a:t>
            </a:r>
            <a:r>
              <a:rPr lang="en-US" altLang="zh-CN" sz="1600" b="1" dirty="0" err="1">
                <a:solidFill>
                  <a:srgbClr val="7F0055"/>
                </a:solidFill>
                <a:latin typeface="华文新魏" panose="02010800040101010101" pitchFamily="2" charset="-122"/>
                <a:ea typeface="华文新魏" panose="02010800040101010101" pitchFamily="2" charset="-122"/>
              </a:rPr>
              <a:t>dec.</a:t>
            </a:r>
            <a:endParaRPr lang="en-US" altLang="zh-CN" sz="1600" b="1" dirty="0">
              <a:solidFill>
                <a:srgbClr val="7F0055"/>
              </a:solidFill>
              <a:latin typeface="华文新魏" panose="02010800040101010101" pitchFamily="2" charset="-122"/>
              <a:ea typeface="华文新魏" panose="02010800040101010101" pitchFamily="2" charset="-122"/>
            </a:endParaRP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Thread 16 </a:t>
            </a:r>
            <a:r>
              <a:rPr lang="zh-CN" altLang="en-US" sz="1600" b="1" dirty="0">
                <a:solidFill>
                  <a:srgbClr val="7F0055"/>
                </a:solidFill>
                <a:latin typeface="华文新魏" panose="02010800040101010101" pitchFamily="2" charset="-122"/>
                <a:ea typeface="华文新魏" panose="02010800040101010101" pitchFamily="2" charset="-122"/>
              </a:rPr>
              <a:t>进入</a:t>
            </a:r>
            <a:r>
              <a:rPr lang="en-US" altLang="zh-CN" sz="1600" b="1" dirty="0" err="1">
                <a:solidFill>
                  <a:srgbClr val="7F0055"/>
                </a:solidFill>
                <a:latin typeface="华文新魏" panose="02010800040101010101" pitchFamily="2" charset="-122"/>
                <a:ea typeface="华文新魏" panose="02010800040101010101" pitchFamily="2" charset="-122"/>
              </a:rPr>
              <a:t>dec</a:t>
            </a:r>
            <a:r>
              <a:rPr lang="en-US" altLang="zh-CN" sz="1600" b="1" dirty="0">
                <a:solidFill>
                  <a:srgbClr val="7F0055"/>
                </a:solidFill>
                <a:latin typeface="华文新魏" panose="02010800040101010101" pitchFamily="2" charset="-122"/>
                <a:ea typeface="华文新魏" panose="02010800040101010101" pitchFamily="2" charset="-122"/>
              </a:rPr>
              <a:t>: --&gt;Thread 14 </a:t>
            </a:r>
            <a:r>
              <a:rPr lang="zh-CN" altLang="en-US" sz="1600" b="1" dirty="0">
                <a:solidFill>
                  <a:srgbClr val="7F0055"/>
                </a:solidFill>
                <a:latin typeface="华文新魏" panose="02010800040101010101" pitchFamily="2" charset="-122"/>
                <a:ea typeface="华文新魏" panose="02010800040101010101" pitchFamily="2" charset="-122"/>
              </a:rPr>
              <a:t>离开</a:t>
            </a:r>
            <a:r>
              <a:rPr lang="en-US" altLang="zh-CN" sz="1600" b="1" dirty="0" err="1">
                <a:solidFill>
                  <a:srgbClr val="7F0055"/>
                </a:solidFill>
                <a:latin typeface="华文新魏" panose="02010800040101010101" pitchFamily="2" charset="-122"/>
                <a:ea typeface="华文新魏" panose="02010800040101010101" pitchFamily="2" charset="-122"/>
              </a:rPr>
              <a:t>dec.</a:t>
            </a:r>
            <a:endParaRPr lang="en-US" altLang="zh-CN" sz="1600" b="1" dirty="0">
              <a:solidFill>
                <a:srgbClr val="7F0055"/>
              </a:solidFill>
              <a:latin typeface="华文新魏" panose="02010800040101010101" pitchFamily="2" charset="-122"/>
              <a:ea typeface="华文新魏" panose="02010800040101010101" pitchFamily="2" charset="-122"/>
            </a:endParaRP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Thread 14 </a:t>
            </a:r>
            <a:r>
              <a:rPr lang="zh-CN" altLang="en-US" sz="1600" b="1" dirty="0">
                <a:solidFill>
                  <a:srgbClr val="7F0055"/>
                </a:solidFill>
                <a:latin typeface="华文新魏" panose="02010800040101010101" pitchFamily="2" charset="-122"/>
                <a:ea typeface="华文新魏" panose="02010800040101010101" pitchFamily="2" charset="-122"/>
              </a:rPr>
              <a:t>进入</a:t>
            </a:r>
            <a:r>
              <a:rPr lang="en-US" altLang="zh-CN" sz="1600" b="1" dirty="0" err="1">
                <a:solidFill>
                  <a:srgbClr val="7F0055"/>
                </a:solidFill>
                <a:latin typeface="华文新魏" panose="02010800040101010101" pitchFamily="2" charset="-122"/>
                <a:ea typeface="华文新魏" panose="02010800040101010101" pitchFamily="2" charset="-122"/>
              </a:rPr>
              <a:t>dec</a:t>
            </a:r>
            <a:r>
              <a:rPr lang="en-US" altLang="zh-CN" sz="1600" b="1" dirty="0">
                <a:solidFill>
                  <a:srgbClr val="7F0055"/>
                </a:solidFill>
                <a:latin typeface="华文新魏" panose="02010800040101010101" pitchFamily="2" charset="-122"/>
                <a:ea typeface="华文新魏" panose="02010800040101010101" pitchFamily="2" charset="-122"/>
              </a:rPr>
              <a:t>: --&gt;Thread 16 </a:t>
            </a:r>
            <a:r>
              <a:rPr lang="zh-CN" altLang="en-US" sz="1600" b="1" dirty="0">
                <a:solidFill>
                  <a:srgbClr val="7F0055"/>
                </a:solidFill>
                <a:latin typeface="华文新魏" panose="02010800040101010101" pitchFamily="2" charset="-122"/>
                <a:ea typeface="华文新魏" panose="02010800040101010101" pitchFamily="2" charset="-122"/>
              </a:rPr>
              <a:t>离开</a:t>
            </a:r>
            <a:r>
              <a:rPr lang="en-US" altLang="zh-CN" sz="1600" b="1" dirty="0" err="1">
                <a:solidFill>
                  <a:srgbClr val="7F0055"/>
                </a:solidFill>
                <a:latin typeface="华文新魏" panose="02010800040101010101" pitchFamily="2" charset="-122"/>
                <a:ea typeface="华文新魏" panose="02010800040101010101" pitchFamily="2" charset="-122"/>
              </a:rPr>
              <a:t>dec.</a:t>
            </a:r>
            <a:endParaRPr lang="en-US" altLang="zh-CN" sz="1600" b="1" dirty="0">
              <a:solidFill>
                <a:srgbClr val="7F0055"/>
              </a:solidFill>
              <a:latin typeface="华文新魏" panose="02010800040101010101" pitchFamily="2" charset="-122"/>
              <a:ea typeface="华文新魏" panose="02010800040101010101" pitchFamily="2" charset="-122"/>
            </a:endParaRP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Thread 16 </a:t>
            </a:r>
            <a:r>
              <a:rPr lang="zh-CN" altLang="en-US" sz="1600" b="1" dirty="0">
                <a:solidFill>
                  <a:srgbClr val="7F0055"/>
                </a:solidFill>
                <a:latin typeface="华文新魏" panose="02010800040101010101" pitchFamily="2" charset="-122"/>
                <a:ea typeface="华文新魏" panose="02010800040101010101" pitchFamily="2" charset="-122"/>
              </a:rPr>
              <a:t>进入</a:t>
            </a:r>
            <a:r>
              <a:rPr lang="en-US" altLang="zh-CN" sz="1600" b="1" dirty="0" err="1">
                <a:solidFill>
                  <a:srgbClr val="7F0055"/>
                </a:solidFill>
                <a:latin typeface="华文新魏" panose="02010800040101010101" pitchFamily="2" charset="-122"/>
                <a:ea typeface="华文新魏" panose="02010800040101010101" pitchFamily="2" charset="-122"/>
              </a:rPr>
              <a:t>dec</a:t>
            </a:r>
            <a:r>
              <a:rPr lang="en-US" altLang="zh-CN" sz="1600" b="1" dirty="0">
                <a:solidFill>
                  <a:srgbClr val="7F0055"/>
                </a:solidFill>
                <a:latin typeface="华文新魏" panose="02010800040101010101" pitchFamily="2" charset="-122"/>
                <a:ea typeface="华文新魏" panose="02010800040101010101" pitchFamily="2" charset="-122"/>
              </a:rPr>
              <a:t>: --&gt;Thread 14 </a:t>
            </a:r>
            <a:r>
              <a:rPr lang="zh-CN" altLang="en-US" sz="1600" b="1" dirty="0">
                <a:solidFill>
                  <a:srgbClr val="7F0055"/>
                </a:solidFill>
                <a:latin typeface="华文新魏" panose="02010800040101010101" pitchFamily="2" charset="-122"/>
                <a:ea typeface="华文新魏" panose="02010800040101010101" pitchFamily="2" charset="-122"/>
              </a:rPr>
              <a:t>离开</a:t>
            </a:r>
            <a:r>
              <a:rPr lang="en-US" altLang="zh-CN" sz="1600" b="1" dirty="0" err="1">
                <a:solidFill>
                  <a:srgbClr val="7F0055"/>
                </a:solidFill>
                <a:latin typeface="华文新魏" panose="02010800040101010101" pitchFamily="2" charset="-122"/>
                <a:ea typeface="华文新魏" panose="02010800040101010101" pitchFamily="2" charset="-122"/>
              </a:rPr>
              <a:t>dec.</a:t>
            </a:r>
            <a:endParaRPr lang="en-US" altLang="zh-CN" sz="1600" b="1" dirty="0">
              <a:solidFill>
                <a:srgbClr val="7F0055"/>
              </a:solidFill>
              <a:latin typeface="华文新魏" panose="02010800040101010101" pitchFamily="2" charset="-122"/>
              <a:ea typeface="华文新魏" panose="02010800040101010101" pitchFamily="2" charset="-122"/>
            </a:endParaRP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Thread 14 </a:t>
            </a:r>
            <a:r>
              <a:rPr lang="zh-CN" altLang="en-US" sz="1600" b="1" dirty="0">
                <a:solidFill>
                  <a:srgbClr val="7F0055"/>
                </a:solidFill>
                <a:latin typeface="华文新魏" panose="02010800040101010101" pitchFamily="2" charset="-122"/>
                <a:ea typeface="华文新魏" panose="02010800040101010101" pitchFamily="2" charset="-122"/>
              </a:rPr>
              <a:t>进入</a:t>
            </a:r>
            <a:r>
              <a:rPr lang="en-US" altLang="zh-CN" sz="1600" b="1" dirty="0" err="1">
                <a:solidFill>
                  <a:srgbClr val="7F0055"/>
                </a:solidFill>
                <a:latin typeface="华文新魏" panose="02010800040101010101" pitchFamily="2" charset="-122"/>
                <a:ea typeface="华文新魏" panose="02010800040101010101" pitchFamily="2" charset="-122"/>
              </a:rPr>
              <a:t>dec</a:t>
            </a:r>
            <a:r>
              <a:rPr lang="en-US" altLang="zh-CN" sz="1600" b="1" dirty="0">
                <a:solidFill>
                  <a:srgbClr val="7F0055"/>
                </a:solidFill>
                <a:latin typeface="华文新魏" panose="02010800040101010101" pitchFamily="2" charset="-122"/>
                <a:ea typeface="华文新魏" panose="02010800040101010101" pitchFamily="2" charset="-122"/>
              </a:rPr>
              <a:t>: --&gt;Thread 16 </a:t>
            </a:r>
            <a:r>
              <a:rPr lang="zh-CN" altLang="en-US" sz="1600" b="1" dirty="0">
                <a:solidFill>
                  <a:srgbClr val="7F0055"/>
                </a:solidFill>
                <a:latin typeface="华文新魏" panose="02010800040101010101" pitchFamily="2" charset="-122"/>
                <a:ea typeface="华文新魏" panose="02010800040101010101" pitchFamily="2" charset="-122"/>
              </a:rPr>
              <a:t>离开</a:t>
            </a:r>
            <a:r>
              <a:rPr lang="en-US" altLang="zh-CN" sz="1600" b="1" dirty="0" err="1">
                <a:solidFill>
                  <a:srgbClr val="7F0055"/>
                </a:solidFill>
                <a:latin typeface="华文新魏" panose="02010800040101010101" pitchFamily="2" charset="-122"/>
                <a:ea typeface="华文新魏" panose="02010800040101010101" pitchFamily="2" charset="-122"/>
              </a:rPr>
              <a:t>dec.</a:t>
            </a:r>
            <a:endParaRPr lang="en-US" altLang="zh-CN" sz="1600" b="1" dirty="0">
              <a:solidFill>
                <a:srgbClr val="7F0055"/>
              </a:solidFill>
              <a:latin typeface="华文新魏" panose="02010800040101010101" pitchFamily="2" charset="-122"/>
              <a:ea typeface="华文新魏" panose="02010800040101010101" pitchFamily="2" charset="-122"/>
            </a:endParaRP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Thread 15 </a:t>
            </a:r>
            <a:r>
              <a:rPr lang="zh-CN" altLang="en-US" sz="1600" b="1" dirty="0">
                <a:solidFill>
                  <a:srgbClr val="7F0055"/>
                </a:solidFill>
                <a:latin typeface="华文新魏" panose="02010800040101010101" pitchFamily="2" charset="-122"/>
                <a:ea typeface="华文新魏" panose="02010800040101010101" pitchFamily="2" charset="-122"/>
              </a:rPr>
              <a:t>进入</a:t>
            </a:r>
            <a:r>
              <a:rPr lang="en-US" altLang="zh-CN" sz="1600" b="1" dirty="0" err="1">
                <a:solidFill>
                  <a:srgbClr val="7F0055"/>
                </a:solidFill>
                <a:latin typeface="华文新魏" panose="02010800040101010101" pitchFamily="2" charset="-122"/>
                <a:ea typeface="华文新魏" panose="02010800040101010101" pitchFamily="2" charset="-122"/>
              </a:rPr>
              <a:t>inc</a:t>
            </a:r>
            <a:r>
              <a:rPr lang="en-US" altLang="zh-CN" sz="1600" b="1" dirty="0">
                <a:solidFill>
                  <a:srgbClr val="7F0055"/>
                </a:solidFill>
                <a:latin typeface="华文新魏" panose="02010800040101010101" pitchFamily="2" charset="-122"/>
                <a:ea typeface="华文新魏" panose="02010800040101010101" pitchFamily="2" charset="-122"/>
              </a:rPr>
              <a:t>: --&gt;Thread 14 </a:t>
            </a:r>
            <a:r>
              <a:rPr lang="zh-CN" altLang="en-US" sz="1600" b="1" dirty="0">
                <a:solidFill>
                  <a:srgbClr val="7F0055"/>
                </a:solidFill>
                <a:latin typeface="华文新魏" panose="02010800040101010101" pitchFamily="2" charset="-122"/>
                <a:ea typeface="华文新魏" panose="02010800040101010101" pitchFamily="2" charset="-122"/>
              </a:rPr>
              <a:t>离开</a:t>
            </a:r>
            <a:r>
              <a:rPr lang="en-US" altLang="zh-CN" sz="1600" b="1" dirty="0" err="1">
                <a:solidFill>
                  <a:srgbClr val="7F0055"/>
                </a:solidFill>
                <a:latin typeface="华文新魏" panose="02010800040101010101" pitchFamily="2" charset="-122"/>
                <a:ea typeface="华文新魏" panose="02010800040101010101" pitchFamily="2" charset="-122"/>
              </a:rPr>
              <a:t>dec.</a:t>
            </a:r>
            <a:endParaRPr lang="en-US" altLang="zh-CN" sz="1600" b="1" dirty="0">
              <a:solidFill>
                <a:srgbClr val="7F0055"/>
              </a:solidFill>
              <a:latin typeface="华文新魏" panose="02010800040101010101" pitchFamily="2" charset="-122"/>
              <a:ea typeface="华文新魏" panose="02010800040101010101" pitchFamily="2" charset="-122"/>
            </a:endParaRP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Thread 13 </a:t>
            </a:r>
            <a:r>
              <a:rPr lang="zh-CN" altLang="en-US" sz="1600" b="1" dirty="0">
                <a:solidFill>
                  <a:srgbClr val="7F0055"/>
                </a:solidFill>
                <a:latin typeface="华文新魏" panose="02010800040101010101" pitchFamily="2" charset="-122"/>
                <a:ea typeface="华文新魏" panose="02010800040101010101" pitchFamily="2" charset="-122"/>
              </a:rPr>
              <a:t>进入</a:t>
            </a:r>
            <a:r>
              <a:rPr lang="en-US" altLang="zh-CN" sz="1600" b="1" dirty="0" err="1">
                <a:solidFill>
                  <a:srgbClr val="7F0055"/>
                </a:solidFill>
                <a:latin typeface="华文新魏" panose="02010800040101010101" pitchFamily="2" charset="-122"/>
                <a:ea typeface="华文新魏" panose="02010800040101010101" pitchFamily="2" charset="-122"/>
              </a:rPr>
              <a:t>inc</a:t>
            </a:r>
            <a:r>
              <a:rPr lang="en-US" altLang="zh-CN" sz="1600" b="1" dirty="0">
                <a:solidFill>
                  <a:srgbClr val="7F0055"/>
                </a:solidFill>
                <a:latin typeface="华文新魏" panose="02010800040101010101" pitchFamily="2" charset="-122"/>
                <a:ea typeface="华文新魏" panose="02010800040101010101" pitchFamily="2" charset="-122"/>
              </a:rPr>
              <a:t>: --&gt;Thread 15 </a:t>
            </a:r>
            <a:r>
              <a:rPr lang="zh-CN" altLang="en-US" sz="1600" b="1" dirty="0">
                <a:solidFill>
                  <a:srgbClr val="7F0055"/>
                </a:solidFill>
                <a:latin typeface="华文新魏" panose="02010800040101010101" pitchFamily="2" charset="-122"/>
                <a:ea typeface="华文新魏" panose="02010800040101010101" pitchFamily="2" charset="-122"/>
              </a:rPr>
              <a:t>离开</a:t>
            </a:r>
            <a:r>
              <a:rPr lang="en-US" altLang="zh-CN" sz="1600" b="1" dirty="0" err="1">
                <a:solidFill>
                  <a:srgbClr val="7F0055"/>
                </a:solidFill>
                <a:latin typeface="华文新魏" panose="02010800040101010101" pitchFamily="2" charset="-122"/>
                <a:ea typeface="华文新魏" panose="02010800040101010101" pitchFamily="2" charset="-122"/>
              </a:rPr>
              <a:t>inc.</a:t>
            </a:r>
            <a:endParaRPr lang="en-US" altLang="zh-CN" sz="1600" b="1" dirty="0">
              <a:solidFill>
                <a:srgbClr val="7F0055"/>
              </a:solidFill>
              <a:latin typeface="华文新魏" panose="02010800040101010101" pitchFamily="2" charset="-122"/>
              <a:ea typeface="华文新魏" panose="02010800040101010101" pitchFamily="2" charset="-122"/>
            </a:endParaRP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Thread 15 </a:t>
            </a:r>
            <a:r>
              <a:rPr lang="zh-CN" altLang="en-US" sz="1600" b="1" dirty="0">
                <a:solidFill>
                  <a:srgbClr val="7F0055"/>
                </a:solidFill>
                <a:latin typeface="华文新魏" panose="02010800040101010101" pitchFamily="2" charset="-122"/>
                <a:ea typeface="华文新魏" panose="02010800040101010101" pitchFamily="2" charset="-122"/>
              </a:rPr>
              <a:t>进入</a:t>
            </a:r>
            <a:r>
              <a:rPr lang="en-US" altLang="zh-CN" sz="1600" b="1" dirty="0" err="1">
                <a:solidFill>
                  <a:srgbClr val="7F0055"/>
                </a:solidFill>
                <a:latin typeface="华文新魏" panose="02010800040101010101" pitchFamily="2" charset="-122"/>
                <a:ea typeface="华文新魏" panose="02010800040101010101" pitchFamily="2" charset="-122"/>
              </a:rPr>
              <a:t>inc</a:t>
            </a:r>
            <a:r>
              <a:rPr lang="en-US" altLang="zh-CN" sz="1600" b="1" dirty="0">
                <a:solidFill>
                  <a:srgbClr val="7F0055"/>
                </a:solidFill>
                <a:latin typeface="华文新魏" panose="02010800040101010101" pitchFamily="2" charset="-122"/>
                <a:ea typeface="华文新魏" panose="02010800040101010101" pitchFamily="2" charset="-122"/>
              </a:rPr>
              <a:t>: --&gt;Thread 13 </a:t>
            </a:r>
            <a:r>
              <a:rPr lang="zh-CN" altLang="en-US" sz="1600" b="1" dirty="0">
                <a:solidFill>
                  <a:srgbClr val="7F0055"/>
                </a:solidFill>
                <a:latin typeface="华文新魏" panose="02010800040101010101" pitchFamily="2" charset="-122"/>
                <a:ea typeface="华文新魏" panose="02010800040101010101" pitchFamily="2" charset="-122"/>
              </a:rPr>
              <a:t>离开</a:t>
            </a:r>
            <a:r>
              <a:rPr lang="en-US" altLang="zh-CN" sz="1600" b="1" dirty="0" err="1">
                <a:solidFill>
                  <a:srgbClr val="7F0055"/>
                </a:solidFill>
                <a:latin typeface="华文新魏" panose="02010800040101010101" pitchFamily="2" charset="-122"/>
                <a:ea typeface="华文新魏" panose="02010800040101010101" pitchFamily="2" charset="-122"/>
              </a:rPr>
              <a:t>inc.</a:t>
            </a:r>
            <a:endParaRPr lang="en-US" altLang="zh-CN" sz="1600" b="1" dirty="0">
              <a:solidFill>
                <a:srgbClr val="7F0055"/>
              </a:solidFill>
              <a:latin typeface="华文新魏" panose="02010800040101010101" pitchFamily="2" charset="-122"/>
              <a:ea typeface="华文新魏" panose="02010800040101010101" pitchFamily="2" charset="-122"/>
            </a:endParaRP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Thread 13 </a:t>
            </a:r>
            <a:r>
              <a:rPr lang="zh-CN" altLang="en-US" sz="1600" b="1" dirty="0">
                <a:solidFill>
                  <a:srgbClr val="7F0055"/>
                </a:solidFill>
                <a:latin typeface="华文新魏" panose="02010800040101010101" pitchFamily="2" charset="-122"/>
                <a:ea typeface="华文新魏" panose="02010800040101010101" pitchFamily="2" charset="-122"/>
              </a:rPr>
              <a:t>进入</a:t>
            </a:r>
            <a:r>
              <a:rPr lang="en-US" altLang="zh-CN" sz="1600" b="1" dirty="0" err="1">
                <a:solidFill>
                  <a:srgbClr val="7F0055"/>
                </a:solidFill>
                <a:latin typeface="华文新魏" panose="02010800040101010101" pitchFamily="2" charset="-122"/>
                <a:ea typeface="华文新魏" panose="02010800040101010101" pitchFamily="2" charset="-122"/>
              </a:rPr>
              <a:t>inc</a:t>
            </a:r>
            <a:r>
              <a:rPr lang="en-US" altLang="zh-CN" sz="1600" b="1" dirty="0">
                <a:solidFill>
                  <a:srgbClr val="7F0055"/>
                </a:solidFill>
                <a:latin typeface="华文新魏" panose="02010800040101010101" pitchFamily="2" charset="-122"/>
                <a:ea typeface="华文新魏" panose="02010800040101010101" pitchFamily="2" charset="-122"/>
              </a:rPr>
              <a:t>: --&gt;Thread 15 </a:t>
            </a:r>
            <a:r>
              <a:rPr lang="zh-CN" altLang="en-US" sz="1600" b="1" dirty="0">
                <a:solidFill>
                  <a:srgbClr val="7F0055"/>
                </a:solidFill>
                <a:latin typeface="华文新魏" panose="02010800040101010101" pitchFamily="2" charset="-122"/>
                <a:ea typeface="华文新魏" panose="02010800040101010101" pitchFamily="2" charset="-122"/>
              </a:rPr>
              <a:t>离开</a:t>
            </a:r>
            <a:r>
              <a:rPr lang="en-US" altLang="zh-CN" sz="1600" b="1" dirty="0" err="1">
                <a:solidFill>
                  <a:srgbClr val="7F0055"/>
                </a:solidFill>
                <a:latin typeface="华文新魏" panose="02010800040101010101" pitchFamily="2" charset="-122"/>
                <a:ea typeface="华文新魏" panose="02010800040101010101" pitchFamily="2" charset="-122"/>
              </a:rPr>
              <a:t>inc.</a:t>
            </a:r>
            <a:r>
              <a:rPr lang="en-US" altLang="zh-CN" sz="1600" b="1" dirty="0">
                <a:solidFill>
                  <a:srgbClr val="7F0055"/>
                </a:solidFill>
                <a:latin typeface="华文新魏" panose="02010800040101010101" pitchFamily="2" charset="-122"/>
                <a:ea typeface="华文新魏" panose="02010800040101010101" pitchFamily="2" charset="-122"/>
              </a:rPr>
              <a:t>--&gt;Thread 13 </a:t>
            </a:r>
            <a:r>
              <a:rPr lang="zh-CN" altLang="en-US" sz="1600" b="1" dirty="0">
                <a:solidFill>
                  <a:srgbClr val="7F0055"/>
                </a:solidFill>
                <a:latin typeface="华文新魏" panose="02010800040101010101" pitchFamily="2" charset="-122"/>
                <a:ea typeface="华文新魏" panose="02010800040101010101" pitchFamily="2" charset="-122"/>
              </a:rPr>
              <a:t>离开</a:t>
            </a:r>
            <a:r>
              <a:rPr lang="en-US" altLang="zh-CN" sz="1600" b="1" dirty="0" err="1">
                <a:solidFill>
                  <a:srgbClr val="7F0055"/>
                </a:solidFill>
                <a:latin typeface="华文新魏" panose="02010800040101010101" pitchFamily="2" charset="-122"/>
                <a:ea typeface="华文新魏" panose="02010800040101010101" pitchFamily="2" charset="-122"/>
              </a:rPr>
              <a:t>inc.</a:t>
            </a:r>
            <a:endParaRPr lang="en-US" altLang="zh-CN" sz="1600" b="1" dirty="0">
              <a:solidFill>
                <a:srgbClr val="7F0055"/>
              </a:solidFill>
              <a:latin typeface="华文新魏" panose="02010800040101010101" pitchFamily="2" charset="-122"/>
              <a:ea typeface="华文新魏" panose="02010800040101010101" pitchFamily="2" charset="-122"/>
            </a:endParaRP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The value of r1: 15, correct value: 15</a:t>
            </a:r>
          </a:p>
          <a:p>
            <a:pPr>
              <a:lnSpc>
                <a:spcPct val="120000"/>
              </a:lnSpc>
            </a:pPr>
            <a:endParaRPr lang="en-US" altLang="zh-CN" sz="1600" b="1" dirty="0">
              <a:solidFill>
                <a:srgbClr val="7F0055"/>
              </a:solidFill>
              <a:latin typeface="华文新魏" panose="02010800040101010101" pitchFamily="2" charset="-122"/>
              <a:ea typeface="华文新魏" panose="02010800040101010101" pitchFamily="2" charset="-122"/>
            </a:endParaRP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The value of r2: 15, correct value: 15</a:t>
            </a:r>
          </a:p>
        </p:txBody>
      </p:sp>
      <p:sp>
        <p:nvSpPr>
          <p:cNvPr id="5" name="圆角矩形标注 14">
            <a:extLst>
              <a:ext uri="{FF2B5EF4-FFF2-40B4-BE49-F238E27FC236}">
                <a16:creationId xmlns:a16="http://schemas.microsoft.com/office/drawing/2014/main" id="{3546727D-64BC-44D7-B2C2-6386400FB97B}"/>
              </a:ext>
            </a:extLst>
          </p:cNvPr>
          <p:cNvSpPr/>
          <p:nvPr/>
        </p:nvSpPr>
        <p:spPr>
          <a:xfrm>
            <a:off x="6547898" y="4007320"/>
            <a:ext cx="5417814" cy="2050008"/>
          </a:xfrm>
          <a:prstGeom prst="wedgeRoundRectCallout">
            <a:avLst>
              <a:gd name="adj1" fmla="val -61322"/>
              <a:gd name="adj2" fmla="val -47773"/>
              <a:gd name="adj3" fmla="val 16667"/>
            </a:avLst>
          </a:prstGeom>
          <a:solidFill>
            <a:schemeClr val="accent4">
              <a:lumMod val="40000"/>
              <a:lumOff val="60000"/>
              <a:alpha val="41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90000"/>
              </a:lnSpc>
              <a:spcBef>
                <a:spcPct val="0"/>
              </a:spcBef>
              <a:defRPr/>
            </a:pP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计算结果正确。</a:t>
            </a:r>
            <a:endPar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endParaRPr>
          </a:p>
          <a:p>
            <a:pPr lvl="0">
              <a:lnSpc>
                <a:spcPct val="90000"/>
              </a:lnSpc>
              <a:spcBef>
                <a:spcPct val="0"/>
              </a:spcBef>
              <a:defRPr/>
            </a:pP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13</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和</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15</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分别访问二个对象的</a:t>
            </a:r>
            <a:r>
              <a:rPr lang="en-US" altLang="zh-CN" sz="1600" dirty="0" err="1">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inc</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，没有同步约束，因此它们的输出是乱的；</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14</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和</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16</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也是如此。但是</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13</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和</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14</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是同步的，</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15</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和</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16</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也是同步的。如果只看</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13</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和</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14</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的输出，就没有乱。</a:t>
            </a:r>
            <a:endPar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endParaRPr>
          </a:p>
        </p:txBody>
      </p:sp>
    </p:spTree>
    <p:extLst>
      <p:ext uri="{BB962C8B-B14F-4D97-AF65-F5344CB8AC3E}">
        <p14:creationId xmlns:p14="http://schemas.microsoft.com/office/powerpoint/2010/main" val="154277538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文本占位符 1"/>
          <p:cNvSpPr>
            <a:spLocks noGrp="1"/>
          </p:cNvSpPr>
          <p:nvPr>
            <p:ph type="body" sz="quarter" idx="10"/>
          </p:nvPr>
        </p:nvSpPr>
        <p:spPr bwMode="auto">
          <a:xfrm>
            <a:off x="237439" y="175846"/>
            <a:ext cx="1248461" cy="835269"/>
          </a:xfrm>
          <a:noFill/>
        </p:spPr>
        <p:txBody>
          <a:bodyPr vert="horz" wrap="square" lIns="91440" tIns="45720" rIns="91440" bIns="45720" numCol="1" anchor="t" anchorCtr="0" compatLnSpc="1">
            <a:normAutofit fontScale="87500"/>
          </a:bodyPr>
          <a:lstStyle/>
          <a:p>
            <a:pPr eaLnBrk="1" hangingPunct="1"/>
            <a:r>
              <a:rPr lang="en-US" altLang="zh-CN" dirty="0"/>
              <a:t>30.4</a:t>
            </a:r>
          </a:p>
        </p:txBody>
      </p:sp>
      <p:sp>
        <p:nvSpPr>
          <p:cNvPr id="11267" name="文本占位符 2"/>
          <p:cNvSpPr>
            <a:spLocks noGrp="1"/>
          </p:cNvSpPr>
          <p:nvPr>
            <p:ph type="body" sz="quarter" idx="12"/>
          </p:nvPr>
        </p:nvSpPr>
        <p:spPr bwMode="auto">
          <a:xfrm>
            <a:off x="1649291" y="224570"/>
            <a:ext cx="8891247" cy="496887"/>
          </a:xfrm>
          <a:noFill/>
        </p:spPr>
        <p:txBody>
          <a:bodyPr vert="horz" wrap="square" lIns="91440" tIns="45720" rIns="91440" bIns="45720" numCol="1" anchor="t" anchorCtr="0" compatLnSpc="1">
            <a:noAutofit/>
          </a:bodyPr>
          <a:lstStyle/>
          <a:p>
            <a:r>
              <a:rPr lang="zh-CN" altLang="en-US" b="1" dirty="0">
                <a:latin typeface="华文细黑" panose="02010600040101010101" pitchFamily="2" charset="-122"/>
                <a:ea typeface="华文细黑" panose="02010600040101010101" pitchFamily="2" charset="-122"/>
              </a:rPr>
              <a:t>线程同步</a:t>
            </a:r>
            <a:r>
              <a:rPr lang="en-US" altLang="zh-CN" b="1" dirty="0">
                <a:latin typeface="华文细黑" panose="02010600040101010101" pitchFamily="2" charset="-122"/>
                <a:ea typeface="华文细黑" panose="02010600040101010101" pitchFamily="2" charset="-122"/>
              </a:rPr>
              <a:t>-</a:t>
            </a:r>
            <a:r>
              <a:rPr lang="zh-CN" altLang="en-US" b="1" dirty="0">
                <a:latin typeface="华文细黑" panose="02010600040101010101" pitchFamily="2" charset="-122"/>
                <a:ea typeface="华文细黑" panose="02010600040101010101" pitchFamily="2" charset="-122"/>
              </a:rPr>
              <a:t>总结和思考</a:t>
            </a:r>
            <a:endParaRPr lang="en-US" altLang="zh-CN" b="1" dirty="0">
              <a:latin typeface="华文细黑" panose="02010600040101010101" pitchFamily="2" charset="-122"/>
              <a:ea typeface="华文细黑" panose="02010600040101010101" pitchFamily="2" charset="-122"/>
            </a:endParaRPr>
          </a:p>
        </p:txBody>
      </p:sp>
      <p:sp>
        <p:nvSpPr>
          <p:cNvPr id="4" name="Rectangle 3"/>
          <p:cNvSpPr txBox="1">
            <a:spLocks/>
          </p:cNvSpPr>
          <p:nvPr/>
        </p:nvSpPr>
        <p:spPr>
          <a:xfrm>
            <a:off x="237439" y="1246614"/>
            <a:ext cx="11652250" cy="4841952"/>
          </a:xfrm>
          <a:prstGeom prst="rect">
            <a:avLst/>
          </a:prstGeom>
        </p:spPr>
        <p:txBody>
          <a:bodyPr vert="horz" wrap="square" lIns="92075" tIns="46038" rIns="92075" bIns="46038" anchor="t">
            <a:normAutofit/>
          </a:bodyPr>
          <a:lstStyle/>
          <a:p>
            <a:pPr marL="228600" lvl="0" indent="-228600">
              <a:lnSpc>
                <a:spcPct val="120000"/>
              </a:lnSpc>
              <a:spcBef>
                <a:spcPct val="0"/>
              </a:spcBef>
              <a:buFont typeface="Wingdings" pitchFamily="2" charset="2"/>
              <a:buChar char="n"/>
            </a:pPr>
            <a:r>
              <a:rPr lang="zh-CN" altLang="en-US" sz="2000" dirty="0">
                <a:latin typeface="华文新魏" panose="02010800040101010101" pitchFamily="2" charset="-122"/>
                <a:ea typeface="华文新魏" panose="02010800040101010101" pitchFamily="2" charset="-122"/>
                <a:sym typeface="+mn-ea"/>
              </a:rPr>
              <a:t>如果采用</a:t>
            </a:r>
            <a:r>
              <a:rPr lang="en-US" altLang="zh-CN" sz="2000" dirty="0">
                <a:latin typeface="华文新魏" panose="02010800040101010101" pitchFamily="2" charset="-122"/>
                <a:ea typeface="华文新魏" panose="02010800040101010101" pitchFamily="2" charset="-122"/>
                <a:sym typeface="+mn-ea"/>
              </a:rPr>
              <a:t>synchronized</a:t>
            </a:r>
            <a:r>
              <a:rPr lang="zh-CN" altLang="en-US" sz="2000" dirty="0">
                <a:latin typeface="华文新魏" panose="02010800040101010101" pitchFamily="2" charset="-122"/>
                <a:ea typeface="华文新魏" panose="02010800040101010101" pitchFamily="2" charset="-122"/>
                <a:sym typeface="+mn-ea"/>
              </a:rPr>
              <a:t>关键字对类</a:t>
            </a:r>
            <a:r>
              <a:rPr lang="en-US" altLang="zh-CN" sz="2000" dirty="0">
                <a:latin typeface="华文新魏" panose="02010800040101010101" pitchFamily="2" charset="-122"/>
                <a:ea typeface="华文新魏" panose="02010800040101010101" pitchFamily="2" charset="-122"/>
                <a:sym typeface="+mn-ea"/>
              </a:rPr>
              <a:t> A</a:t>
            </a:r>
            <a:r>
              <a:rPr lang="zh-CN" altLang="en-US" sz="2000" dirty="0">
                <a:latin typeface="华文新魏" panose="02010800040101010101" pitchFamily="2" charset="-122"/>
                <a:ea typeface="华文新魏" panose="02010800040101010101" pitchFamily="2" charset="-122"/>
                <a:sym typeface="+mn-ea"/>
              </a:rPr>
              <a:t>的实例方法进行同步控制，这时等价于</a:t>
            </a:r>
            <a:r>
              <a:rPr lang="en-US" altLang="zh-CN" sz="2000" dirty="0">
                <a:latin typeface="华文新魏" panose="02010800040101010101" pitchFamily="2" charset="-122"/>
                <a:ea typeface="华文新魏" panose="02010800040101010101" pitchFamily="2" charset="-122"/>
                <a:sym typeface="+mn-ea"/>
              </a:rPr>
              <a:t>synchronized(this){ }</a:t>
            </a:r>
          </a:p>
          <a:p>
            <a:pPr marL="685800" lvl="1" indent="-228600">
              <a:lnSpc>
                <a:spcPct val="120000"/>
              </a:lnSpc>
              <a:spcBef>
                <a:spcPct val="0"/>
              </a:spcBef>
              <a:buFont typeface="Wingdings" pitchFamily="2" charset="2"/>
              <a:buChar char="n"/>
            </a:pPr>
            <a:r>
              <a:rPr lang="zh-CN" altLang="en-US" sz="2000" dirty="0">
                <a:latin typeface="华文新魏" panose="02010800040101010101" pitchFamily="2" charset="-122"/>
                <a:ea typeface="华文新魏" panose="02010800040101010101" pitchFamily="2" charset="-122"/>
                <a:sym typeface="+mn-ea"/>
              </a:rPr>
              <a:t>一旦一个线程进入类</a:t>
            </a:r>
            <a:r>
              <a:rPr lang="en-US" altLang="zh-CN" sz="2000" dirty="0">
                <a:latin typeface="华文新魏" panose="02010800040101010101" pitchFamily="2" charset="-122"/>
                <a:ea typeface="华文新魏" panose="02010800040101010101" pitchFamily="2" charset="-122"/>
                <a:sym typeface="+mn-ea"/>
              </a:rPr>
              <a:t>A</a:t>
            </a:r>
            <a:r>
              <a:rPr lang="zh-CN" altLang="en-US" sz="2000" dirty="0">
                <a:latin typeface="华文新魏" panose="02010800040101010101" pitchFamily="2" charset="-122"/>
                <a:ea typeface="华文新魏" panose="02010800040101010101" pitchFamily="2" charset="-122"/>
                <a:sym typeface="+mn-ea"/>
              </a:rPr>
              <a:t>的对象</a:t>
            </a:r>
            <a:r>
              <a:rPr lang="en-US" altLang="zh-CN" sz="2000" dirty="0">
                <a:latin typeface="华文新魏" panose="02010800040101010101" pitchFamily="2" charset="-122"/>
                <a:ea typeface="华文新魏" panose="02010800040101010101" pitchFamily="2" charset="-122"/>
                <a:sym typeface="+mn-ea"/>
              </a:rPr>
              <a:t>o</a:t>
            </a:r>
            <a:r>
              <a:rPr lang="zh-CN" altLang="en-US" sz="2000" dirty="0">
                <a:latin typeface="华文新魏" panose="02010800040101010101" pitchFamily="2" charset="-122"/>
                <a:ea typeface="华文新魏" panose="02010800040101010101" pitchFamily="2" charset="-122"/>
                <a:sym typeface="+mn-ea"/>
              </a:rPr>
              <a:t>的</a:t>
            </a:r>
            <a:r>
              <a:rPr lang="en-US" altLang="zh-CN" sz="2000" dirty="0">
                <a:latin typeface="华文新魏" panose="02010800040101010101" pitchFamily="2" charset="-122"/>
                <a:ea typeface="华文新魏" panose="02010800040101010101" pitchFamily="2" charset="-122"/>
                <a:sym typeface="+mn-ea"/>
              </a:rPr>
              <a:t>synchronized</a:t>
            </a:r>
            <a:r>
              <a:rPr lang="zh-CN" altLang="en-US" sz="2000" dirty="0">
                <a:latin typeface="华文新魏" panose="02010800040101010101" pitchFamily="2" charset="-122"/>
                <a:ea typeface="华文新魏" panose="02010800040101010101" pitchFamily="2" charset="-122"/>
                <a:sym typeface="+mn-ea"/>
              </a:rPr>
              <a:t>实例方法，</a:t>
            </a:r>
            <a:r>
              <a:rPr lang="zh-CN" altLang="en-US" sz="2000" dirty="0">
                <a:solidFill>
                  <a:srgbClr val="FF0000"/>
                </a:solidFill>
                <a:latin typeface="华文新魏" panose="02010800040101010101" pitchFamily="2" charset="-122"/>
                <a:ea typeface="华文新魏" panose="02010800040101010101" pitchFamily="2" charset="-122"/>
                <a:sym typeface="+mn-ea"/>
              </a:rPr>
              <a:t>对象</a:t>
            </a:r>
            <a:r>
              <a:rPr lang="en-US" altLang="zh-CN" sz="2000" dirty="0">
                <a:solidFill>
                  <a:srgbClr val="FF0000"/>
                </a:solidFill>
                <a:latin typeface="华文新魏" panose="02010800040101010101" pitchFamily="2" charset="-122"/>
                <a:ea typeface="华文新魏" panose="02010800040101010101" pitchFamily="2" charset="-122"/>
                <a:sym typeface="+mn-ea"/>
              </a:rPr>
              <a:t>o</a:t>
            </a:r>
            <a:r>
              <a:rPr lang="zh-CN" altLang="en-US" sz="2000" dirty="0">
                <a:solidFill>
                  <a:srgbClr val="FF0000"/>
                </a:solidFill>
                <a:latin typeface="华文新魏" panose="02010800040101010101" pitchFamily="2" charset="-122"/>
                <a:ea typeface="华文新魏" panose="02010800040101010101" pitchFamily="2" charset="-122"/>
                <a:sym typeface="+mn-ea"/>
              </a:rPr>
              <a:t>被加锁</a:t>
            </a:r>
            <a:r>
              <a:rPr lang="zh-CN" altLang="en-US" sz="2000" dirty="0">
                <a:latin typeface="华文新魏" panose="02010800040101010101" pitchFamily="2" charset="-122"/>
                <a:ea typeface="华文新魏" panose="02010800040101010101" pitchFamily="2" charset="-122"/>
                <a:sym typeface="+mn-ea"/>
              </a:rPr>
              <a:t>，</a:t>
            </a:r>
            <a:r>
              <a:rPr lang="zh-CN" altLang="en-US" sz="2000" dirty="0">
                <a:solidFill>
                  <a:srgbClr val="FF0000"/>
                </a:solidFill>
                <a:latin typeface="华文新魏" panose="02010800040101010101" pitchFamily="2" charset="-122"/>
                <a:ea typeface="华文新魏" panose="02010800040101010101" pitchFamily="2" charset="-122"/>
                <a:sym typeface="+mn-ea"/>
              </a:rPr>
              <a:t>对象</a:t>
            </a:r>
            <a:r>
              <a:rPr lang="en-US" altLang="zh-CN" sz="2000" dirty="0">
                <a:solidFill>
                  <a:srgbClr val="FF0000"/>
                </a:solidFill>
                <a:latin typeface="华文新魏" panose="02010800040101010101" pitchFamily="2" charset="-122"/>
                <a:ea typeface="华文新魏" panose="02010800040101010101" pitchFamily="2" charset="-122"/>
                <a:sym typeface="+mn-ea"/>
              </a:rPr>
              <a:t>o</a:t>
            </a:r>
            <a:r>
              <a:rPr lang="zh-CN" altLang="en-US" sz="2000" dirty="0">
                <a:solidFill>
                  <a:srgbClr val="FF0000"/>
                </a:solidFill>
                <a:latin typeface="华文新魏" panose="02010800040101010101" pitchFamily="2" charset="-122"/>
                <a:ea typeface="华文新魏" panose="02010800040101010101" pitchFamily="2" charset="-122"/>
                <a:sym typeface="+mn-ea"/>
              </a:rPr>
              <a:t>所有的</a:t>
            </a:r>
            <a:r>
              <a:rPr lang="en-US" altLang="zh-CN" sz="2000" dirty="0">
                <a:solidFill>
                  <a:srgbClr val="FF0000"/>
                </a:solidFill>
                <a:latin typeface="华文新魏" panose="02010800040101010101" pitchFamily="2" charset="-122"/>
                <a:ea typeface="华文新魏" panose="02010800040101010101" pitchFamily="2" charset="-122"/>
                <a:sym typeface="+mn-ea"/>
              </a:rPr>
              <a:t>synchronized</a:t>
            </a:r>
            <a:r>
              <a:rPr lang="zh-CN" altLang="en-US" sz="2000" dirty="0">
                <a:solidFill>
                  <a:srgbClr val="FF0000"/>
                </a:solidFill>
                <a:latin typeface="华文新魏" panose="02010800040101010101" pitchFamily="2" charset="-122"/>
                <a:ea typeface="华文新魏" panose="02010800040101010101" pitchFamily="2" charset="-122"/>
                <a:sym typeface="+mn-ea"/>
              </a:rPr>
              <a:t>实例方法都被锁住</a:t>
            </a:r>
            <a:r>
              <a:rPr lang="zh-CN" altLang="en-US" sz="2000" dirty="0">
                <a:latin typeface="华文新魏" panose="02010800040101010101" pitchFamily="2" charset="-122"/>
                <a:ea typeface="华文新魏" panose="02010800040101010101" pitchFamily="2" charset="-122"/>
                <a:sym typeface="+mn-ea"/>
              </a:rPr>
              <a:t>，从而阻塞了要访问对象</a:t>
            </a:r>
            <a:r>
              <a:rPr lang="en-US" altLang="zh-CN" sz="2000" dirty="0">
                <a:latin typeface="华文新魏" panose="02010800040101010101" pitchFamily="2" charset="-122"/>
                <a:ea typeface="华文新魏" panose="02010800040101010101" pitchFamily="2" charset="-122"/>
                <a:sym typeface="+mn-ea"/>
              </a:rPr>
              <a:t>o</a:t>
            </a:r>
            <a:r>
              <a:rPr lang="zh-CN" altLang="en-US" sz="2000" dirty="0">
                <a:latin typeface="华文新魏" panose="02010800040101010101" pitchFamily="2" charset="-122"/>
                <a:ea typeface="华文新魏" panose="02010800040101010101" pitchFamily="2" charset="-122"/>
                <a:sym typeface="+mn-ea"/>
              </a:rPr>
              <a:t>的</a:t>
            </a:r>
            <a:r>
              <a:rPr lang="en-US" altLang="zh-CN" sz="2000" dirty="0">
                <a:latin typeface="华文新魏" panose="02010800040101010101" pitchFamily="2" charset="-122"/>
                <a:ea typeface="华文新魏" panose="02010800040101010101" pitchFamily="2" charset="-122"/>
                <a:sym typeface="+mn-ea"/>
              </a:rPr>
              <a:t>synchronized</a:t>
            </a:r>
            <a:r>
              <a:rPr lang="zh-CN" altLang="en-US" sz="2000" dirty="0">
                <a:latin typeface="华文新魏" panose="02010800040101010101" pitchFamily="2" charset="-122"/>
                <a:ea typeface="华文新魏" panose="02010800040101010101" pitchFamily="2" charset="-122"/>
                <a:sym typeface="+mn-ea"/>
              </a:rPr>
              <a:t>实例方法的线程，</a:t>
            </a:r>
            <a:r>
              <a:rPr lang="zh-CN" altLang="en-US" sz="2000" dirty="0">
                <a:solidFill>
                  <a:srgbClr val="FF0000"/>
                </a:solidFill>
                <a:latin typeface="华文新魏" panose="02010800040101010101" pitchFamily="2" charset="-122"/>
                <a:ea typeface="华文新魏" panose="02010800040101010101" pitchFamily="2" charset="-122"/>
                <a:sym typeface="+mn-ea"/>
              </a:rPr>
              <a:t>但是与访问</a:t>
            </a:r>
            <a:r>
              <a:rPr lang="en-US" altLang="zh-CN" sz="2000" dirty="0">
                <a:solidFill>
                  <a:srgbClr val="FF0000"/>
                </a:solidFill>
                <a:latin typeface="华文新魏" panose="02010800040101010101" pitchFamily="2" charset="-122"/>
                <a:ea typeface="华文新魏" panose="02010800040101010101" pitchFamily="2" charset="-122"/>
                <a:sym typeface="+mn-ea"/>
              </a:rPr>
              <a:t>A</a:t>
            </a:r>
            <a:r>
              <a:rPr lang="zh-CN" altLang="en-US" sz="2000" dirty="0">
                <a:solidFill>
                  <a:srgbClr val="FF0000"/>
                </a:solidFill>
                <a:latin typeface="华文新魏" panose="02010800040101010101" pitchFamily="2" charset="-122"/>
                <a:ea typeface="华文新魏" panose="02010800040101010101" pitchFamily="2" charset="-122"/>
                <a:sym typeface="+mn-ea"/>
              </a:rPr>
              <a:t>类其它对象的线程无关</a:t>
            </a:r>
            <a:endParaRPr lang="en-US" altLang="en-US" sz="2000" dirty="0">
              <a:latin typeface="华文新魏" panose="02010800040101010101" pitchFamily="2" charset="-122"/>
              <a:ea typeface="华文新魏" panose="02010800040101010101" pitchFamily="2" charset="-122"/>
              <a:sym typeface="+mn-ea"/>
            </a:endParaRPr>
          </a:p>
          <a:p>
            <a:pPr marL="228600" indent="-228600">
              <a:lnSpc>
                <a:spcPct val="120000"/>
              </a:lnSpc>
              <a:spcBef>
                <a:spcPct val="0"/>
              </a:spcBef>
              <a:buFont typeface="Wingdings" pitchFamily="2" charset="2"/>
              <a:buChar char="n"/>
            </a:pPr>
            <a:r>
              <a:rPr lang="zh-CN" altLang="en-US" sz="2000" dirty="0">
                <a:latin typeface="华文新魏" panose="02010800040101010101" pitchFamily="2" charset="-122"/>
                <a:ea typeface="华文新魏" panose="02010800040101010101" pitchFamily="2" charset="-122"/>
                <a:sym typeface="+mn-ea"/>
              </a:rPr>
              <a:t>如果采用</a:t>
            </a:r>
            <a:r>
              <a:rPr lang="en-US" altLang="zh-CN" sz="2000" dirty="0">
                <a:latin typeface="华文新魏" panose="02010800040101010101" pitchFamily="2" charset="-122"/>
                <a:ea typeface="华文新魏" panose="02010800040101010101" pitchFamily="2" charset="-122"/>
                <a:sym typeface="+mn-ea"/>
              </a:rPr>
              <a:t>synchronized</a:t>
            </a:r>
            <a:r>
              <a:rPr lang="zh-CN" altLang="en-US" sz="2000" dirty="0">
                <a:latin typeface="华文新魏" panose="02010800040101010101" pitchFamily="2" charset="-122"/>
                <a:ea typeface="华文新魏" panose="02010800040101010101" pitchFamily="2" charset="-122"/>
                <a:sym typeface="+mn-ea"/>
              </a:rPr>
              <a:t>关键字对类</a:t>
            </a:r>
            <a:r>
              <a:rPr lang="en-US" altLang="zh-CN" sz="2000" dirty="0">
                <a:latin typeface="华文新魏" panose="02010800040101010101" pitchFamily="2" charset="-122"/>
                <a:ea typeface="华文新魏" panose="02010800040101010101" pitchFamily="2" charset="-122"/>
                <a:sym typeface="+mn-ea"/>
              </a:rPr>
              <a:t> A</a:t>
            </a:r>
            <a:r>
              <a:rPr lang="zh-CN" altLang="en-US" sz="2000" dirty="0">
                <a:latin typeface="华文新魏" panose="02010800040101010101" pitchFamily="2" charset="-122"/>
                <a:ea typeface="华文新魏" panose="02010800040101010101" pitchFamily="2" charset="-122"/>
                <a:sym typeface="+mn-ea"/>
              </a:rPr>
              <a:t>的静态方法进行同步控制，这时等价于</a:t>
            </a:r>
            <a:r>
              <a:rPr lang="en-US" altLang="zh-CN" sz="2000" dirty="0">
                <a:latin typeface="华文新魏" panose="02010800040101010101" pitchFamily="2" charset="-122"/>
                <a:ea typeface="华文新魏" panose="02010800040101010101" pitchFamily="2" charset="-122"/>
                <a:sym typeface="+mn-ea"/>
              </a:rPr>
              <a:t>synchronized(</a:t>
            </a:r>
            <a:r>
              <a:rPr lang="en-US" altLang="zh-CN" sz="2000" dirty="0" err="1">
                <a:latin typeface="华文新魏" panose="02010800040101010101" pitchFamily="2" charset="-122"/>
                <a:ea typeface="华文新魏" panose="02010800040101010101" pitchFamily="2" charset="-122"/>
                <a:sym typeface="+mn-ea"/>
              </a:rPr>
              <a:t>A.class</a:t>
            </a:r>
            <a:r>
              <a:rPr lang="en-US" altLang="zh-CN" sz="2000" dirty="0">
                <a:latin typeface="华文新魏" panose="02010800040101010101" pitchFamily="2" charset="-122"/>
                <a:ea typeface="华文新魏" panose="02010800040101010101" pitchFamily="2" charset="-122"/>
                <a:sym typeface="+mn-ea"/>
              </a:rPr>
              <a:t>){ }</a:t>
            </a:r>
            <a:r>
              <a:rPr lang="zh-CN" altLang="en-US" sz="2000" dirty="0">
                <a:latin typeface="华文新魏" panose="02010800040101010101" pitchFamily="2" charset="-122"/>
                <a:ea typeface="华文新魏" panose="02010800040101010101" pitchFamily="2" charset="-122"/>
                <a:sym typeface="+mn-ea"/>
              </a:rPr>
              <a:t>。</a:t>
            </a:r>
            <a:r>
              <a:rPr lang="zh-CN" altLang="en-US" sz="2000" dirty="0">
                <a:latin typeface="华文新魏" panose="02010800040101010101" pitchFamily="2" charset="-122"/>
                <a:ea typeface="华文新魏" panose="02010800040101010101" pitchFamily="2" charset="-122"/>
              </a:rPr>
              <a:t>一旦一个线程进入</a:t>
            </a:r>
            <a:r>
              <a:rPr lang="en-US" altLang="zh-CN" sz="2000" dirty="0">
                <a:latin typeface="华文新魏" panose="02010800040101010101" pitchFamily="2" charset="-122"/>
                <a:ea typeface="华文新魏" panose="02010800040101010101" pitchFamily="2" charset="-122"/>
              </a:rPr>
              <a:t>A</a:t>
            </a:r>
            <a:r>
              <a:rPr lang="zh-CN" altLang="en-US" sz="2000" dirty="0">
                <a:latin typeface="华文新魏" panose="02010800040101010101" pitchFamily="2" charset="-122"/>
                <a:ea typeface="华文新魏" panose="02010800040101010101" pitchFamily="2" charset="-122"/>
              </a:rPr>
              <a:t>的一个静态同步方法，</a:t>
            </a:r>
            <a:r>
              <a:rPr lang="en-US" altLang="zh-CN" sz="2000" dirty="0">
                <a:latin typeface="华文新魏" panose="02010800040101010101" pitchFamily="2" charset="-122"/>
                <a:ea typeface="华文新魏" panose="02010800040101010101" pitchFamily="2" charset="-122"/>
              </a:rPr>
              <a:t>A</a:t>
            </a:r>
            <a:r>
              <a:rPr lang="zh-CN" altLang="en-US" sz="2000" dirty="0">
                <a:latin typeface="华文新魏" panose="02010800040101010101" pitchFamily="2" charset="-122"/>
                <a:ea typeface="华文新魏" panose="02010800040101010101" pitchFamily="2" charset="-122"/>
              </a:rPr>
              <a:t>所有的静态同步方法都被锁（这个锁是类级别的锁）</a:t>
            </a:r>
            <a:r>
              <a:rPr lang="zh-CN" altLang="en-US" sz="2000" dirty="0">
                <a:solidFill>
                  <a:srgbClr val="FF0000"/>
                </a:solidFill>
                <a:latin typeface="华文新魏" panose="02010800040101010101" pitchFamily="2" charset="-122"/>
                <a:ea typeface="华文新魏" panose="02010800040101010101" pitchFamily="2" charset="-122"/>
              </a:rPr>
              <a:t>，这个锁对所有访问该类静态同步方法的线程有效，不管这些线程是通过类名访问静态同步方法还是通过不同的对象访问静态同步方法。</a:t>
            </a:r>
            <a:endParaRPr lang="en-US" altLang="zh-CN" sz="2000" dirty="0">
              <a:latin typeface="华文新魏" panose="02010800040101010101" pitchFamily="2" charset="-122"/>
              <a:ea typeface="华文新魏" panose="02010800040101010101" pitchFamily="2" charset="-122"/>
            </a:endParaRPr>
          </a:p>
          <a:p>
            <a:pPr marL="228600" indent="-228600">
              <a:lnSpc>
                <a:spcPct val="120000"/>
              </a:lnSpc>
              <a:spcBef>
                <a:spcPct val="0"/>
              </a:spcBef>
              <a:buFont typeface="Wingdings" pitchFamily="2" charset="2"/>
              <a:buChar char="n"/>
            </a:pPr>
            <a:r>
              <a:rPr lang="zh-CN" altLang="en-US" sz="2000" dirty="0">
                <a:latin typeface="华文新魏" panose="02010800040101010101" pitchFamily="2" charset="-122"/>
                <a:ea typeface="华文新魏" panose="02010800040101010101" pitchFamily="2" charset="-122"/>
              </a:rPr>
              <a:t>如果通过</a:t>
            </a:r>
            <a:r>
              <a:rPr lang="en-US" altLang="zh-CN" sz="2000" dirty="0">
                <a:latin typeface="华文新魏" panose="02010800040101010101" pitchFamily="2" charset="-122"/>
                <a:ea typeface="华文新魏" panose="02010800040101010101" pitchFamily="2" charset="-122"/>
              </a:rPr>
              <a:t>Lock</a:t>
            </a:r>
            <a:r>
              <a:rPr lang="zh-CN" altLang="en-US" sz="2000" dirty="0">
                <a:latin typeface="华文新魏" panose="02010800040101010101" pitchFamily="2" charset="-122"/>
                <a:ea typeface="华文新魏" panose="02010800040101010101" pitchFamily="2" charset="-122"/>
              </a:rPr>
              <a:t>对象进行同步，首先看</a:t>
            </a:r>
            <a:r>
              <a:rPr lang="en-US" altLang="zh-CN" sz="2000" dirty="0">
                <a:latin typeface="华文新魏" panose="02010800040101010101" pitchFamily="2" charset="-122"/>
                <a:ea typeface="华文新魏" panose="02010800040101010101" pitchFamily="2" charset="-122"/>
              </a:rPr>
              <a:t>Lock</a:t>
            </a:r>
            <a:r>
              <a:rPr lang="zh-CN" altLang="en-US" sz="2000" dirty="0">
                <a:latin typeface="华文新魏" panose="02010800040101010101" pitchFamily="2" charset="-122"/>
                <a:ea typeface="华文新魏" panose="02010800040101010101" pitchFamily="2" charset="-122"/>
              </a:rPr>
              <a:t>对象对哪些临界区上锁，</a:t>
            </a:r>
            <a:r>
              <a:rPr lang="zh-CN" altLang="en-US" sz="2000" dirty="0">
                <a:latin typeface="华文新魏" panose="02010800040101010101" pitchFamily="2" charset="-122"/>
                <a:ea typeface="华文新魏" panose="02010800040101010101" pitchFamily="2" charset="-122"/>
                <a:sym typeface="+mn-ea"/>
              </a:rPr>
              <a:t>一旦</a:t>
            </a:r>
            <a:r>
              <a:rPr lang="en-US" altLang="zh-CN" sz="2000" dirty="0">
                <a:latin typeface="华文新魏" panose="02010800040101010101" pitchFamily="2" charset="-122"/>
                <a:ea typeface="华文新魏" panose="02010800040101010101" pitchFamily="2" charset="-122"/>
                <a:sym typeface="+mn-ea"/>
              </a:rPr>
              <a:t>Lock</a:t>
            </a:r>
            <a:r>
              <a:rPr lang="zh-CN" altLang="en-US" sz="2000" dirty="0">
                <a:latin typeface="华文新魏" panose="02010800040101010101" pitchFamily="2" charset="-122"/>
                <a:ea typeface="华文新魏" panose="02010800040101010101" pitchFamily="2" charset="-122"/>
                <a:sym typeface="+mn-ea"/>
              </a:rPr>
              <a:t>锁被一个线程获得，那么被这把锁控制的所有临界区都被上锁</a:t>
            </a:r>
            <a:r>
              <a:rPr lang="zh-CN" altLang="en-US" sz="2000" dirty="0">
                <a:latin typeface="华文新魏" panose="02010800040101010101" pitchFamily="2" charset="-122"/>
                <a:ea typeface="华文新魏" panose="02010800040101010101" pitchFamily="2" charset="-122"/>
              </a:rPr>
              <a:t>（如场景</a:t>
            </a:r>
            <a:r>
              <a:rPr lang="en-US" altLang="zh-CN" sz="2000" dirty="0">
                <a:latin typeface="华文新魏" panose="02010800040101010101" pitchFamily="2" charset="-122"/>
                <a:ea typeface="华文新魏" panose="02010800040101010101" pitchFamily="2" charset="-122"/>
              </a:rPr>
              <a:t>3</a:t>
            </a:r>
            <a:r>
              <a:rPr lang="zh-CN" altLang="en-US" sz="2000" dirty="0">
                <a:latin typeface="华文新魏" panose="02010800040101010101" pitchFamily="2" charset="-122"/>
                <a:ea typeface="华文新魏" panose="02010800040101010101" pitchFamily="2" charset="-122"/>
              </a:rPr>
              <a:t>）；另外要区分</a:t>
            </a:r>
            <a:r>
              <a:rPr lang="en-US" altLang="zh-CN" sz="2000" dirty="0">
                <a:latin typeface="华文新魏" panose="02010800040101010101" pitchFamily="2" charset="-122"/>
                <a:ea typeface="华文新魏" panose="02010800040101010101" pitchFamily="2" charset="-122"/>
              </a:rPr>
              <a:t>Lock</a:t>
            </a:r>
            <a:r>
              <a:rPr lang="zh-CN" altLang="en-US" sz="2000" dirty="0">
                <a:latin typeface="华文新魏" panose="02010800040101010101" pitchFamily="2" charset="-122"/>
                <a:ea typeface="华文新魏" panose="02010800040101010101" pitchFamily="2" charset="-122"/>
              </a:rPr>
              <a:t>对象本身是否是不同的：不同的</a:t>
            </a:r>
            <a:r>
              <a:rPr lang="en-US" altLang="zh-CN" sz="2000" dirty="0">
                <a:latin typeface="华文新魏" panose="02010800040101010101" pitchFamily="2" charset="-122"/>
                <a:ea typeface="华文新魏" panose="02010800040101010101" pitchFamily="2" charset="-122"/>
              </a:rPr>
              <a:t>Lock</a:t>
            </a:r>
            <a:r>
              <a:rPr lang="zh-CN" altLang="en-US" sz="2000" dirty="0">
                <a:latin typeface="华文新魏" panose="02010800040101010101" pitchFamily="2" charset="-122"/>
                <a:ea typeface="华文新魏" panose="02010800040101010101" pitchFamily="2" charset="-122"/>
              </a:rPr>
              <a:t>对象能阻塞的线程是不一样的（如场景</a:t>
            </a:r>
            <a:r>
              <a:rPr lang="en-US" altLang="zh-CN" sz="2000" dirty="0">
                <a:latin typeface="华文新魏" panose="02010800040101010101" pitchFamily="2" charset="-122"/>
                <a:ea typeface="华文新魏" panose="02010800040101010101" pitchFamily="2" charset="-122"/>
              </a:rPr>
              <a:t>4</a:t>
            </a:r>
            <a:r>
              <a:rPr lang="zh-CN" altLang="en-US" sz="2000" dirty="0">
                <a:latin typeface="华文新魏" panose="02010800040101010101" pitchFamily="2" charset="-122"/>
                <a:ea typeface="华文新魏" panose="02010800040101010101" pitchFamily="2" charset="-122"/>
              </a:rPr>
              <a:t>）。</a:t>
            </a:r>
            <a:endParaRPr lang="en-US" altLang="zh-CN" sz="2000" dirty="0">
              <a:latin typeface="华文新魏" panose="02010800040101010101" pitchFamily="2" charset="-122"/>
              <a:ea typeface="华文新魏" panose="02010800040101010101" pitchFamily="2" charset="-122"/>
            </a:endParaRPr>
          </a:p>
          <a:p>
            <a:pPr marL="685800" lvl="1" indent="-228600">
              <a:lnSpc>
                <a:spcPct val="120000"/>
              </a:lnSpc>
              <a:spcBef>
                <a:spcPct val="0"/>
              </a:spcBef>
              <a:buFont typeface="Wingdings" pitchFamily="2" charset="2"/>
              <a:buChar char="n"/>
            </a:pPr>
            <a:r>
              <a:rPr lang="zh-CN" altLang="en-US" sz="2000" dirty="0">
                <a:latin typeface="华文新魏" panose="02010800040101010101" pitchFamily="2" charset="-122"/>
                <a:ea typeface="华文新魏" panose="02010800040101010101" pitchFamily="2" charset="-122"/>
                <a:sym typeface="+mn-ea"/>
              </a:rPr>
              <a:t>对于场景</a:t>
            </a:r>
            <a:r>
              <a:rPr lang="en-US" altLang="zh-CN" sz="2000" dirty="0">
                <a:latin typeface="华文新魏" panose="02010800040101010101" pitchFamily="2" charset="-122"/>
                <a:ea typeface="华文新魏" panose="02010800040101010101" pitchFamily="2" charset="-122"/>
                <a:sym typeface="+mn-ea"/>
              </a:rPr>
              <a:t>4</a:t>
            </a:r>
            <a:r>
              <a:rPr lang="zh-CN" altLang="en-US" sz="2000" dirty="0">
                <a:latin typeface="华文新魏" panose="02010800040101010101" pitchFamily="2" charset="-122"/>
                <a:ea typeface="华文新魏" panose="02010800040101010101" pitchFamily="2" charset="-122"/>
                <a:sym typeface="+mn-ea"/>
              </a:rPr>
              <a:t>，请思考，</a:t>
            </a:r>
            <a:r>
              <a:rPr lang="zh-CN" altLang="en-US" sz="2000" dirty="0">
                <a:solidFill>
                  <a:srgbClr val="FF0000"/>
                </a:solidFill>
                <a:latin typeface="华文新魏" panose="02010800040101010101" pitchFamily="2" charset="-122"/>
                <a:ea typeface="华文新魏" panose="02010800040101010101" pitchFamily="2" charset="-122"/>
                <a:sym typeface="+mn-ea"/>
              </a:rPr>
              <a:t>如果把</a:t>
            </a:r>
            <a:r>
              <a:rPr lang="en-US" altLang="zh-CN" sz="2000" dirty="0" err="1">
                <a:solidFill>
                  <a:srgbClr val="FF0000"/>
                </a:solidFill>
                <a:latin typeface="华文新魏" panose="02010800040101010101" pitchFamily="2" charset="-122"/>
                <a:ea typeface="华文新魏" panose="02010800040101010101" pitchFamily="2" charset="-122"/>
              </a:rPr>
              <a:t>ResourceWithLock</a:t>
            </a:r>
            <a:r>
              <a:rPr lang="zh-CN" altLang="en-US" sz="2000" dirty="0">
                <a:solidFill>
                  <a:srgbClr val="FF0000"/>
                </a:solidFill>
                <a:latin typeface="华文新魏" panose="02010800040101010101" pitchFamily="2" charset="-122"/>
                <a:ea typeface="华文新魏" panose="02010800040101010101" pitchFamily="2" charset="-122"/>
              </a:rPr>
              <a:t>里的实例成员</a:t>
            </a:r>
            <a:r>
              <a:rPr lang="en-US" altLang="zh-CN" sz="2000" dirty="0">
                <a:solidFill>
                  <a:srgbClr val="FF0000"/>
                </a:solidFill>
                <a:latin typeface="华文新魏" panose="02010800040101010101" pitchFamily="2" charset="-122"/>
                <a:ea typeface="华文新魏" panose="02010800040101010101" pitchFamily="2" charset="-122"/>
              </a:rPr>
              <a:t>lock</a:t>
            </a:r>
            <a:r>
              <a:rPr lang="zh-CN" altLang="en-US" sz="2000" dirty="0">
                <a:solidFill>
                  <a:srgbClr val="FF0000"/>
                </a:solidFill>
                <a:latin typeface="华文新魏" panose="02010800040101010101" pitchFamily="2" charset="-122"/>
                <a:ea typeface="华文新魏" panose="02010800040101010101" pitchFamily="2" charset="-122"/>
              </a:rPr>
              <a:t>改成静态成员，结果有什么不一样？</a:t>
            </a:r>
            <a:endParaRPr lang="en-US" altLang="en-US" sz="2000" dirty="0">
              <a:solidFill>
                <a:srgbClr val="FF0000"/>
              </a:solidFill>
              <a:latin typeface="华文新魏" panose="02010800040101010101" pitchFamily="2" charset="-122"/>
              <a:ea typeface="华文新魏" panose="02010800040101010101" pitchFamily="2" charset="-122"/>
              <a:sym typeface="+mn-ea"/>
            </a:endParaRPr>
          </a:p>
        </p:txBody>
      </p:sp>
    </p:spTree>
    <p:extLst>
      <p:ext uri="{BB962C8B-B14F-4D97-AF65-F5344CB8AC3E}">
        <p14:creationId xmlns:p14="http://schemas.microsoft.com/office/powerpoint/2010/main" val="131372494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文本占位符 1"/>
          <p:cNvSpPr>
            <a:spLocks noGrp="1"/>
          </p:cNvSpPr>
          <p:nvPr>
            <p:ph type="body" sz="quarter" idx="10"/>
          </p:nvPr>
        </p:nvSpPr>
        <p:spPr bwMode="auto">
          <a:xfrm>
            <a:off x="237439" y="175846"/>
            <a:ext cx="1248461" cy="835269"/>
          </a:xfrm>
          <a:noFill/>
        </p:spPr>
        <p:txBody>
          <a:bodyPr vert="horz" wrap="square" lIns="91440" tIns="45720" rIns="91440" bIns="45720" numCol="1" anchor="t" anchorCtr="0" compatLnSpc="1">
            <a:normAutofit fontScale="87500"/>
          </a:bodyPr>
          <a:lstStyle/>
          <a:p>
            <a:pPr eaLnBrk="1" hangingPunct="1"/>
            <a:r>
              <a:rPr lang="en-US" altLang="zh-CN" dirty="0"/>
              <a:t>30.4</a:t>
            </a:r>
          </a:p>
        </p:txBody>
      </p:sp>
      <p:sp>
        <p:nvSpPr>
          <p:cNvPr id="11267" name="文本占位符 2"/>
          <p:cNvSpPr>
            <a:spLocks noGrp="1"/>
          </p:cNvSpPr>
          <p:nvPr>
            <p:ph type="body" sz="quarter" idx="12"/>
          </p:nvPr>
        </p:nvSpPr>
        <p:spPr bwMode="auto">
          <a:xfrm>
            <a:off x="1649291" y="224570"/>
            <a:ext cx="8891247" cy="496887"/>
          </a:xfrm>
          <a:noFill/>
        </p:spPr>
        <p:txBody>
          <a:bodyPr vert="horz" wrap="square" lIns="91440" tIns="45720" rIns="91440" bIns="45720" numCol="1" anchor="t" anchorCtr="0" compatLnSpc="1">
            <a:noAutofit/>
          </a:bodyPr>
          <a:lstStyle/>
          <a:p>
            <a:r>
              <a:rPr lang="zh-CN" altLang="en-US" b="1" dirty="0">
                <a:latin typeface="华文细黑" panose="02010600040101010101" pitchFamily="2" charset="-122"/>
                <a:ea typeface="华文细黑" panose="02010600040101010101" pitchFamily="2" charset="-122"/>
              </a:rPr>
              <a:t>线程同步</a:t>
            </a:r>
            <a:r>
              <a:rPr lang="en-US" altLang="zh-CN" b="1" dirty="0">
                <a:latin typeface="华文细黑" panose="02010600040101010101" pitchFamily="2" charset="-122"/>
                <a:ea typeface="华文细黑" panose="02010600040101010101" pitchFamily="2" charset="-122"/>
              </a:rPr>
              <a:t>-</a:t>
            </a:r>
            <a:r>
              <a:rPr lang="zh-CN" altLang="en-US" b="1" dirty="0">
                <a:latin typeface="华文细黑" panose="02010600040101010101" pitchFamily="2" charset="-122"/>
                <a:ea typeface="华文细黑" panose="02010600040101010101" pitchFamily="2" charset="-122"/>
              </a:rPr>
              <a:t>线程协作</a:t>
            </a:r>
            <a:endParaRPr lang="en-US" altLang="zh-CN" b="1" dirty="0">
              <a:latin typeface="华文细黑" panose="02010600040101010101" pitchFamily="2" charset="-122"/>
              <a:ea typeface="华文细黑" panose="02010600040101010101" pitchFamily="2" charset="-122"/>
            </a:endParaRPr>
          </a:p>
        </p:txBody>
      </p:sp>
      <p:sp>
        <p:nvSpPr>
          <p:cNvPr id="4" name="Rectangle 3"/>
          <p:cNvSpPr txBox="1">
            <a:spLocks/>
          </p:cNvSpPr>
          <p:nvPr/>
        </p:nvSpPr>
        <p:spPr>
          <a:xfrm>
            <a:off x="595135" y="1124387"/>
            <a:ext cx="11075089" cy="2812157"/>
          </a:xfrm>
          <a:prstGeom prst="rect">
            <a:avLst/>
          </a:prstGeom>
        </p:spPr>
        <p:txBody>
          <a:bodyPr vert="horz" wrap="square" lIns="92075" tIns="46038" rIns="92075" bIns="46038" anchor="t">
            <a:normAutofit fontScale="92500" lnSpcReduction="10000"/>
          </a:bodyPr>
          <a:lstStyle/>
          <a:p>
            <a:pPr marL="228600" indent="-228600">
              <a:lnSpc>
                <a:spcPct val="120000"/>
              </a:lnSpc>
              <a:spcBef>
                <a:spcPct val="0"/>
              </a:spcBef>
              <a:buFont typeface="Wingdings" pitchFamily="2" charset="2"/>
              <a:buChar char="n"/>
              <a:defRPr/>
            </a:pPr>
            <a:r>
              <a:rPr lang="en-US" altLang="en-US" sz="2400" dirty="0" err="1">
                <a:latin typeface="华文新魏" panose="02010800040101010101" pitchFamily="2" charset="-122"/>
                <a:ea typeface="华文新魏" panose="02010800040101010101" pitchFamily="2" charset="-122"/>
              </a:rPr>
              <a:t>线程</a:t>
            </a:r>
            <a:r>
              <a:rPr lang="zh-CN" altLang="en-US" sz="2400" dirty="0">
                <a:latin typeface="华文新魏" panose="02010800040101010101" pitchFamily="2" charset="-122"/>
                <a:ea typeface="华文新魏" panose="02010800040101010101" pitchFamily="2" charset="-122"/>
              </a:rPr>
              <a:t>之间有资源竞</a:t>
            </a:r>
            <a:r>
              <a:rPr lang="en-US" altLang="en-US" sz="2400" dirty="0">
                <a:latin typeface="华文新魏" panose="02010800040101010101" pitchFamily="2" charset="-122"/>
                <a:ea typeface="华文新魏" panose="02010800040101010101" pitchFamily="2" charset="-122"/>
              </a:rPr>
              <a:t>争</a:t>
            </a:r>
            <a:r>
              <a:rPr lang="zh-CN" altLang="en-US" sz="2400" dirty="0">
                <a:latin typeface="华文新魏" panose="02010800040101010101" pitchFamily="2" charset="-122"/>
                <a:ea typeface="华文新魏" panose="02010800040101010101" pitchFamily="2" charset="-122"/>
              </a:rPr>
              <a:t>，</a:t>
            </a:r>
            <a:r>
              <a:rPr lang="en-US" altLang="zh-CN" sz="2400" dirty="0">
                <a:solidFill>
                  <a:srgbClr val="FF0000"/>
                </a:solidFill>
                <a:latin typeface="华文新魏" panose="02010800040101010101" pitchFamily="2" charset="-122"/>
                <a:ea typeface="华文新魏" panose="02010800040101010101" pitchFamily="2" charset="-122"/>
              </a:rPr>
              <a:t>synchronized</a:t>
            </a:r>
            <a:r>
              <a:rPr lang="zh-CN" altLang="en-US" sz="2400" dirty="0">
                <a:solidFill>
                  <a:srgbClr val="FF0000"/>
                </a:solidFill>
                <a:latin typeface="华文新魏" panose="02010800040101010101" pitchFamily="2" charset="-122"/>
                <a:ea typeface="华文新魏" panose="02010800040101010101" pitchFamily="2" charset="-122"/>
              </a:rPr>
              <a:t>和</a:t>
            </a:r>
            <a:r>
              <a:rPr lang="en-US" altLang="zh-CN" sz="2400" dirty="0">
                <a:solidFill>
                  <a:srgbClr val="FF0000"/>
                </a:solidFill>
                <a:latin typeface="华文新魏" panose="02010800040101010101" pitchFamily="2" charset="-122"/>
                <a:ea typeface="华文新魏" panose="02010800040101010101" pitchFamily="2" charset="-122"/>
              </a:rPr>
              <a:t>Lock</a:t>
            </a:r>
            <a:r>
              <a:rPr lang="zh-CN" altLang="en-US" sz="2400" dirty="0">
                <a:solidFill>
                  <a:srgbClr val="FF0000"/>
                </a:solidFill>
                <a:latin typeface="华文新魏" panose="02010800040101010101" pitchFamily="2" charset="-122"/>
                <a:ea typeface="华文新魏" panose="02010800040101010101" pitchFamily="2" charset="-122"/>
              </a:rPr>
              <a:t>锁这些同步机制解决的是资源竞争问题</a:t>
            </a:r>
          </a:p>
          <a:p>
            <a:pPr marL="228600" indent="-228600">
              <a:lnSpc>
                <a:spcPct val="120000"/>
              </a:lnSpc>
              <a:spcBef>
                <a:spcPct val="0"/>
              </a:spcBef>
              <a:buFont typeface="Wingdings" pitchFamily="2" charset="2"/>
              <a:buChar char="n"/>
              <a:defRPr/>
            </a:pPr>
            <a:r>
              <a:rPr lang="zh-CN" altLang="en-US" sz="2400" dirty="0">
                <a:latin typeface="华文新魏" panose="02010800040101010101" pitchFamily="2" charset="-122"/>
                <a:ea typeface="华文新魏" panose="02010800040101010101" pitchFamily="2" charset="-122"/>
              </a:rPr>
              <a:t>线程之间还有相互协作的问题</a:t>
            </a:r>
            <a:endParaRPr kumimoji="0" lang="en-US" altLang="zh-CN" sz="24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endParaRPr>
          </a:p>
          <a:p>
            <a:pPr marL="228600" marR="0" lvl="0" indent="-228600" algn="l" defTabSz="914400" rtl="0" eaLnBrk="1" fontAlgn="auto" latinLnBrk="0" hangingPunct="1">
              <a:lnSpc>
                <a:spcPct val="120000"/>
              </a:lnSpc>
              <a:spcBef>
                <a:spcPct val="0"/>
              </a:spcBef>
              <a:spcAft>
                <a:spcPts val="0"/>
              </a:spcAft>
              <a:buClrTx/>
              <a:buSzTx/>
              <a:buFont typeface="Wingdings" pitchFamily="2" charset="2"/>
              <a:buChar char="n"/>
              <a:tabLst/>
              <a:defRPr/>
            </a:pPr>
            <a:r>
              <a:rPr kumimoji="0" lang="zh-CN" altLang="en-US" sz="24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rPr>
              <a:t>假设</a:t>
            </a:r>
            <a:r>
              <a:rPr kumimoji="0" lang="en-US" altLang="en-US" sz="2400" b="0" i="0" u="none" strike="noStrike" kern="1200" cap="none" spc="0" normalizeH="0" baseline="0" noProof="0" dirty="0" err="1">
                <a:ln>
                  <a:noFill/>
                </a:ln>
                <a:solidFill>
                  <a:schemeClr val="tx1"/>
                </a:solidFill>
                <a:effectLst/>
                <a:uLnTx/>
                <a:uFillTx/>
                <a:latin typeface="华文新魏" panose="02010800040101010101" pitchFamily="2" charset="-122"/>
                <a:ea typeface="华文新魏" panose="02010800040101010101" pitchFamily="2" charset="-122"/>
              </a:rPr>
              <a:t>创建并启动两个任务</a:t>
            </a:r>
            <a:r>
              <a:rPr kumimoji="0" lang="zh-CN" altLang="en-US" sz="24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rPr>
              <a:t>线程：</a:t>
            </a:r>
          </a:p>
          <a:p>
            <a:pPr marL="685800" marR="0" lvl="1" indent="-228600" algn="l" defTabSz="914400" rtl="0" eaLnBrk="1" fontAlgn="auto" latinLnBrk="0" hangingPunct="1">
              <a:lnSpc>
                <a:spcPct val="120000"/>
              </a:lnSpc>
              <a:spcBef>
                <a:spcPct val="0"/>
              </a:spcBef>
              <a:spcAft>
                <a:spcPts val="0"/>
              </a:spcAft>
              <a:buClrTx/>
              <a:buSzTx/>
              <a:buFont typeface="Wingdings" panose="05000000000000000000" charset="0"/>
              <a:buChar char=""/>
              <a:tabLst/>
              <a:defRPr/>
            </a:pPr>
            <a:r>
              <a:rPr kumimoji="0" lang="zh-CN" altLang="en-US" sz="20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rPr>
              <a:t>存款线程</a:t>
            </a:r>
            <a:r>
              <a:rPr kumimoji="0" lang="en-US" altLang="en-US" sz="2000" b="0" i="0" u="none" strike="noStrike" kern="1200" cap="none" spc="0" normalizeH="0" baseline="0" noProof="0" dirty="0" err="1">
                <a:ln>
                  <a:noFill/>
                </a:ln>
                <a:solidFill>
                  <a:schemeClr val="tx1"/>
                </a:solidFill>
                <a:effectLst/>
                <a:uLnTx/>
                <a:uFillTx/>
                <a:latin typeface="华文新魏" panose="02010800040101010101" pitchFamily="2" charset="-122"/>
                <a:ea typeface="华文新魏" panose="02010800040101010101" pitchFamily="2" charset="-122"/>
              </a:rPr>
              <a:t>用来向</a:t>
            </a:r>
            <a:r>
              <a:rPr kumimoji="0" lang="zh-CN" altLang="en-US" sz="20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rPr>
              <a:t>账户</a:t>
            </a:r>
            <a:r>
              <a:rPr kumimoji="0" lang="en-US" altLang="en-US" sz="2000" b="0" i="0" u="none" strike="noStrike" kern="1200" cap="none" spc="0" normalizeH="0" baseline="0" noProof="0" dirty="0" err="1">
                <a:ln>
                  <a:noFill/>
                </a:ln>
                <a:solidFill>
                  <a:schemeClr val="tx1"/>
                </a:solidFill>
                <a:effectLst/>
                <a:uLnTx/>
                <a:uFillTx/>
                <a:latin typeface="华文新魏" panose="02010800040101010101" pitchFamily="2" charset="-122"/>
                <a:ea typeface="华文新魏" panose="02010800040101010101" pitchFamily="2" charset="-122"/>
              </a:rPr>
              <a:t>中存款</a:t>
            </a:r>
            <a:endParaRPr kumimoji="0" lang="en-US" altLang="en-US" sz="20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endParaRPr>
          </a:p>
          <a:p>
            <a:pPr marL="685800" marR="0" lvl="1" indent="-228600" algn="l" defTabSz="914400" rtl="0" eaLnBrk="1" fontAlgn="auto" latinLnBrk="0" hangingPunct="1">
              <a:lnSpc>
                <a:spcPct val="120000"/>
              </a:lnSpc>
              <a:spcBef>
                <a:spcPct val="0"/>
              </a:spcBef>
              <a:spcAft>
                <a:spcPts val="0"/>
              </a:spcAft>
              <a:buClrTx/>
              <a:buSzTx/>
              <a:buFont typeface="Wingdings" panose="05000000000000000000" charset="0"/>
              <a:buChar char=""/>
              <a:tabLst/>
              <a:defRPr/>
            </a:pPr>
            <a:r>
              <a:rPr kumimoji="0" lang="zh-CN" altLang="en-US" sz="20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rPr>
              <a:t>提款线程</a:t>
            </a:r>
            <a:r>
              <a:rPr kumimoji="0" lang="en-US" altLang="en-US" sz="2000" b="0" i="0" u="none" strike="noStrike" kern="1200" cap="none" spc="0" normalizeH="0" baseline="0" noProof="0" dirty="0" err="1">
                <a:ln>
                  <a:noFill/>
                </a:ln>
                <a:solidFill>
                  <a:schemeClr val="tx1"/>
                </a:solidFill>
                <a:effectLst/>
                <a:uLnTx/>
                <a:uFillTx/>
                <a:latin typeface="华文新魏" panose="02010800040101010101" pitchFamily="2" charset="-122"/>
                <a:ea typeface="华文新魏" panose="02010800040101010101" pitchFamily="2" charset="-122"/>
              </a:rPr>
              <a:t>从同一</a:t>
            </a:r>
            <a:r>
              <a:rPr kumimoji="0" lang="zh-CN" altLang="en-US" sz="20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rPr>
              <a:t>账户</a:t>
            </a:r>
            <a:r>
              <a:rPr kumimoji="0" lang="en-US" altLang="en-US" sz="2000" b="0" i="0" u="none" strike="noStrike" kern="1200" cap="none" spc="0" normalizeH="0" baseline="0" noProof="0" dirty="0" err="1">
                <a:ln>
                  <a:noFill/>
                </a:ln>
                <a:solidFill>
                  <a:schemeClr val="tx1"/>
                </a:solidFill>
                <a:effectLst/>
                <a:uLnTx/>
                <a:uFillTx/>
                <a:latin typeface="华文新魏" panose="02010800040101010101" pitchFamily="2" charset="-122"/>
                <a:ea typeface="华文新魏" panose="02010800040101010101" pitchFamily="2" charset="-122"/>
              </a:rPr>
              <a:t>中提款</a:t>
            </a:r>
            <a:endParaRPr kumimoji="0" lang="en-US" altLang="en-US" sz="20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endParaRPr>
          </a:p>
          <a:p>
            <a:pPr marL="685800" marR="0" lvl="1" indent="-228600" algn="l" defTabSz="914400" rtl="0" eaLnBrk="1" fontAlgn="auto" latinLnBrk="0" hangingPunct="1">
              <a:lnSpc>
                <a:spcPct val="120000"/>
              </a:lnSpc>
              <a:spcBef>
                <a:spcPct val="0"/>
              </a:spcBef>
              <a:spcAft>
                <a:spcPts val="0"/>
              </a:spcAft>
              <a:buClrTx/>
              <a:buSzTx/>
              <a:buFont typeface="Wingdings" panose="05000000000000000000" charset="0"/>
              <a:buChar char=""/>
              <a:tabLst/>
              <a:defRPr/>
            </a:pPr>
            <a:r>
              <a:rPr kumimoji="0" lang="en-US" altLang="en-US" sz="2000" b="0" i="0" u="none" strike="noStrike" kern="1200" cap="none" spc="0" normalizeH="0" baseline="0" noProof="0" dirty="0" err="1">
                <a:ln>
                  <a:noFill/>
                </a:ln>
                <a:solidFill>
                  <a:schemeClr val="tx1"/>
                </a:solidFill>
                <a:effectLst/>
                <a:uLnTx/>
                <a:uFillTx/>
                <a:latin typeface="华文新魏" panose="02010800040101010101" pitchFamily="2" charset="-122"/>
                <a:ea typeface="华文新魏" panose="02010800040101010101" pitchFamily="2" charset="-122"/>
              </a:rPr>
              <a:t>当提款的数额</a:t>
            </a:r>
            <a:r>
              <a:rPr kumimoji="0" lang="zh-CN" altLang="en-US" sz="20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rPr>
              <a:t>大于账户</a:t>
            </a:r>
            <a:r>
              <a:rPr kumimoji="0" lang="en-US" altLang="en-US" sz="20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rPr>
              <a:t>的</a:t>
            </a:r>
            <a:r>
              <a:rPr kumimoji="0" lang="zh-CN" altLang="en-US" sz="20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rPr>
              <a:t>当</a:t>
            </a:r>
            <a:r>
              <a:rPr kumimoji="0" lang="en-US" altLang="en-US" sz="2000" b="0" i="0" u="none" strike="noStrike" kern="1200" cap="none" spc="0" normalizeH="0" baseline="0" noProof="0" dirty="0" err="1">
                <a:ln>
                  <a:noFill/>
                </a:ln>
                <a:solidFill>
                  <a:schemeClr val="tx1"/>
                </a:solidFill>
                <a:effectLst/>
                <a:uLnTx/>
                <a:uFillTx/>
                <a:latin typeface="华文新魏" panose="02010800040101010101" pitchFamily="2" charset="-122"/>
                <a:ea typeface="华文新魏" panose="02010800040101010101" pitchFamily="2" charset="-122"/>
              </a:rPr>
              <a:t>前余额时，提款线程必须等待</a:t>
            </a:r>
            <a:r>
              <a:rPr kumimoji="0" lang="zh-CN" altLang="en-US" sz="20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rPr>
              <a:t>存款线程往账户里存钱</a:t>
            </a:r>
            <a:endParaRPr kumimoji="0" lang="en-US" altLang="en-US" sz="20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endParaRPr>
          </a:p>
          <a:p>
            <a:pPr marL="685800" marR="0" lvl="1" indent="-228600" algn="l" defTabSz="914400" rtl="0" eaLnBrk="1" fontAlgn="auto" latinLnBrk="0" hangingPunct="1">
              <a:lnSpc>
                <a:spcPct val="120000"/>
              </a:lnSpc>
              <a:spcBef>
                <a:spcPct val="0"/>
              </a:spcBef>
              <a:spcAft>
                <a:spcPts val="0"/>
              </a:spcAft>
              <a:buClrTx/>
              <a:buSzTx/>
              <a:buFont typeface="Wingdings" panose="05000000000000000000" charset="0"/>
              <a:buChar char=""/>
              <a:tabLst/>
              <a:defRPr/>
            </a:pPr>
            <a:r>
              <a:rPr kumimoji="0" lang="zh-CN" altLang="en-US" sz="20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rPr>
              <a:t>如果存款线程</a:t>
            </a:r>
            <a:r>
              <a:rPr kumimoji="0" lang="en-US" altLang="en-US" sz="20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rPr>
              <a:t>存</a:t>
            </a:r>
            <a:r>
              <a:rPr kumimoji="0" lang="zh-CN" altLang="en-US" sz="20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rPr>
              <a:t>入</a:t>
            </a:r>
            <a:r>
              <a:rPr kumimoji="0" lang="en-US" altLang="en-US" sz="2000" b="0" i="0" u="none" strike="noStrike" kern="1200" cap="none" spc="0" normalizeH="0" baseline="0" noProof="0" dirty="0" err="1">
                <a:ln>
                  <a:noFill/>
                </a:ln>
                <a:solidFill>
                  <a:schemeClr val="tx1"/>
                </a:solidFill>
                <a:effectLst/>
                <a:uLnTx/>
                <a:uFillTx/>
                <a:latin typeface="华文新魏" panose="02010800040101010101" pitchFamily="2" charset="-122"/>
                <a:ea typeface="华文新魏" panose="02010800040101010101" pitchFamily="2" charset="-122"/>
              </a:rPr>
              <a:t>一笔资金，必须通知提款线程</a:t>
            </a:r>
            <a:r>
              <a:rPr kumimoji="0" lang="zh-CN" altLang="en-US" sz="20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rPr>
              <a:t>重新</a:t>
            </a:r>
            <a:r>
              <a:rPr kumimoji="0" lang="en-US" altLang="en-US" sz="2000" b="0" i="0" u="none" strike="noStrike" kern="1200" cap="none" spc="0" normalizeH="0" baseline="0" noProof="0" dirty="0" err="1">
                <a:ln>
                  <a:noFill/>
                </a:ln>
                <a:solidFill>
                  <a:schemeClr val="tx1"/>
                </a:solidFill>
                <a:effectLst/>
                <a:uLnTx/>
                <a:uFillTx/>
                <a:latin typeface="华文新魏" panose="02010800040101010101" pitchFamily="2" charset="-122"/>
                <a:ea typeface="华文新魏" panose="02010800040101010101" pitchFamily="2" charset="-122"/>
              </a:rPr>
              <a:t>尝试</a:t>
            </a:r>
            <a:r>
              <a:rPr kumimoji="0" lang="zh-CN" altLang="en-US" sz="20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rPr>
              <a:t>提款，如果余额仍未达到提款的数额，提款线程必须继续等待新的存款</a:t>
            </a:r>
            <a:r>
              <a:rPr kumimoji="0" lang="en-US" altLang="en-US" sz="20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rPr>
              <a:t> </a:t>
            </a:r>
          </a:p>
        </p:txBody>
      </p:sp>
      <p:pic>
        <p:nvPicPr>
          <p:cNvPr id="5" name="Picture 11"/>
          <p:cNvPicPr>
            <a:picLocks noChangeAspect="1"/>
          </p:cNvPicPr>
          <p:nvPr/>
        </p:nvPicPr>
        <p:blipFill>
          <a:blip r:embed="rId2" cstate="print"/>
          <a:stretch>
            <a:fillRect/>
          </a:stretch>
        </p:blipFill>
        <p:spPr>
          <a:xfrm>
            <a:off x="595135" y="3936544"/>
            <a:ext cx="7227887" cy="2797175"/>
          </a:xfrm>
          <a:prstGeom prst="rect">
            <a:avLst/>
          </a:prstGeom>
          <a:noFill/>
          <a:ln w="12700">
            <a:noFill/>
          </a:ln>
        </p:spPr>
      </p:pic>
      <p:sp>
        <p:nvSpPr>
          <p:cNvPr id="6" name="文本框 1"/>
          <p:cNvSpPr txBox="1"/>
          <p:nvPr/>
        </p:nvSpPr>
        <p:spPr>
          <a:xfrm>
            <a:off x="8665520" y="5397951"/>
            <a:ext cx="1426845" cy="369332"/>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zh-CN" altLang="en-US" b="1" dirty="0">
                <a:solidFill>
                  <a:srgbClr val="3F7F5F"/>
                </a:solidFill>
                <a:latin typeface="华文新魏" panose="02010800040101010101" pitchFamily="2" charset="-122"/>
                <a:ea typeface="华文新魏" panose="02010800040101010101" pitchFamily="2" charset="-122"/>
                <a:cs typeface="宋体" panose="02010600030101010101" pitchFamily="2" charset="-122"/>
              </a:rPr>
              <a:t>例：</a:t>
            </a:r>
            <a:r>
              <a:rPr lang="en-US" altLang="zh-CN" b="1" dirty="0">
                <a:solidFill>
                  <a:srgbClr val="3F7F5F"/>
                </a:solidFill>
                <a:latin typeface="华文新魏" panose="02010800040101010101" pitchFamily="2" charset="-122"/>
                <a:ea typeface="华文新魏" panose="02010800040101010101" pitchFamily="2" charset="-122"/>
                <a:cs typeface="宋体" panose="02010600030101010101" pitchFamily="2" charset="-122"/>
              </a:rPr>
              <a:t>30-6</a:t>
            </a:r>
          </a:p>
        </p:txBody>
      </p:sp>
    </p:spTree>
    <p:extLst>
      <p:ext uri="{BB962C8B-B14F-4D97-AF65-F5344CB8AC3E}">
        <p14:creationId xmlns:p14="http://schemas.microsoft.com/office/powerpoint/2010/main" val="83662395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文本占位符 1"/>
          <p:cNvSpPr>
            <a:spLocks noGrp="1"/>
          </p:cNvSpPr>
          <p:nvPr>
            <p:ph type="body" sz="quarter" idx="10"/>
          </p:nvPr>
        </p:nvSpPr>
        <p:spPr bwMode="auto">
          <a:xfrm>
            <a:off x="237439" y="175846"/>
            <a:ext cx="1248461" cy="835269"/>
          </a:xfrm>
          <a:noFill/>
        </p:spPr>
        <p:txBody>
          <a:bodyPr vert="horz" wrap="square" lIns="91440" tIns="45720" rIns="91440" bIns="45720" numCol="1" anchor="t" anchorCtr="0" compatLnSpc="1">
            <a:normAutofit fontScale="87500"/>
          </a:bodyPr>
          <a:lstStyle/>
          <a:p>
            <a:pPr eaLnBrk="1" hangingPunct="1"/>
            <a:r>
              <a:rPr lang="en-US" altLang="zh-CN" dirty="0"/>
              <a:t>30.4</a:t>
            </a:r>
          </a:p>
        </p:txBody>
      </p:sp>
      <p:sp>
        <p:nvSpPr>
          <p:cNvPr id="11267" name="文本占位符 2"/>
          <p:cNvSpPr>
            <a:spLocks noGrp="1"/>
          </p:cNvSpPr>
          <p:nvPr>
            <p:ph type="body" sz="quarter" idx="12"/>
          </p:nvPr>
        </p:nvSpPr>
        <p:spPr bwMode="auto">
          <a:xfrm>
            <a:off x="1649291" y="224570"/>
            <a:ext cx="8891247" cy="496887"/>
          </a:xfrm>
          <a:noFill/>
        </p:spPr>
        <p:txBody>
          <a:bodyPr vert="horz" wrap="square" lIns="91440" tIns="45720" rIns="91440" bIns="45720" numCol="1" anchor="t" anchorCtr="0" compatLnSpc="1">
            <a:noAutofit/>
          </a:bodyPr>
          <a:lstStyle/>
          <a:p>
            <a:r>
              <a:rPr lang="zh-CN" altLang="en-US" b="1" dirty="0">
                <a:latin typeface="华文细黑" panose="02010600040101010101" pitchFamily="2" charset="-122"/>
                <a:ea typeface="华文细黑" panose="02010600040101010101" pitchFamily="2" charset="-122"/>
              </a:rPr>
              <a:t>线程同步</a:t>
            </a:r>
            <a:r>
              <a:rPr lang="en-US" altLang="zh-CN" b="1" dirty="0">
                <a:latin typeface="华文细黑" panose="02010600040101010101" pitchFamily="2" charset="-122"/>
                <a:ea typeface="华文细黑" panose="02010600040101010101" pitchFamily="2" charset="-122"/>
              </a:rPr>
              <a:t>-</a:t>
            </a:r>
            <a:r>
              <a:rPr lang="zh-CN" altLang="en-US" b="1" dirty="0">
                <a:latin typeface="华文细黑" panose="02010600040101010101" pitchFamily="2" charset="-122"/>
                <a:ea typeface="华文细黑" panose="02010600040101010101" pitchFamily="2" charset="-122"/>
              </a:rPr>
              <a:t>线程协作</a:t>
            </a:r>
            <a:endParaRPr lang="en-US" altLang="zh-CN" b="1" dirty="0">
              <a:latin typeface="华文细黑" panose="02010600040101010101" pitchFamily="2" charset="-122"/>
              <a:ea typeface="华文细黑" panose="02010600040101010101" pitchFamily="2" charset="-122"/>
            </a:endParaRPr>
          </a:p>
        </p:txBody>
      </p:sp>
      <p:sp>
        <p:nvSpPr>
          <p:cNvPr id="4" name="Rectangle 3"/>
          <p:cNvSpPr txBox="1">
            <a:spLocks/>
          </p:cNvSpPr>
          <p:nvPr/>
        </p:nvSpPr>
        <p:spPr>
          <a:xfrm>
            <a:off x="114776" y="1105427"/>
            <a:ext cx="11783575" cy="3388514"/>
          </a:xfrm>
          <a:prstGeom prst="rect">
            <a:avLst/>
          </a:prstGeom>
        </p:spPr>
        <p:txBody>
          <a:bodyPr vert="horz" wrap="square" lIns="92075" tIns="46038" rIns="92075" bIns="46038" anchor="t">
            <a:noAutofit/>
          </a:bodyPr>
          <a:lstStyle/>
          <a:p>
            <a:pPr marL="228600" indent="-228600">
              <a:lnSpc>
                <a:spcPct val="130000"/>
              </a:lnSpc>
              <a:spcBef>
                <a:spcPct val="0"/>
              </a:spcBef>
              <a:buFont typeface="Wingdings" pitchFamily="2" charset="2"/>
              <a:buChar char="n"/>
            </a:pPr>
            <a:r>
              <a:rPr lang="zh-CN" altLang="en-US" sz="2200" dirty="0">
                <a:latin typeface="华文新魏" panose="02010800040101010101" pitchFamily="2" charset="-122"/>
                <a:ea typeface="华文新魏" panose="02010800040101010101" pitchFamily="2" charset="-122"/>
              </a:rPr>
              <a:t>线程之间的相互协作：可通过</a:t>
            </a:r>
            <a:r>
              <a:rPr lang="en-US" altLang="zh-CN" sz="2200" dirty="0">
                <a:latin typeface="华文新魏" panose="02010800040101010101" pitchFamily="2" charset="-122"/>
                <a:ea typeface="华文新魏" panose="02010800040101010101" pitchFamily="2" charset="-122"/>
              </a:rPr>
              <a:t>Condition</a:t>
            </a:r>
            <a:r>
              <a:rPr lang="zh-CN" altLang="en-US" sz="2200" dirty="0">
                <a:latin typeface="华文新魏" panose="02010800040101010101" pitchFamily="2" charset="-122"/>
                <a:ea typeface="华文新魏" panose="02010800040101010101" pitchFamily="2" charset="-122"/>
              </a:rPr>
              <a:t>对象的</a:t>
            </a:r>
            <a:r>
              <a:rPr lang="en-US" altLang="zh-CN" sz="2200" dirty="0">
                <a:latin typeface="华文新魏" panose="02010800040101010101" pitchFamily="2" charset="-122"/>
                <a:ea typeface="华文新魏" panose="02010800040101010101" pitchFamily="2" charset="-122"/>
              </a:rPr>
              <a:t>await/signal/</a:t>
            </a:r>
            <a:r>
              <a:rPr lang="en-US" altLang="zh-CN" sz="2200" dirty="0" err="1">
                <a:latin typeface="华文新魏" panose="02010800040101010101" pitchFamily="2" charset="-122"/>
                <a:ea typeface="华文新魏" panose="02010800040101010101" pitchFamily="2" charset="-122"/>
              </a:rPr>
              <a:t>signalAll</a:t>
            </a:r>
            <a:r>
              <a:rPr lang="zh-CN" altLang="en-US" sz="2200" dirty="0">
                <a:latin typeface="华文新魏" panose="02010800040101010101" pitchFamily="2" charset="-122"/>
                <a:ea typeface="华文新魏" panose="02010800040101010101" pitchFamily="2" charset="-122"/>
              </a:rPr>
              <a:t>来完成</a:t>
            </a:r>
          </a:p>
          <a:p>
            <a:pPr marL="800100" lvl="1" indent="-342900">
              <a:lnSpc>
                <a:spcPct val="130000"/>
              </a:lnSpc>
              <a:spcBef>
                <a:spcPct val="0"/>
              </a:spcBef>
              <a:buFont typeface="Wingdings" panose="05000000000000000000" pitchFamily="2" charset="2"/>
              <a:buChar char="u"/>
              <a:defRPr/>
            </a:pPr>
            <a:r>
              <a:rPr lang="en-US" altLang="zh-CN" dirty="0">
                <a:latin typeface="华文新魏" panose="02010800040101010101" pitchFamily="2" charset="-122"/>
                <a:ea typeface="华文新魏" panose="02010800040101010101" pitchFamily="2" charset="-122"/>
                <a:sym typeface="+mn-ea"/>
              </a:rPr>
              <a:t>Condition (</a:t>
            </a:r>
            <a:r>
              <a:rPr lang="zh-CN" altLang="en-US" dirty="0">
                <a:latin typeface="华文新魏" panose="02010800040101010101" pitchFamily="2" charset="-122"/>
                <a:ea typeface="华文新魏" panose="02010800040101010101" pitchFamily="2" charset="-122"/>
                <a:sym typeface="+mn-ea"/>
              </a:rPr>
              <a:t>条件</a:t>
            </a:r>
            <a:r>
              <a:rPr lang="en-US" altLang="zh-CN" dirty="0">
                <a:latin typeface="华文新魏" panose="02010800040101010101" pitchFamily="2" charset="-122"/>
                <a:ea typeface="华文新魏" panose="02010800040101010101" pitchFamily="2" charset="-122"/>
                <a:sym typeface="+mn-ea"/>
              </a:rPr>
              <a:t>)</a:t>
            </a:r>
            <a:r>
              <a:rPr lang="zh-CN" altLang="en-US" dirty="0">
                <a:latin typeface="华文新魏" panose="02010800040101010101" pitchFamily="2" charset="-122"/>
                <a:ea typeface="华文新魏" panose="02010800040101010101" pitchFamily="2" charset="-122"/>
                <a:sym typeface="+mn-ea"/>
              </a:rPr>
              <a:t>对象</a:t>
            </a:r>
            <a:r>
              <a:rPr lang="en-US" altLang="en-US" dirty="0" err="1">
                <a:latin typeface="华文新魏" panose="02010800040101010101" pitchFamily="2" charset="-122"/>
                <a:ea typeface="华文新魏" panose="02010800040101010101" pitchFamily="2" charset="-122"/>
              </a:rPr>
              <a:t>是通过调用Lock</a:t>
            </a:r>
            <a:r>
              <a:rPr lang="zh-CN" altLang="en-US" dirty="0">
                <a:latin typeface="华文新魏" panose="02010800040101010101" pitchFamily="2" charset="-122"/>
                <a:ea typeface="华文新魏" panose="02010800040101010101" pitchFamily="2" charset="-122"/>
              </a:rPr>
              <a:t>实例</a:t>
            </a:r>
            <a:r>
              <a:rPr lang="en-US" altLang="en-US" dirty="0" err="1">
                <a:latin typeface="华文新魏" panose="02010800040101010101" pitchFamily="2" charset="-122"/>
                <a:ea typeface="华文新魏" panose="02010800040101010101" pitchFamily="2" charset="-122"/>
              </a:rPr>
              <a:t>的newCondition</a:t>
            </a:r>
            <a:r>
              <a:rPr lang="en-US" altLang="en-US" dirty="0">
                <a:latin typeface="华文新魏" panose="02010800040101010101" pitchFamily="2" charset="-122"/>
                <a:ea typeface="华文新魏" panose="02010800040101010101" pitchFamily="2" charset="-122"/>
              </a:rPr>
              <a:t>( )</a:t>
            </a:r>
            <a:r>
              <a:rPr lang="en-US" altLang="en-US" dirty="0" err="1">
                <a:latin typeface="华文新魏" panose="02010800040101010101" pitchFamily="2" charset="-122"/>
                <a:ea typeface="华文新魏" panose="02010800040101010101" pitchFamily="2" charset="-122"/>
              </a:rPr>
              <a:t>方法而创建的</a:t>
            </a:r>
            <a:r>
              <a:rPr lang="zh-CN" altLang="en-US" dirty="0">
                <a:latin typeface="华文新魏" panose="02010800040101010101" pitchFamily="2" charset="-122"/>
                <a:ea typeface="华文新魏" panose="02010800040101010101" pitchFamily="2" charset="-122"/>
              </a:rPr>
              <a:t>对象</a:t>
            </a:r>
          </a:p>
          <a:p>
            <a:pPr marL="800100" marR="0" lvl="1" indent="-342900" algn="l" defTabSz="914400" rtl="0" eaLnBrk="1" fontAlgn="auto" latinLnBrk="0" hangingPunct="1">
              <a:lnSpc>
                <a:spcPct val="130000"/>
              </a:lnSpc>
              <a:spcBef>
                <a:spcPct val="0"/>
              </a:spcBef>
              <a:spcAft>
                <a:spcPts val="0"/>
              </a:spcAft>
              <a:buClrTx/>
              <a:buSzTx/>
              <a:buFont typeface="Wingdings" panose="05000000000000000000" pitchFamily="2" charset="2"/>
              <a:buChar char="u"/>
              <a:tabLst/>
              <a:defRPr/>
            </a:pPr>
            <a:r>
              <a:rPr kumimoji="0" lang="en-US" altLang="zh-CN"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sym typeface="+mn-ea"/>
              </a:rPr>
              <a:t>Condition</a:t>
            </a:r>
            <a:r>
              <a:rPr lang="zh-CN" altLang="en-US" dirty="0">
                <a:latin typeface="华文新魏" panose="02010800040101010101" pitchFamily="2" charset="-122"/>
                <a:ea typeface="华文新魏" panose="02010800040101010101" pitchFamily="2" charset="-122"/>
                <a:sym typeface="+mn-ea"/>
              </a:rPr>
              <a:t>对象</a:t>
            </a:r>
            <a:r>
              <a:rPr kumimoji="0" lang="en-US" altLang="en-US" b="0" i="0" u="none" strike="noStrike" kern="1200" cap="none" spc="0" normalizeH="0" baseline="0" noProof="0" dirty="0" err="1">
                <a:ln>
                  <a:noFill/>
                </a:ln>
                <a:solidFill>
                  <a:schemeClr val="tx1"/>
                </a:solidFill>
                <a:effectLst/>
                <a:uLnTx/>
                <a:uFillTx/>
                <a:latin typeface="华文新魏" panose="02010800040101010101" pitchFamily="2" charset="-122"/>
                <a:ea typeface="华文新魏" panose="02010800040101010101" pitchFamily="2" charset="-122"/>
                <a:sym typeface="+mn-ea"/>
              </a:rPr>
              <a:t>可以用于协调线程之间的交互</a:t>
            </a:r>
            <a:r>
              <a:rPr kumimoji="0" lang="zh-CN" altLang="en-US"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sym typeface="+mn-ea"/>
              </a:rPr>
              <a:t>（使用条件实现线程间通信）</a:t>
            </a:r>
          </a:p>
          <a:p>
            <a:pPr marL="685800" marR="0" lvl="1" indent="-228600" algn="l" defTabSz="914400" rtl="0" eaLnBrk="1" fontAlgn="auto" latinLnBrk="0" hangingPunct="1">
              <a:lnSpc>
                <a:spcPct val="130000"/>
              </a:lnSpc>
              <a:spcBef>
                <a:spcPct val="0"/>
              </a:spcBef>
              <a:spcAft>
                <a:spcPts val="0"/>
              </a:spcAft>
              <a:buClrTx/>
              <a:buSzTx/>
              <a:buFont typeface="Wingdings" panose="05000000000000000000" charset="0"/>
              <a:buChar char=""/>
              <a:tabLst/>
              <a:defRPr/>
            </a:pPr>
            <a:r>
              <a:rPr kumimoji="0" lang="zh-CN" altLang="en-US"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rPr>
              <a:t> 一旦创建了</a:t>
            </a:r>
            <a:r>
              <a:rPr kumimoji="0" lang="en-US" altLang="en-US" b="0" i="0" u="none" strike="noStrike" kern="1200" cap="none" spc="0" normalizeH="0" baseline="0" noProof="0" dirty="0" err="1">
                <a:ln>
                  <a:noFill/>
                </a:ln>
                <a:solidFill>
                  <a:schemeClr val="tx1"/>
                </a:solidFill>
                <a:effectLst/>
                <a:uLnTx/>
                <a:uFillTx/>
                <a:latin typeface="华文新魏" panose="02010800040101010101" pitchFamily="2" charset="-122"/>
                <a:ea typeface="华文新魏" panose="02010800040101010101" pitchFamily="2" charset="-122"/>
              </a:rPr>
              <a:t>条件</a:t>
            </a:r>
            <a:r>
              <a:rPr kumimoji="0" lang="zh-CN" altLang="en-US"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rPr>
              <a:t>对象</a:t>
            </a:r>
            <a:r>
              <a:rPr kumimoji="0" lang="en-US" altLang="zh-CN" b="0" i="0" u="none" strike="noStrike" kern="1200" cap="none" spc="0" normalizeH="0" baseline="0" noProof="0" dirty="0" err="1">
                <a:ln>
                  <a:noFill/>
                </a:ln>
                <a:solidFill>
                  <a:schemeClr val="tx1"/>
                </a:solidFill>
                <a:effectLst/>
                <a:uLnTx/>
                <a:uFillTx/>
                <a:latin typeface="华文新魏" panose="02010800040101010101" pitchFamily="2" charset="-122"/>
                <a:ea typeface="华文新魏" panose="02010800040101010101" pitchFamily="2" charset="-122"/>
              </a:rPr>
              <a:t>condition</a:t>
            </a:r>
            <a:r>
              <a:rPr kumimoji="0" lang="en-US" altLang="en-US" b="0" i="0" u="none" strike="noStrike" kern="1200" cap="none" spc="0" normalizeH="0" baseline="0" noProof="0" dirty="0" err="1">
                <a:ln>
                  <a:noFill/>
                </a:ln>
                <a:solidFill>
                  <a:schemeClr val="tx1"/>
                </a:solidFill>
                <a:effectLst/>
                <a:uLnTx/>
                <a:uFillTx/>
                <a:latin typeface="华文新魏" panose="02010800040101010101" pitchFamily="2" charset="-122"/>
                <a:ea typeface="华文新魏" panose="02010800040101010101" pitchFamily="2" charset="-122"/>
              </a:rPr>
              <a:t>，就</a:t>
            </a:r>
            <a:r>
              <a:rPr kumimoji="0" lang="zh-CN" altLang="en-US"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rPr>
              <a:t>可以通过调用</a:t>
            </a:r>
            <a:r>
              <a:rPr kumimoji="0" lang="en-US" altLang="zh-CN" b="0" i="0" u="none" strike="noStrike" kern="1200" cap="none" spc="0" normalizeH="0" baseline="0" noProof="0" dirty="0" err="1">
                <a:ln>
                  <a:noFill/>
                </a:ln>
                <a:solidFill>
                  <a:schemeClr val="tx1"/>
                </a:solidFill>
                <a:effectLst/>
                <a:uLnTx/>
                <a:uFillTx/>
                <a:latin typeface="华文新魏" panose="02010800040101010101" pitchFamily="2" charset="-122"/>
                <a:ea typeface="华文新魏" panose="02010800040101010101" pitchFamily="2" charset="-122"/>
              </a:rPr>
              <a:t>condition.</a:t>
            </a:r>
            <a:r>
              <a:rPr kumimoji="0" lang="en-US" altLang="en-US" b="0" i="0" u="none" strike="noStrike" kern="1200" cap="none" spc="0" normalizeH="0" baseline="0" noProof="0" dirty="0" err="1">
                <a:ln>
                  <a:noFill/>
                </a:ln>
                <a:solidFill>
                  <a:schemeClr val="tx1"/>
                </a:solidFill>
                <a:effectLst/>
                <a:uLnTx/>
                <a:uFillTx/>
                <a:latin typeface="华文新魏" panose="02010800040101010101" pitchFamily="2" charset="-122"/>
                <a:ea typeface="华文新魏" panose="02010800040101010101" pitchFamily="2" charset="-122"/>
              </a:rPr>
              <a:t>await</a:t>
            </a:r>
            <a:r>
              <a:rPr kumimoji="0" lang="en-US" altLang="en-US"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rPr>
              <a:t>()</a:t>
            </a:r>
            <a:r>
              <a:rPr kumimoji="0" lang="zh-CN" altLang="en-US"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rPr>
              <a:t>使当前线程进入等待状态</a:t>
            </a:r>
            <a:r>
              <a:rPr kumimoji="0" lang="en-US" altLang="en-US"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rPr>
              <a:t> ,  </a:t>
            </a:r>
          </a:p>
          <a:p>
            <a:pPr marL="685800" marR="0" lvl="1" indent="-228600" algn="l" defTabSz="914400" rtl="0" eaLnBrk="1" fontAlgn="auto" latinLnBrk="0" hangingPunct="1">
              <a:lnSpc>
                <a:spcPct val="130000"/>
              </a:lnSpc>
              <a:spcBef>
                <a:spcPct val="0"/>
              </a:spcBef>
              <a:spcAft>
                <a:spcPts val="0"/>
              </a:spcAft>
              <a:buClrTx/>
              <a:buSzTx/>
              <a:buFont typeface="Wingdings" panose="05000000000000000000" charset="0"/>
              <a:buChar char=""/>
              <a:tabLst/>
              <a:defRPr/>
            </a:pPr>
            <a:r>
              <a:rPr kumimoji="0" lang="zh-CN" altLang="en-US"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rPr>
              <a:t>其它线程通过</a:t>
            </a:r>
            <a:r>
              <a:rPr lang="zh-CN" altLang="en-US" dirty="0">
                <a:solidFill>
                  <a:srgbClr val="FF0000"/>
                </a:solidFill>
                <a:latin typeface="华文新魏" panose="02010800040101010101" pitchFamily="2" charset="-122"/>
                <a:ea typeface="华文新魏" panose="02010800040101010101" pitchFamily="2" charset="-122"/>
              </a:rPr>
              <a:t>同一个</a:t>
            </a:r>
            <a:r>
              <a:rPr kumimoji="0" lang="zh-CN" altLang="en-US" b="0" i="0" u="none" strike="noStrike" kern="1200" cap="none" spc="0" normalizeH="0" baseline="0" noProof="0" dirty="0">
                <a:ln>
                  <a:noFill/>
                </a:ln>
                <a:solidFill>
                  <a:srgbClr val="FF0000"/>
                </a:solidFill>
                <a:effectLst/>
                <a:uLnTx/>
                <a:uFillTx/>
                <a:latin typeface="华文新魏" panose="02010800040101010101" pitchFamily="2" charset="-122"/>
                <a:ea typeface="华文新魏" panose="02010800040101010101" pitchFamily="2" charset="-122"/>
              </a:rPr>
              <a:t>条件对象</a:t>
            </a:r>
            <a:r>
              <a:rPr kumimoji="0" lang="zh-CN" altLang="en-US"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rPr>
              <a:t>调用</a:t>
            </a:r>
            <a:r>
              <a:rPr kumimoji="0" lang="en-US" altLang="en-US" b="0" i="0" u="none" strike="noStrike" kern="1200" cap="none" spc="0" normalizeH="0" baseline="0" noProof="0" dirty="0" err="1">
                <a:ln>
                  <a:noFill/>
                </a:ln>
                <a:solidFill>
                  <a:schemeClr val="tx1"/>
                </a:solidFill>
                <a:effectLst/>
                <a:uLnTx/>
                <a:uFillTx/>
                <a:latin typeface="华文新魏" panose="02010800040101010101" pitchFamily="2" charset="-122"/>
                <a:ea typeface="华文新魏" panose="02010800040101010101" pitchFamily="2" charset="-122"/>
              </a:rPr>
              <a:t>signal和signalAll</a:t>
            </a:r>
            <a:r>
              <a:rPr kumimoji="0" lang="en-US" altLang="en-US"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rPr>
              <a:t>()</a:t>
            </a:r>
            <a:r>
              <a:rPr kumimoji="0" lang="en-US" altLang="en-US" b="0" i="0" u="none" strike="noStrike" kern="1200" cap="none" spc="0" normalizeH="0" baseline="0" noProof="0" dirty="0" err="1">
                <a:ln>
                  <a:noFill/>
                </a:ln>
                <a:solidFill>
                  <a:schemeClr val="tx1"/>
                </a:solidFill>
                <a:effectLst/>
                <a:uLnTx/>
                <a:uFillTx/>
                <a:latin typeface="华文新魏" panose="02010800040101010101" pitchFamily="2" charset="-122"/>
                <a:ea typeface="华文新魏" panose="02010800040101010101" pitchFamily="2" charset="-122"/>
              </a:rPr>
              <a:t>方法来</a:t>
            </a:r>
            <a:r>
              <a:rPr kumimoji="0" lang="zh-CN" altLang="en-US"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rPr>
              <a:t>唤醒等待的</a:t>
            </a:r>
            <a:r>
              <a:rPr lang="zh-CN" altLang="en-US" dirty="0">
                <a:latin typeface="华文新魏" panose="02010800040101010101" pitchFamily="2" charset="-122"/>
                <a:ea typeface="华文新魏" panose="02010800040101010101" pitchFamily="2" charset="-122"/>
              </a:rPr>
              <a:t>线程</a:t>
            </a:r>
            <a:r>
              <a:rPr kumimoji="0" lang="zh-CN" altLang="en-US"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rPr>
              <a:t>，从而</a:t>
            </a:r>
            <a:r>
              <a:rPr kumimoji="0" lang="en-US" altLang="en-US" b="0" i="0" u="none" strike="noStrike" kern="1200" cap="none" spc="0" normalizeH="0" baseline="0" noProof="0" dirty="0" err="1">
                <a:ln>
                  <a:noFill/>
                </a:ln>
                <a:solidFill>
                  <a:schemeClr val="tx1"/>
                </a:solidFill>
                <a:effectLst/>
                <a:uLnTx/>
                <a:uFillTx/>
                <a:latin typeface="华文新魏" panose="02010800040101010101" pitchFamily="2" charset="-122"/>
                <a:ea typeface="华文新魏" panose="02010800040101010101" pitchFamily="2" charset="-122"/>
              </a:rPr>
              <a:t>实现线程之</a:t>
            </a:r>
            <a:r>
              <a:rPr kumimoji="0" lang="zh-CN" altLang="en-US"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rPr>
              <a:t>间的相互协作</a:t>
            </a:r>
            <a:endParaRPr kumimoji="0" lang="en-US" altLang="zh-CN"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endParaRPr>
          </a:p>
          <a:p>
            <a:pPr marL="228600" lvl="0" indent="-228600">
              <a:lnSpc>
                <a:spcPct val="110000"/>
              </a:lnSpc>
              <a:spcBef>
                <a:spcPct val="0"/>
              </a:spcBef>
              <a:buFont typeface="Wingdings" pitchFamily="2" charset="2"/>
              <a:buChar char="n"/>
              <a:defRPr/>
            </a:pPr>
            <a:r>
              <a:rPr lang="en-US" altLang="zh-CN" sz="2200" dirty="0" err="1">
                <a:latin typeface="华文新魏" panose="02010800040101010101" pitchFamily="2" charset="-122"/>
                <a:ea typeface="华文新魏" panose="02010800040101010101" pitchFamily="2" charset="-122"/>
                <a:sym typeface="+mn-ea"/>
              </a:rPr>
              <a:t>锁和条件是Java</a:t>
            </a:r>
            <a:r>
              <a:rPr lang="en-US" altLang="zh-CN" sz="2200" dirty="0">
                <a:latin typeface="华文新魏" panose="02010800040101010101" pitchFamily="2" charset="-122"/>
                <a:ea typeface="华文新魏" panose="02010800040101010101" pitchFamily="2" charset="-122"/>
                <a:sym typeface="+mn-ea"/>
              </a:rPr>
              <a:t> 5中的新内容</a:t>
            </a:r>
            <a:r>
              <a:rPr lang="zh-CN" altLang="en-US" sz="2200" dirty="0">
                <a:latin typeface="华文新魏" panose="02010800040101010101" pitchFamily="2" charset="-122"/>
                <a:ea typeface="华文新魏" panose="02010800040101010101" pitchFamily="2" charset="-122"/>
                <a:sym typeface="+mn-ea"/>
              </a:rPr>
              <a:t>，</a:t>
            </a:r>
            <a:r>
              <a:rPr lang="en-US" altLang="zh-CN" sz="2200" dirty="0" err="1">
                <a:latin typeface="华文新魏" panose="02010800040101010101" pitchFamily="2" charset="-122"/>
                <a:ea typeface="华文新魏" panose="02010800040101010101" pitchFamily="2" charset="-122"/>
                <a:sym typeface="+mn-ea"/>
              </a:rPr>
              <a:t>在Java</a:t>
            </a:r>
            <a:r>
              <a:rPr lang="en-US" altLang="zh-CN" sz="2200" dirty="0">
                <a:latin typeface="华文新魏" panose="02010800040101010101" pitchFamily="2" charset="-122"/>
                <a:ea typeface="华文新魏" panose="02010800040101010101" pitchFamily="2" charset="-122"/>
                <a:sym typeface="+mn-ea"/>
              </a:rPr>
              <a:t> 5之前，线程通信是</a:t>
            </a:r>
            <a:r>
              <a:rPr lang="zh-CN" altLang="en-US" sz="2200" dirty="0">
                <a:latin typeface="华文新魏" panose="02010800040101010101" pitchFamily="2" charset="-122"/>
                <a:ea typeface="华文新魏" panose="02010800040101010101" pitchFamily="2" charset="-122"/>
                <a:sym typeface="+mn-ea"/>
              </a:rPr>
              <a:t>使用</a:t>
            </a:r>
            <a:r>
              <a:rPr lang="en-US" altLang="zh-CN" sz="2200" dirty="0" err="1">
                <a:latin typeface="华文新魏" panose="02010800040101010101" pitchFamily="2" charset="-122"/>
                <a:ea typeface="华文新魏" panose="02010800040101010101" pitchFamily="2" charset="-122"/>
                <a:sym typeface="+mn-ea"/>
              </a:rPr>
              <a:t>对象的</a:t>
            </a:r>
            <a:r>
              <a:rPr lang="zh-CN" altLang="en-US" sz="2200" dirty="0">
                <a:latin typeface="华文新魏" panose="02010800040101010101" pitchFamily="2" charset="-122"/>
                <a:ea typeface="华文新魏" panose="02010800040101010101" pitchFamily="2" charset="-122"/>
                <a:sym typeface="+mn-ea"/>
              </a:rPr>
              <a:t>内置监视器（</a:t>
            </a:r>
            <a:r>
              <a:rPr lang="en-US" altLang="zh-CN" sz="2200" dirty="0">
                <a:latin typeface="华文新魏" panose="02010800040101010101" pitchFamily="2" charset="-122"/>
                <a:ea typeface="华文新魏" panose="02010800040101010101" pitchFamily="2" charset="-122"/>
                <a:sym typeface="+mn-ea"/>
              </a:rPr>
              <a:t>Object</a:t>
            </a:r>
            <a:r>
              <a:rPr lang="zh-CN" altLang="en-US" sz="2200" dirty="0">
                <a:latin typeface="华文新魏" panose="02010800040101010101" pitchFamily="2" charset="-122"/>
                <a:ea typeface="华文新魏" panose="02010800040101010101" pitchFamily="2" charset="-122"/>
                <a:sym typeface="+mn-ea"/>
              </a:rPr>
              <a:t>类的</a:t>
            </a:r>
            <a:r>
              <a:rPr lang="en-US" altLang="zh-CN" sz="2200" dirty="0">
                <a:latin typeface="华文新魏" panose="02010800040101010101" pitchFamily="2" charset="-122"/>
                <a:ea typeface="华文新魏" panose="02010800040101010101" pitchFamily="2" charset="-122"/>
                <a:sym typeface="+mn-ea"/>
              </a:rPr>
              <a:t>wait/signal/</a:t>
            </a:r>
            <a:r>
              <a:rPr lang="en-US" altLang="zh-CN" sz="2200" dirty="0" err="1">
                <a:latin typeface="华文新魏" panose="02010800040101010101" pitchFamily="2" charset="-122"/>
                <a:ea typeface="华文新魏" panose="02010800040101010101" pitchFamily="2" charset="-122"/>
                <a:sym typeface="+mn-ea"/>
              </a:rPr>
              <a:t>signalAll</a:t>
            </a:r>
            <a:r>
              <a:rPr lang="zh-CN" altLang="en-US" sz="2200" dirty="0">
                <a:latin typeface="华文新魏" panose="02010800040101010101" pitchFamily="2" charset="-122"/>
                <a:ea typeface="华文新魏" panose="02010800040101010101" pitchFamily="2" charset="-122"/>
                <a:sym typeface="+mn-ea"/>
              </a:rPr>
              <a:t>）编程实现</a:t>
            </a:r>
          </a:p>
          <a:p>
            <a:pPr marL="228600" lvl="0" indent="-228600">
              <a:lnSpc>
                <a:spcPct val="110000"/>
              </a:lnSpc>
              <a:spcBef>
                <a:spcPct val="0"/>
              </a:spcBef>
              <a:buFont typeface="Wingdings" pitchFamily="2" charset="2"/>
              <a:buChar char="n"/>
              <a:defRPr/>
            </a:pPr>
            <a:r>
              <a:rPr lang="zh-CN" altLang="en-US" sz="2200" dirty="0">
                <a:latin typeface="华文新魏" panose="02010800040101010101" pitchFamily="2" charset="-122"/>
                <a:ea typeface="华文新魏" panose="02010800040101010101" pitchFamily="2" charset="-122"/>
                <a:sym typeface="+mn-ea"/>
              </a:rPr>
              <a:t>锁和条件比内置监视器更加强大且灵活，因此无须使用内置监视器，但要注意遗留代码中的内置监视器</a:t>
            </a:r>
          </a:p>
        </p:txBody>
      </p:sp>
      <p:graphicFrame>
        <p:nvGraphicFramePr>
          <p:cNvPr id="6" name="对象 5"/>
          <p:cNvGraphicFramePr>
            <a:graphicFrameLocks noChangeAspect="1"/>
          </p:cNvGraphicFramePr>
          <p:nvPr>
            <p:extLst>
              <p:ext uri="{D42A27DB-BD31-4B8C-83A1-F6EECF244321}">
                <p14:modId xmlns:p14="http://schemas.microsoft.com/office/powerpoint/2010/main" val="362119202"/>
              </p:ext>
            </p:extLst>
          </p:nvPr>
        </p:nvGraphicFramePr>
        <p:xfrm>
          <a:off x="304800" y="4983700"/>
          <a:ext cx="3574417" cy="1649730"/>
        </p:xfrm>
        <a:graphic>
          <a:graphicData uri="http://schemas.openxmlformats.org/presentationml/2006/ole">
            <mc:AlternateContent xmlns:mc="http://schemas.openxmlformats.org/markup-compatibility/2006">
              <mc:Choice xmlns:v="urn:schemas-microsoft-com:vml" Requires="v">
                <p:oleObj r:id="rId3" imgW="4809967" imgH="2171811" progId="">
                  <p:embed/>
                </p:oleObj>
              </mc:Choice>
              <mc:Fallback>
                <p:oleObj r:id="rId3" imgW="4809967" imgH="2171811" progId="">
                  <p:embed/>
                  <p:pic>
                    <p:nvPicPr>
                      <p:cNvPr id="0"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4983700"/>
                        <a:ext cx="3574417" cy="1649730"/>
                      </a:xfrm>
                      <a:prstGeom prst="rect">
                        <a:avLst/>
                      </a:prstGeom>
                      <a:noFill/>
                    </p:spPr>
                  </p:pic>
                </p:oleObj>
              </mc:Fallback>
            </mc:AlternateContent>
          </a:graphicData>
        </a:graphic>
      </p:graphicFrame>
      <p:sp>
        <p:nvSpPr>
          <p:cNvPr id="7" name="文本框 3"/>
          <p:cNvSpPr txBox="1"/>
          <p:nvPr/>
        </p:nvSpPr>
        <p:spPr>
          <a:xfrm>
            <a:off x="3879217" y="5679718"/>
            <a:ext cx="8141797" cy="923330"/>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zh-CN" altLang="en-US" sz="1800" b="1" dirty="0">
                <a:solidFill>
                  <a:srgbClr val="3F7F5F"/>
                </a:solidFill>
                <a:latin typeface="宋体" panose="02010600030101010101" pitchFamily="2" charset="-122"/>
                <a:ea typeface="宋体" panose="02010600030101010101" pitchFamily="2" charset="-122"/>
                <a:cs typeface="宋体" panose="02010600030101010101" pitchFamily="2" charset="-122"/>
              </a:rPr>
              <a:t>引起当前线程（调用</a:t>
            </a:r>
            <a:r>
              <a:rPr lang="en-US" altLang="zh-CN" sz="1800" b="1" dirty="0">
                <a:solidFill>
                  <a:srgbClr val="3F7F5F"/>
                </a:solidFill>
                <a:latin typeface="宋体" panose="02010600030101010101" pitchFamily="2" charset="-122"/>
                <a:ea typeface="宋体" panose="02010600030101010101" pitchFamily="2" charset="-122"/>
                <a:cs typeface="宋体" panose="02010600030101010101" pitchFamily="2" charset="-122"/>
              </a:rPr>
              <a:t>await</a:t>
            </a:r>
            <a:r>
              <a:rPr lang="zh-CN" altLang="en-US" sz="1800" b="1" dirty="0">
                <a:solidFill>
                  <a:srgbClr val="3F7F5F"/>
                </a:solidFill>
                <a:latin typeface="宋体" panose="02010600030101010101" pitchFamily="2" charset="-122"/>
                <a:ea typeface="宋体" panose="02010600030101010101" pitchFamily="2" charset="-122"/>
                <a:cs typeface="宋体" panose="02010600030101010101" pitchFamily="2" charset="-122"/>
              </a:rPr>
              <a:t>的线程）等待，直到</a:t>
            </a:r>
            <a:r>
              <a:rPr lang="zh-CN" altLang="en-US" b="1" dirty="0">
                <a:solidFill>
                  <a:srgbClr val="3F7F5F"/>
                </a:solidFill>
                <a:latin typeface="宋体" panose="02010600030101010101" pitchFamily="2" charset="-122"/>
                <a:ea typeface="宋体" panose="02010600030101010101" pitchFamily="2" charset="-122"/>
                <a:cs typeface="宋体" panose="02010600030101010101" pitchFamily="2" charset="-122"/>
              </a:rPr>
              <a:t>收到</a:t>
            </a:r>
            <a:r>
              <a:rPr lang="zh-CN" altLang="en-US" sz="1800" b="1" dirty="0">
                <a:solidFill>
                  <a:srgbClr val="3F7F5F"/>
                </a:solidFill>
                <a:latin typeface="宋体" panose="02010600030101010101" pitchFamily="2" charset="-122"/>
                <a:ea typeface="宋体" panose="02010600030101010101" pitchFamily="2" charset="-122"/>
                <a:cs typeface="宋体" panose="02010600030101010101" pitchFamily="2" charset="-122"/>
              </a:rPr>
              <a:t>条件信号</a:t>
            </a:r>
            <a:r>
              <a:rPr lang="en-US" altLang="zh-CN" b="1" dirty="0">
                <a:solidFill>
                  <a:srgbClr val="3F7F5F"/>
                </a:solidFill>
                <a:latin typeface="宋体" panose="02010600030101010101" pitchFamily="2" charset="-122"/>
                <a:ea typeface="宋体" panose="02010600030101010101" pitchFamily="2" charset="-122"/>
              </a:rPr>
              <a:t>signal/</a:t>
            </a:r>
            <a:r>
              <a:rPr lang="en-US" altLang="zh-CN" b="1" dirty="0" err="1">
                <a:solidFill>
                  <a:srgbClr val="3F7F5F"/>
                </a:solidFill>
                <a:latin typeface="宋体" panose="02010600030101010101" pitchFamily="2" charset="-122"/>
                <a:ea typeface="宋体" panose="02010600030101010101" pitchFamily="2" charset="-122"/>
              </a:rPr>
              <a:t>signalAll</a:t>
            </a:r>
            <a:endParaRPr lang="zh-CN" altLang="en-US" b="1" dirty="0">
              <a:solidFill>
                <a:srgbClr val="3F7F5F"/>
              </a:solidFill>
              <a:latin typeface="宋体" panose="02010600030101010101" pitchFamily="2" charset="-122"/>
              <a:ea typeface="宋体" panose="02010600030101010101" pitchFamily="2" charset="-122"/>
            </a:endParaRPr>
          </a:p>
          <a:p>
            <a:r>
              <a:rPr lang="zh-CN" altLang="en-US" sz="1800" b="1" dirty="0">
                <a:solidFill>
                  <a:srgbClr val="3F7F5F"/>
                </a:solidFill>
                <a:latin typeface="宋体" panose="02010600030101010101" pitchFamily="2" charset="-122"/>
                <a:ea typeface="宋体" panose="02010600030101010101" pitchFamily="2" charset="-122"/>
                <a:cs typeface="宋体" panose="02010600030101010101" pitchFamily="2" charset="-122"/>
              </a:rPr>
              <a:t>唤醒一个等待线程</a:t>
            </a:r>
          </a:p>
          <a:p>
            <a:r>
              <a:rPr lang="zh-CN" altLang="en-US" sz="1800" b="1" dirty="0">
                <a:solidFill>
                  <a:srgbClr val="3F7F5F"/>
                </a:solidFill>
                <a:latin typeface="宋体" panose="02010600030101010101" pitchFamily="2" charset="-122"/>
                <a:ea typeface="宋体" panose="02010600030101010101" pitchFamily="2" charset="-122"/>
                <a:cs typeface="宋体" panose="02010600030101010101" pitchFamily="2" charset="-122"/>
                <a:sym typeface="+mn-ea"/>
              </a:rPr>
              <a:t>唤醒所有等待线程</a:t>
            </a:r>
          </a:p>
        </p:txBody>
      </p:sp>
    </p:spTree>
    <p:extLst>
      <p:ext uri="{BB962C8B-B14F-4D97-AF65-F5344CB8AC3E}">
        <p14:creationId xmlns:p14="http://schemas.microsoft.com/office/powerpoint/2010/main" val="83662395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文本占位符 1"/>
          <p:cNvSpPr>
            <a:spLocks noGrp="1"/>
          </p:cNvSpPr>
          <p:nvPr>
            <p:ph type="body" sz="quarter" idx="10"/>
          </p:nvPr>
        </p:nvSpPr>
        <p:spPr bwMode="auto">
          <a:xfrm>
            <a:off x="237439" y="175846"/>
            <a:ext cx="1248461" cy="835269"/>
          </a:xfrm>
          <a:noFill/>
        </p:spPr>
        <p:txBody>
          <a:bodyPr vert="horz" wrap="square" lIns="91440" tIns="45720" rIns="91440" bIns="45720" numCol="1" anchor="t" anchorCtr="0" compatLnSpc="1">
            <a:normAutofit fontScale="87500"/>
          </a:bodyPr>
          <a:lstStyle/>
          <a:p>
            <a:pPr eaLnBrk="1" hangingPunct="1"/>
            <a:r>
              <a:rPr lang="en-US" altLang="zh-CN" dirty="0"/>
              <a:t>30.4</a:t>
            </a:r>
          </a:p>
        </p:txBody>
      </p:sp>
      <p:sp>
        <p:nvSpPr>
          <p:cNvPr id="11267" name="文本占位符 2"/>
          <p:cNvSpPr>
            <a:spLocks noGrp="1"/>
          </p:cNvSpPr>
          <p:nvPr>
            <p:ph type="body" sz="quarter" idx="12"/>
          </p:nvPr>
        </p:nvSpPr>
        <p:spPr bwMode="auto">
          <a:xfrm>
            <a:off x="1649291" y="224570"/>
            <a:ext cx="8891247" cy="496887"/>
          </a:xfrm>
          <a:noFill/>
        </p:spPr>
        <p:txBody>
          <a:bodyPr vert="horz" wrap="square" lIns="91440" tIns="45720" rIns="91440" bIns="45720" numCol="1" anchor="t" anchorCtr="0" compatLnSpc="1">
            <a:noAutofit/>
          </a:bodyPr>
          <a:lstStyle/>
          <a:p>
            <a:r>
              <a:rPr lang="zh-CN" altLang="en-US" b="1" dirty="0">
                <a:latin typeface="华文细黑" panose="02010600040101010101" pitchFamily="2" charset="-122"/>
                <a:ea typeface="华文细黑" panose="02010600040101010101" pitchFamily="2" charset="-122"/>
              </a:rPr>
              <a:t>线程同步</a:t>
            </a:r>
            <a:r>
              <a:rPr lang="en-US" altLang="zh-CN" b="1" dirty="0">
                <a:latin typeface="华文细黑" panose="02010600040101010101" pitchFamily="2" charset="-122"/>
                <a:ea typeface="华文细黑" panose="02010600040101010101" pitchFamily="2" charset="-122"/>
              </a:rPr>
              <a:t>-</a:t>
            </a:r>
            <a:r>
              <a:rPr lang="zh-CN" altLang="en-US" b="1" dirty="0">
                <a:latin typeface="华文细黑" panose="02010600040101010101" pitchFamily="2" charset="-122"/>
                <a:ea typeface="华文细黑" panose="02010600040101010101" pitchFamily="2" charset="-122"/>
              </a:rPr>
              <a:t>线程协作</a:t>
            </a:r>
            <a:endParaRPr lang="en-US" altLang="zh-CN" b="1" dirty="0">
              <a:latin typeface="华文细黑" panose="02010600040101010101" pitchFamily="2" charset="-122"/>
              <a:ea typeface="华文细黑" panose="02010600040101010101" pitchFamily="2" charset="-122"/>
            </a:endParaRPr>
          </a:p>
        </p:txBody>
      </p:sp>
      <p:sp>
        <p:nvSpPr>
          <p:cNvPr id="4" name="Rectangle 3"/>
          <p:cNvSpPr txBox="1">
            <a:spLocks/>
          </p:cNvSpPr>
          <p:nvPr/>
        </p:nvSpPr>
        <p:spPr>
          <a:xfrm>
            <a:off x="237439" y="5361948"/>
            <a:ext cx="10944471" cy="1492155"/>
          </a:xfrm>
          <a:prstGeom prst="rect">
            <a:avLst/>
          </a:prstGeom>
        </p:spPr>
        <p:txBody>
          <a:bodyPr vert="horz" wrap="square" lIns="92075" tIns="46038" rIns="92075" bIns="46038" anchor="t">
            <a:noAutofit/>
          </a:bodyPr>
          <a:lstStyle/>
          <a:p>
            <a:pPr marL="228600" marR="0" lvl="0" indent="-228600" algn="l" defTabSz="914400" rtl="0" eaLnBrk="1" fontAlgn="auto" latinLnBrk="0" hangingPunct="1">
              <a:lnSpc>
                <a:spcPct val="110000"/>
              </a:lnSpc>
              <a:spcBef>
                <a:spcPct val="0"/>
              </a:spcBef>
              <a:spcAft>
                <a:spcPts val="0"/>
              </a:spcAft>
              <a:buClrTx/>
              <a:buSzTx/>
              <a:buFont typeface="Wingdings" pitchFamily="2" charset="2"/>
              <a:buChar char="n"/>
              <a:tabLst/>
              <a:defRPr/>
            </a:pPr>
            <a:r>
              <a:rPr kumimoji="0" lang="zh-CN" altLang="en-US" sz="20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rPr>
              <a:t>使用循环while而不能使用条件if </a:t>
            </a:r>
            <a:endParaRPr kumimoji="0" lang="en-US" altLang="en-US" sz="20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endParaRPr>
          </a:p>
          <a:p>
            <a:pPr marL="228600" marR="0" lvl="0" indent="-228600" algn="l" defTabSz="914400" rtl="0" eaLnBrk="1" fontAlgn="auto" latinLnBrk="0" hangingPunct="1">
              <a:lnSpc>
                <a:spcPct val="110000"/>
              </a:lnSpc>
              <a:spcBef>
                <a:spcPct val="0"/>
              </a:spcBef>
              <a:spcAft>
                <a:spcPts val="0"/>
              </a:spcAft>
              <a:buClrTx/>
              <a:buSzTx/>
              <a:buFont typeface="Wingdings" pitchFamily="2" charset="2"/>
              <a:buChar char="n"/>
              <a:tabLst/>
              <a:defRPr/>
            </a:pPr>
            <a:r>
              <a:rPr kumimoji="0" lang="zh-CN" altLang="en-US" sz="20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rPr>
              <a:t>有</a:t>
            </a:r>
            <a:r>
              <a:rPr kumimoji="0" lang="en-US" altLang="zh-CN" sz="20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rPr>
              <a:t>await</a:t>
            </a:r>
            <a:r>
              <a:rPr kumimoji="0" lang="zh-CN" altLang="en-US" sz="20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rPr>
              <a:t>，就要</a:t>
            </a:r>
            <a:r>
              <a:rPr lang="zh-CN" altLang="en-US" sz="2000" dirty="0">
                <a:latin typeface="华文新魏" panose="02010800040101010101" pitchFamily="2" charset="-122"/>
                <a:ea typeface="华文新魏" panose="02010800040101010101" pitchFamily="2" charset="-122"/>
              </a:rPr>
              <a:t>有</a:t>
            </a:r>
            <a:r>
              <a:rPr kumimoji="0" lang="zh-CN" altLang="en-US" sz="20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rPr>
              <a:t> signal</a:t>
            </a:r>
            <a:r>
              <a:rPr kumimoji="0" lang="en-US" altLang="zh-CN" sz="20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rPr>
              <a:t>(</a:t>
            </a:r>
            <a:r>
              <a:rPr kumimoji="0" lang="zh-CN" altLang="en-US" sz="20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rPr>
              <a:t>)或者signalAll()，要不然一直等</a:t>
            </a:r>
          </a:p>
          <a:p>
            <a:pPr marL="228600" marR="0" lvl="0" indent="-228600" algn="l" defTabSz="914400" rtl="0" eaLnBrk="1" fontAlgn="auto" latinLnBrk="0" hangingPunct="1">
              <a:lnSpc>
                <a:spcPct val="110000"/>
              </a:lnSpc>
              <a:spcBef>
                <a:spcPct val="0"/>
              </a:spcBef>
              <a:spcAft>
                <a:spcPts val="0"/>
              </a:spcAft>
              <a:buClrTx/>
              <a:buSzTx/>
              <a:buFont typeface="Wingdings" pitchFamily="2" charset="2"/>
              <a:buChar char="n"/>
              <a:tabLst/>
              <a:defRPr/>
            </a:pPr>
            <a:r>
              <a:rPr kumimoji="0" lang="zh-CN" altLang="en-US" sz="20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rPr>
              <a:t>条件对象由Lock对象创建，</a:t>
            </a:r>
            <a:r>
              <a:rPr lang="zh-CN" altLang="en-US" sz="2000" dirty="0">
                <a:latin typeface="华文新魏" panose="02010800040101010101" pitchFamily="2" charset="-122"/>
                <a:ea typeface="华文新魏" panose="02010800040101010101" pitchFamily="2" charset="-122"/>
              </a:rPr>
              <a:t>通过条件对象</a:t>
            </a:r>
            <a:r>
              <a:rPr kumimoji="0" lang="zh-CN" altLang="en-US" sz="20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rPr>
              <a:t>调用它的方法</a:t>
            </a:r>
            <a:r>
              <a:rPr kumimoji="0" lang="en-US" altLang="zh-CN" sz="20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sym typeface="+mn-ea"/>
              </a:rPr>
              <a:t>await</a:t>
            </a:r>
            <a:r>
              <a:rPr lang="en-US" altLang="zh-CN" sz="2000" dirty="0">
                <a:latin typeface="华文新魏" panose="02010800040101010101" pitchFamily="2" charset="-122"/>
                <a:ea typeface="华文新魏" panose="02010800040101010101" pitchFamily="2" charset="-122"/>
                <a:sym typeface="+mn-ea"/>
              </a:rPr>
              <a:t>/s</a:t>
            </a:r>
            <a:r>
              <a:rPr kumimoji="0" lang="zh-CN" altLang="en-US" sz="20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sym typeface="+mn-ea"/>
              </a:rPr>
              <a:t>ignal</a:t>
            </a:r>
            <a:r>
              <a:rPr kumimoji="0" lang="en-US" altLang="zh-CN" sz="20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sym typeface="+mn-ea"/>
              </a:rPr>
              <a:t>/</a:t>
            </a:r>
            <a:r>
              <a:rPr kumimoji="0" lang="zh-CN" altLang="en-US" sz="20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sym typeface="+mn-ea"/>
              </a:rPr>
              <a:t>signalAll()，</a:t>
            </a:r>
            <a:r>
              <a:rPr kumimoji="0" lang="zh-CN" altLang="en-US" sz="2000" b="0" i="0" u="none" strike="noStrike" kern="1200" cap="none" spc="0" normalizeH="0" baseline="0" noProof="0" dirty="0">
                <a:ln>
                  <a:noFill/>
                </a:ln>
                <a:solidFill>
                  <a:srgbClr val="FF0000"/>
                </a:solidFill>
                <a:effectLst/>
                <a:uLnTx/>
                <a:uFillTx/>
                <a:latin typeface="华文新魏" panose="02010800040101010101" pitchFamily="2" charset="-122"/>
                <a:ea typeface="华文新魏" panose="02010800040101010101" pitchFamily="2" charset="-122"/>
                <a:sym typeface="+mn-ea"/>
              </a:rPr>
              <a:t>为调用这些方法，必须首先拥有锁（即先调用</a:t>
            </a:r>
            <a:r>
              <a:rPr lang="en-US" altLang="zh-CN" sz="2000" dirty="0">
                <a:solidFill>
                  <a:srgbClr val="FF0000"/>
                </a:solidFill>
                <a:latin typeface="华文新魏" panose="02010800040101010101" pitchFamily="2" charset="-122"/>
                <a:ea typeface="华文新魏" panose="02010800040101010101" pitchFamily="2" charset="-122"/>
                <a:sym typeface="+mn-ea"/>
              </a:rPr>
              <a:t>l</a:t>
            </a:r>
            <a:r>
              <a:rPr kumimoji="0" lang="en-US" altLang="zh-CN" sz="2000" b="0" i="0" u="none" strike="noStrike" kern="1200" cap="none" spc="0" normalizeH="0" baseline="0" noProof="0" dirty="0" err="1">
                <a:ln>
                  <a:noFill/>
                </a:ln>
                <a:solidFill>
                  <a:srgbClr val="FF0000"/>
                </a:solidFill>
                <a:effectLst/>
                <a:uLnTx/>
                <a:uFillTx/>
                <a:latin typeface="华文新魏" panose="02010800040101010101" pitchFamily="2" charset="-122"/>
                <a:ea typeface="华文新魏" panose="02010800040101010101" pitchFamily="2" charset="-122"/>
                <a:sym typeface="+mn-ea"/>
              </a:rPr>
              <a:t>ock</a:t>
            </a:r>
            <a:r>
              <a:rPr kumimoji="0" lang="zh-CN" altLang="en-US" sz="2000" b="0" i="0" u="none" strike="noStrike" kern="1200" cap="none" spc="0" normalizeH="0" baseline="0" noProof="0" dirty="0">
                <a:ln>
                  <a:noFill/>
                </a:ln>
                <a:solidFill>
                  <a:srgbClr val="FF0000"/>
                </a:solidFill>
                <a:effectLst/>
                <a:uLnTx/>
                <a:uFillTx/>
                <a:latin typeface="华文新魏" panose="02010800040101010101" pitchFamily="2" charset="-122"/>
                <a:ea typeface="华文新魏" panose="02010800040101010101" pitchFamily="2" charset="-122"/>
                <a:sym typeface="+mn-ea"/>
              </a:rPr>
              <a:t>方法）</a:t>
            </a:r>
            <a:r>
              <a:rPr kumimoji="0" lang="en-US" altLang="zh-CN" sz="20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sym typeface="+mn-ea"/>
              </a:rPr>
              <a:t>	</a:t>
            </a:r>
          </a:p>
        </p:txBody>
      </p:sp>
      <p:pic>
        <p:nvPicPr>
          <p:cNvPr id="5" name="Picture 11"/>
          <p:cNvPicPr>
            <a:picLocks noChangeAspect="1"/>
          </p:cNvPicPr>
          <p:nvPr/>
        </p:nvPicPr>
        <p:blipFill>
          <a:blip r:embed="rId2" cstate="print"/>
          <a:stretch>
            <a:fillRect/>
          </a:stretch>
        </p:blipFill>
        <p:spPr>
          <a:xfrm>
            <a:off x="3172715" y="2298116"/>
            <a:ext cx="5844398" cy="2261768"/>
          </a:xfrm>
          <a:prstGeom prst="rect">
            <a:avLst/>
          </a:prstGeom>
          <a:noFill/>
          <a:ln w="12700">
            <a:noFill/>
          </a:ln>
        </p:spPr>
      </p:pic>
      <p:sp>
        <p:nvSpPr>
          <p:cNvPr id="6" name="圆角矩形标注 14">
            <a:extLst>
              <a:ext uri="{FF2B5EF4-FFF2-40B4-BE49-F238E27FC236}">
                <a16:creationId xmlns:a16="http://schemas.microsoft.com/office/drawing/2014/main" id="{954F222D-7DB3-48E7-B7CA-53184BF3F99F}"/>
              </a:ext>
            </a:extLst>
          </p:cNvPr>
          <p:cNvSpPr/>
          <p:nvPr/>
        </p:nvSpPr>
        <p:spPr>
          <a:xfrm>
            <a:off x="39222" y="1697846"/>
            <a:ext cx="3133493" cy="992457"/>
          </a:xfrm>
          <a:prstGeom prst="wedgeRoundRectCallout">
            <a:avLst>
              <a:gd name="adj1" fmla="val 48538"/>
              <a:gd name="adj2" fmla="val 95145"/>
              <a:gd name="adj3" fmla="val 16667"/>
            </a:avLst>
          </a:prstGeom>
          <a:solidFill>
            <a:schemeClr val="accent4">
              <a:lumMod val="20000"/>
              <a:lumOff val="80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90000"/>
              </a:lnSpc>
              <a:spcBef>
                <a:spcPct val="0"/>
              </a:spcBef>
              <a:defRPr/>
            </a:pPr>
            <a:r>
              <a:rPr lang="en-US" altLang="zh-CN" sz="1500" b="1" dirty="0">
                <a:solidFill>
                  <a:srgbClr val="FF0000"/>
                </a:solidFill>
                <a:latin typeface="华文新魏" panose="02010800040101010101" pitchFamily="2" charset="-122"/>
                <a:ea typeface="华文新魏" panose="02010800040101010101" pitchFamily="2" charset="-122"/>
                <a:cs typeface="Times New Roman" panose="02020603050405020304" pitchFamily="18" charset="0"/>
              </a:rPr>
              <a:t>while</a:t>
            </a:r>
            <a:r>
              <a:rPr lang="zh-CN" altLang="en-US" sz="15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循环里：</a:t>
            </a:r>
            <a:endParaRPr lang="en-US" altLang="zh-CN" sz="15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endParaRPr>
          </a:p>
          <a:p>
            <a:pPr algn="just">
              <a:lnSpc>
                <a:spcPct val="90000"/>
              </a:lnSpc>
              <a:spcBef>
                <a:spcPct val="0"/>
              </a:spcBef>
              <a:defRPr/>
            </a:pPr>
            <a:r>
              <a:rPr lang="zh-CN" altLang="en-US" sz="15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只要余额小于取钱数额，就调用条件对象</a:t>
            </a:r>
            <a:r>
              <a:rPr lang="en-US" altLang="zh-CN" sz="15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.await</a:t>
            </a:r>
            <a:r>
              <a:rPr lang="zh-CN" altLang="en-US" sz="15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，使得当前线程（进入</a:t>
            </a:r>
            <a:r>
              <a:rPr lang="en-US" altLang="zh-CN" sz="1500" dirty="0" err="1">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withDraw</a:t>
            </a:r>
            <a:r>
              <a:rPr lang="zh-CN" altLang="en-US" sz="15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方法的线程）被挂起；</a:t>
            </a:r>
            <a:endParaRPr lang="en-US" altLang="zh-CN" sz="15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endParaRPr>
          </a:p>
        </p:txBody>
      </p:sp>
      <p:sp>
        <p:nvSpPr>
          <p:cNvPr id="7" name="圆角矩形标注 14">
            <a:extLst>
              <a:ext uri="{FF2B5EF4-FFF2-40B4-BE49-F238E27FC236}">
                <a16:creationId xmlns:a16="http://schemas.microsoft.com/office/drawing/2014/main" id="{9E9ADEEA-BFA2-49EB-B71C-3D04DCC5F46A}"/>
              </a:ext>
            </a:extLst>
          </p:cNvPr>
          <p:cNvSpPr/>
          <p:nvPr/>
        </p:nvSpPr>
        <p:spPr>
          <a:xfrm>
            <a:off x="9058507" y="4474874"/>
            <a:ext cx="3133493" cy="992457"/>
          </a:xfrm>
          <a:prstGeom prst="wedgeRoundRectCallout">
            <a:avLst>
              <a:gd name="adj1" fmla="val -50039"/>
              <a:gd name="adj2" fmla="val -114967"/>
              <a:gd name="adj3" fmla="val 16667"/>
            </a:avLst>
          </a:prstGeom>
          <a:solidFill>
            <a:schemeClr val="accent4">
              <a:lumMod val="20000"/>
              <a:lumOff val="80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90000"/>
              </a:lnSpc>
              <a:spcBef>
                <a:spcPct val="0"/>
              </a:spcBef>
              <a:defRPr/>
            </a:pPr>
            <a:r>
              <a:rPr lang="zh-CN" altLang="en-US" sz="15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往账户存钱后，调用同一个条件对象</a:t>
            </a:r>
            <a:r>
              <a:rPr lang="en-US" altLang="zh-CN" sz="15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a:t>
            </a:r>
            <a:r>
              <a:rPr lang="en-US" altLang="zh-CN" sz="1500" dirty="0" err="1">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signalAll</a:t>
            </a:r>
            <a:r>
              <a:rPr lang="zh-CN" altLang="en-US" sz="15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去唤醒所有因调用</a:t>
            </a:r>
            <a:r>
              <a:rPr lang="en-US" altLang="zh-CN" sz="15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await</a:t>
            </a:r>
            <a:r>
              <a:rPr lang="zh-CN" altLang="en-US" sz="15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而被挂起的线程（二者配套使用） ；</a:t>
            </a:r>
            <a:endParaRPr lang="en-US" altLang="zh-CN" sz="15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endParaRPr>
          </a:p>
        </p:txBody>
      </p:sp>
      <p:sp>
        <p:nvSpPr>
          <p:cNvPr id="13" name="圆角矩形标注 14">
            <a:extLst>
              <a:ext uri="{FF2B5EF4-FFF2-40B4-BE49-F238E27FC236}">
                <a16:creationId xmlns:a16="http://schemas.microsoft.com/office/drawing/2014/main" id="{09B78A23-233F-4BCA-9696-A79C814B7B82}"/>
              </a:ext>
            </a:extLst>
          </p:cNvPr>
          <p:cNvSpPr/>
          <p:nvPr/>
        </p:nvSpPr>
        <p:spPr>
          <a:xfrm>
            <a:off x="3540954" y="1140800"/>
            <a:ext cx="2168720" cy="737972"/>
          </a:xfrm>
          <a:prstGeom prst="wedgeRoundRectCallout">
            <a:avLst>
              <a:gd name="adj1" fmla="val -20877"/>
              <a:gd name="adj2" fmla="val 89100"/>
              <a:gd name="adj3" fmla="val 16667"/>
            </a:avLst>
          </a:prstGeom>
          <a:solidFill>
            <a:schemeClr val="accent4">
              <a:lumMod val="20000"/>
              <a:lumOff val="80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90000"/>
              </a:lnSpc>
              <a:spcBef>
                <a:spcPct val="0"/>
              </a:spcBef>
              <a:defRPr/>
            </a:pPr>
            <a:r>
              <a:rPr lang="en-US" altLang="zh-CN" sz="1500" dirty="0" err="1">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withDraw</a:t>
            </a:r>
            <a:r>
              <a:rPr lang="zh-CN" altLang="en-US" sz="15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方法</a:t>
            </a:r>
            <a:endParaRPr lang="en-US" altLang="zh-CN" sz="15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endParaRPr>
          </a:p>
        </p:txBody>
      </p:sp>
      <p:sp>
        <p:nvSpPr>
          <p:cNvPr id="14" name="圆角矩形标注 14">
            <a:extLst>
              <a:ext uri="{FF2B5EF4-FFF2-40B4-BE49-F238E27FC236}">
                <a16:creationId xmlns:a16="http://schemas.microsoft.com/office/drawing/2014/main" id="{91F001CD-19A3-4E8D-9A37-44D996F80817}"/>
              </a:ext>
            </a:extLst>
          </p:cNvPr>
          <p:cNvSpPr/>
          <p:nvPr/>
        </p:nvSpPr>
        <p:spPr>
          <a:xfrm>
            <a:off x="7016418" y="1127066"/>
            <a:ext cx="2168720" cy="737972"/>
          </a:xfrm>
          <a:prstGeom prst="wedgeRoundRectCallout">
            <a:avLst>
              <a:gd name="adj1" fmla="val -20877"/>
              <a:gd name="adj2" fmla="val 89100"/>
              <a:gd name="adj3" fmla="val 16667"/>
            </a:avLst>
          </a:prstGeom>
          <a:solidFill>
            <a:schemeClr val="accent4">
              <a:lumMod val="20000"/>
              <a:lumOff val="80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90000"/>
              </a:lnSpc>
              <a:spcBef>
                <a:spcPct val="0"/>
              </a:spcBef>
              <a:defRPr/>
            </a:pPr>
            <a:r>
              <a:rPr lang="en-US" altLang="zh-CN" sz="15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deposit</a:t>
            </a:r>
            <a:r>
              <a:rPr lang="zh-CN" altLang="en-US" sz="15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方法</a:t>
            </a:r>
            <a:endParaRPr lang="en-US" altLang="zh-CN" sz="15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endParaRPr>
          </a:p>
        </p:txBody>
      </p:sp>
      <p:sp>
        <p:nvSpPr>
          <p:cNvPr id="15" name="圆角矩形标注 14">
            <a:extLst>
              <a:ext uri="{FF2B5EF4-FFF2-40B4-BE49-F238E27FC236}">
                <a16:creationId xmlns:a16="http://schemas.microsoft.com/office/drawing/2014/main" id="{CB456EFC-4F22-4F86-A686-6171A0E6DB05}"/>
              </a:ext>
            </a:extLst>
          </p:cNvPr>
          <p:cNvSpPr/>
          <p:nvPr/>
        </p:nvSpPr>
        <p:spPr>
          <a:xfrm>
            <a:off x="401540" y="3429726"/>
            <a:ext cx="2168720" cy="737972"/>
          </a:xfrm>
          <a:prstGeom prst="wedgeRoundRectCallout">
            <a:avLst>
              <a:gd name="adj1" fmla="val 85559"/>
              <a:gd name="adj2" fmla="val -39340"/>
              <a:gd name="adj3" fmla="val 16667"/>
            </a:avLst>
          </a:prstGeom>
          <a:solidFill>
            <a:schemeClr val="accent4">
              <a:lumMod val="20000"/>
              <a:lumOff val="80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90000"/>
              </a:lnSpc>
              <a:spcBef>
                <a:spcPct val="0"/>
              </a:spcBef>
              <a:defRPr/>
            </a:pPr>
            <a:r>
              <a:rPr lang="en-US" altLang="zh-CN" sz="1500" dirty="0" err="1">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newDeposit</a:t>
            </a:r>
            <a:r>
              <a:rPr lang="zh-CN" altLang="en-US" sz="15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是事先创建好的条件对象</a:t>
            </a:r>
            <a:endParaRPr lang="en-US" altLang="zh-CN" sz="15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endParaRPr>
          </a:p>
        </p:txBody>
      </p:sp>
    </p:spTree>
    <p:extLst>
      <p:ext uri="{BB962C8B-B14F-4D97-AF65-F5344CB8AC3E}">
        <p14:creationId xmlns:p14="http://schemas.microsoft.com/office/powerpoint/2010/main" val="83662395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文本占位符 1"/>
          <p:cNvSpPr>
            <a:spLocks noGrp="1"/>
          </p:cNvSpPr>
          <p:nvPr>
            <p:ph type="body" sz="quarter" idx="10"/>
          </p:nvPr>
        </p:nvSpPr>
        <p:spPr bwMode="auto">
          <a:xfrm>
            <a:off x="237439" y="175846"/>
            <a:ext cx="1248461" cy="835269"/>
          </a:xfrm>
          <a:noFill/>
        </p:spPr>
        <p:txBody>
          <a:bodyPr vert="horz" wrap="square" lIns="91440" tIns="45720" rIns="91440" bIns="45720" numCol="1" anchor="t" anchorCtr="0" compatLnSpc="1">
            <a:normAutofit fontScale="87500"/>
          </a:bodyPr>
          <a:lstStyle/>
          <a:p>
            <a:pPr eaLnBrk="1" hangingPunct="1"/>
            <a:r>
              <a:rPr lang="en-US" altLang="zh-CN" dirty="0"/>
              <a:t>30.4</a:t>
            </a:r>
          </a:p>
        </p:txBody>
      </p:sp>
      <p:sp>
        <p:nvSpPr>
          <p:cNvPr id="11267" name="文本占位符 2"/>
          <p:cNvSpPr>
            <a:spLocks noGrp="1"/>
          </p:cNvSpPr>
          <p:nvPr>
            <p:ph type="body" sz="quarter" idx="12"/>
          </p:nvPr>
        </p:nvSpPr>
        <p:spPr bwMode="auto">
          <a:xfrm>
            <a:off x="1649291" y="224570"/>
            <a:ext cx="8891247" cy="496887"/>
          </a:xfrm>
          <a:noFill/>
        </p:spPr>
        <p:txBody>
          <a:bodyPr vert="horz" wrap="square" lIns="91440" tIns="45720" rIns="91440" bIns="45720" numCol="1" anchor="t" anchorCtr="0" compatLnSpc="1">
            <a:noAutofit/>
          </a:bodyPr>
          <a:lstStyle/>
          <a:p>
            <a:r>
              <a:rPr lang="zh-CN" altLang="en-US" b="1" dirty="0">
                <a:latin typeface="华文细黑" panose="02010600040101010101" pitchFamily="2" charset="-122"/>
                <a:ea typeface="华文细黑" panose="02010600040101010101" pitchFamily="2" charset="-122"/>
              </a:rPr>
              <a:t>线程同步</a:t>
            </a:r>
            <a:r>
              <a:rPr lang="en-US" altLang="zh-CN" b="1" dirty="0">
                <a:latin typeface="华文细黑" panose="02010600040101010101" pitchFamily="2" charset="-122"/>
                <a:ea typeface="华文细黑" panose="02010600040101010101" pitchFamily="2" charset="-122"/>
              </a:rPr>
              <a:t>-</a:t>
            </a:r>
            <a:r>
              <a:rPr lang="zh-CN" altLang="en-US" b="1" dirty="0">
                <a:latin typeface="华文细黑" panose="02010600040101010101" pitchFamily="2" charset="-122"/>
                <a:ea typeface="华文细黑" panose="02010600040101010101" pitchFamily="2" charset="-122"/>
              </a:rPr>
              <a:t>线程协作</a:t>
            </a:r>
            <a:endParaRPr lang="en-US" altLang="zh-CN" b="1" dirty="0">
              <a:latin typeface="华文细黑" panose="02010600040101010101" pitchFamily="2" charset="-122"/>
              <a:ea typeface="华文细黑" panose="02010600040101010101" pitchFamily="2" charset="-122"/>
            </a:endParaRPr>
          </a:p>
        </p:txBody>
      </p:sp>
      <p:sp>
        <p:nvSpPr>
          <p:cNvPr id="7" name="Rectangle 8">
            <a:extLst>
              <a:ext uri="{FF2B5EF4-FFF2-40B4-BE49-F238E27FC236}">
                <a16:creationId xmlns:a16="http://schemas.microsoft.com/office/drawing/2014/main" id="{CDE9A277-2405-4542-AEC5-18D82A328B15}"/>
              </a:ext>
            </a:extLst>
          </p:cNvPr>
          <p:cNvSpPr>
            <a:spLocks noChangeArrowheads="1"/>
          </p:cNvSpPr>
          <p:nvPr/>
        </p:nvSpPr>
        <p:spPr bwMode="auto">
          <a:xfrm>
            <a:off x="0" y="1136481"/>
            <a:ext cx="11925222" cy="5632311"/>
          </a:xfrm>
          <a:prstGeom prst="rect">
            <a:avLst/>
          </a:prstGeom>
          <a:solidFill>
            <a:schemeClr val="accent4">
              <a:lumMod val="20000"/>
              <a:lumOff val="80000"/>
            </a:schemeClr>
          </a:solidFill>
          <a:ln w="22225">
            <a:solidFill>
              <a:schemeClr val="accent4">
                <a:lumMod val="50000"/>
              </a:schemeClr>
            </a:solidFill>
          </a:ln>
        </p:spPr>
        <p:txBody>
          <a:bodyPr wrap="square">
            <a:noAutofit/>
          </a:bodyPr>
          <a:lstStyle/>
          <a:p>
            <a:r>
              <a:rPr lang="en-US" altLang="zh-CN" sz="1600" b="1" dirty="0">
                <a:solidFill>
                  <a:srgbClr val="7F0055"/>
                </a:solidFill>
                <a:latin typeface="华文新魏" panose="02010800040101010101" pitchFamily="2" charset="-122"/>
                <a:ea typeface="华文新魏" panose="02010800040101010101" pitchFamily="2" charset="-122"/>
              </a:rPr>
              <a:t>public class </a:t>
            </a:r>
            <a:r>
              <a:rPr lang="en-US" altLang="zh-CN" sz="1600" b="1" dirty="0" err="1">
                <a:solidFill>
                  <a:srgbClr val="7F0055"/>
                </a:solidFill>
                <a:latin typeface="华文新魏" panose="02010800040101010101" pitchFamily="2" charset="-122"/>
                <a:ea typeface="华文新魏" panose="02010800040101010101" pitchFamily="2" charset="-122"/>
              </a:rPr>
              <a:t>ThreadCooperation</a:t>
            </a:r>
            <a:r>
              <a:rPr lang="en-US" altLang="zh-CN" sz="1600" b="1" dirty="0">
                <a:solidFill>
                  <a:srgbClr val="7F0055"/>
                </a:solidFill>
                <a:latin typeface="华文新魏" panose="02010800040101010101" pitchFamily="2" charset="-122"/>
                <a:ea typeface="华文新魏" panose="02010800040101010101" pitchFamily="2" charset="-122"/>
              </a:rPr>
              <a:t> {</a:t>
            </a:r>
          </a:p>
          <a:p>
            <a:r>
              <a:rPr lang="en-US" altLang="zh-CN" sz="1600" b="1" dirty="0">
                <a:solidFill>
                  <a:srgbClr val="7F0055"/>
                </a:solidFill>
                <a:latin typeface="华文新魏" panose="02010800040101010101" pitchFamily="2" charset="-122"/>
                <a:ea typeface="华文新魏" panose="02010800040101010101" pitchFamily="2" charset="-122"/>
              </a:rPr>
              <a:t>	</a:t>
            </a:r>
          </a:p>
          <a:p>
            <a:endParaRPr lang="en-US" altLang="zh-CN" sz="1600" b="1" dirty="0">
              <a:solidFill>
                <a:srgbClr val="7F0055"/>
              </a:solidFill>
              <a:latin typeface="华文新魏" panose="02010800040101010101" pitchFamily="2" charset="-122"/>
              <a:ea typeface="华文新魏" panose="02010800040101010101" pitchFamily="2" charset="-122"/>
            </a:endParaRPr>
          </a:p>
          <a:p>
            <a:endParaRPr lang="en-US" altLang="zh-CN" sz="1600" b="1" dirty="0">
              <a:solidFill>
                <a:srgbClr val="7F0055"/>
              </a:solidFill>
              <a:latin typeface="华文新魏" panose="02010800040101010101" pitchFamily="2" charset="-122"/>
              <a:ea typeface="华文新魏" panose="02010800040101010101" pitchFamily="2" charset="-122"/>
            </a:endParaRPr>
          </a:p>
          <a:p>
            <a:endParaRPr lang="en-US" altLang="zh-CN" sz="1600" b="1" dirty="0">
              <a:solidFill>
                <a:srgbClr val="7F0055"/>
              </a:solidFill>
              <a:latin typeface="华文新魏" panose="02010800040101010101" pitchFamily="2" charset="-122"/>
              <a:ea typeface="华文新魏" panose="02010800040101010101" pitchFamily="2" charset="-122"/>
            </a:endParaRPr>
          </a:p>
          <a:p>
            <a:endParaRPr lang="en-US" altLang="zh-CN" sz="1600" b="1" dirty="0">
              <a:solidFill>
                <a:srgbClr val="7F0055"/>
              </a:solidFill>
              <a:latin typeface="华文新魏" panose="02010800040101010101" pitchFamily="2" charset="-122"/>
              <a:ea typeface="华文新魏" panose="02010800040101010101" pitchFamily="2" charset="-122"/>
            </a:endParaRPr>
          </a:p>
          <a:p>
            <a:endParaRPr lang="en-US" altLang="zh-CN" sz="1600" b="1" dirty="0">
              <a:solidFill>
                <a:srgbClr val="7F0055"/>
              </a:solidFill>
              <a:latin typeface="华文新魏" panose="02010800040101010101" pitchFamily="2" charset="-122"/>
              <a:ea typeface="华文新魏" panose="02010800040101010101" pitchFamily="2" charset="-122"/>
            </a:endParaRPr>
          </a:p>
          <a:p>
            <a:endParaRPr lang="en-US" altLang="zh-CN" sz="1600" b="1" dirty="0">
              <a:solidFill>
                <a:srgbClr val="7F0055"/>
              </a:solidFill>
              <a:latin typeface="华文新魏" panose="02010800040101010101" pitchFamily="2" charset="-122"/>
              <a:ea typeface="华文新魏" panose="02010800040101010101" pitchFamily="2" charset="-122"/>
            </a:endParaRPr>
          </a:p>
          <a:p>
            <a:endParaRPr lang="en-US" altLang="zh-CN" sz="1600" b="1" dirty="0">
              <a:solidFill>
                <a:srgbClr val="7F0055"/>
              </a:solidFill>
              <a:latin typeface="华文新魏" panose="02010800040101010101" pitchFamily="2" charset="-122"/>
              <a:ea typeface="华文新魏" panose="02010800040101010101" pitchFamily="2" charset="-122"/>
            </a:endParaRPr>
          </a:p>
          <a:p>
            <a:endParaRPr lang="en-US" altLang="zh-CN" sz="1600" b="1" dirty="0">
              <a:solidFill>
                <a:srgbClr val="7F0055"/>
              </a:solidFill>
              <a:latin typeface="华文新魏" panose="02010800040101010101" pitchFamily="2" charset="-122"/>
              <a:ea typeface="华文新魏" panose="02010800040101010101" pitchFamily="2" charset="-122"/>
            </a:endParaRPr>
          </a:p>
          <a:p>
            <a:endParaRPr lang="en-US" altLang="zh-CN" sz="1600" b="1" dirty="0">
              <a:solidFill>
                <a:srgbClr val="7F0055"/>
              </a:solidFill>
              <a:latin typeface="华文新魏" panose="02010800040101010101" pitchFamily="2" charset="-122"/>
              <a:ea typeface="华文新魏" panose="02010800040101010101" pitchFamily="2" charset="-122"/>
            </a:endParaRPr>
          </a:p>
          <a:p>
            <a:endParaRPr lang="en-US" altLang="zh-CN" sz="1600" b="1" dirty="0">
              <a:solidFill>
                <a:srgbClr val="7F0055"/>
              </a:solidFill>
              <a:latin typeface="华文新魏" panose="02010800040101010101" pitchFamily="2" charset="-122"/>
              <a:ea typeface="华文新魏" panose="02010800040101010101" pitchFamily="2" charset="-122"/>
            </a:endParaRPr>
          </a:p>
          <a:p>
            <a:endParaRPr lang="en-US" altLang="zh-CN" sz="1600" b="1" dirty="0">
              <a:solidFill>
                <a:srgbClr val="7F0055"/>
              </a:solidFill>
              <a:latin typeface="华文新魏" panose="02010800040101010101" pitchFamily="2" charset="-122"/>
              <a:ea typeface="华文新魏" panose="02010800040101010101" pitchFamily="2" charset="-122"/>
            </a:endParaRPr>
          </a:p>
          <a:p>
            <a:endParaRPr lang="en-US" altLang="zh-CN" sz="1600" b="1" dirty="0">
              <a:solidFill>
                <a:srgbClr val="7F0055"/>
              </a:solidFill>
              <a:latin typeface="华文新魏" panose="02010800040101010101" pitchFamily="2" charset="-122"/>
              <a:ea typeface="华文新魏" panose="02010800040101010101" pitchFamily="2" charset="-122"/>
            </a:endParaRPr>
          </a:p>
          <a:p>
            <a:endParaRPr lang="en-US" altLang="zh-CN" sz="1600" b="1" dirty="0">
              <a:solidFill>
                <a:srgbClr val="7F0055"/>
              </a:solidFill>
              <a:latin typeface="华文新魏" panose="02010800040101010101" pitchFamily="2" charset="-122"/>
              <a:ea typeface="华文新魏" panose="02010800040101010101" pitchFamily="2" charset="-122"/>
            </a:endParaRPr>
          </a:p>
          <a:p>
            <a:endParaRPr lang="en-US" altLang="zh-CN" sz="1600" b="1" dirty="0">
              <a:solidFill>
                <a:srgbClr val="7F0055"/>
              </a:solidFill>
              <a:latin typeface="华文新魏" panose="02010800040101010101" pitchFamily="2" charset="-122"/>
              <a:ea typeface="华文新魏" panose="02010800040101010101" pitchFamily="2" charset="-122"/>
            </a:endParaRPr>
          </a:p>
          <a:p>
            <a:endParaRPr lang="en-US" altLang="zh-CN" sz="1600" b="1" dirty="0">
              <a:solidFill>
                <a:srgbClr val="7F0055"/>
              </a:solidFill>
              <a:latin typeface="华文新魏" panose="02010800040101010101" pitchFamily="2" charset="-122"/>
              <a:ea typeface="华文新魏" panose="02010800040101010101" pitchFamily="2" charset="-122"/>
            </a:endParaRPr>
          </a:p>
          <a:p>
            <a:endParaRPr lang="en-US" altLang="zh-CN" sz="1600" b="1" dirty="0">
              <a:solidFill>
                <a:srgbClr val="7F0055"/>
              </a:solidFill>
              <a:latin typeface="华文新魏" panose="02010800040101010101" pitchFamily="2" charset="-122"/>
              <a:ea typeface="华文新魏" panose="02010800040101010101" pitchFamily="2" charset="-122"/>
            </a:endParaRPr>
          </a:p>
          <a:p>
            <a:endParaRPr lang="en-US" altLang="zh-CN" sz="1600" b="1" dirty="0">
              <a:solidFill>
                <a:srgbClr val="7F0055"/>
              </a:solidFill>
              <a:latin typeface="华文新魏" panose="02010800040101010101" pitchFamily="2" charset="-122"/>
              <a:ea typeface="华文新魏" panose="02010800040101010101" pitchFamily="2" charset="-122"/>
            </a:endParaRPr>
          </a:p>
          <a:p>
            <a:endParaRPr lang="en-US" altLang="zh-CN" sz="1600" b="1" dirty="0">
              <a:solidFill>
                <a:srgbClr val="7F0055"/>
              </a:solidFill>
              <a:latin typeface="华文新魏" panose="02010800040101010101" pitchFamily="2" charset="-122"/>
              <a:ea typeface="华文新魏" panose="02010800040101010101" pitchFamily="2" charset="-122"/>
            </a:endParaRPr>
          </a:p>
          <a:p>
            <a:endParaRPr lang="en-US" altLang="zh-CN" sz="1600" b="1" dirty="0">
              <a:solidFill>
                <a:srgbClr val="7F0055"/>
              </a:solidFill>
              <a:latin typeface="华文新魏" panose="02010800040101010101" pitchFamily="2" charset="-122"/>
              <a:ea typeface="华文新魏" panose="02010800040101010101" pitchFamily="2" charset="-122"/>
            </a:endParaRPr>
          </a:p>
          <a:p>
            <a:endParaRPr lang="en-US" altLang="zh-CN" sz="1600" b="1" dirty="0">
              <a:solidFill>
                <a:srgbClr val="7F0055"/>
              </a:solidFill>
              <a:latin typeface="华文新魏" panose="02010800040101010101" pitchFamily="2" charset="-122"/>
              <a:ea typeface="华文新魏" panose="02010800040101010101" pitchFamily="2" charset="-122"/>
            </a:endParaRPr>
          </a:p>
          <a:p>
            <a:r>
              <a:rPr lang="en-US" altLang="zh-CN" sz="1600" b="1" dirty="0">
                <a:solidFill>
                  <a:srgbClr val="7F0055"/>
                </a:solidFill>
                <a:latin typeface="华文新魏" panose="02010800040101010101" pitchFamily="2" charset="-122"/>
                <a:ea typeface="华文新魏" panose="02010800040101010101" pitchFamily="2" charset="-122"/>
              </a:rPr>
              <a:t>}</a:t>
            </a:r>
          </a:p>
        </p:txBody>
      </p:sp>
      <p:sp>
        <p:nvSpPr>
          <p:cNvPr id="6" name="Rectangle 2">
            <a:extLst>
              <a:ext uri="{FF2B5EF4-FFF2-40B4-BE49-F238E27FC236}">
                <a16:creationId xmlns:a16="http://schemas.microsoft.com/office/drawing/2014/main" id="{7F313DAB-7CA5-4550-A79C-1238A0B8730B}"/>
              </a:ext>
            </a:extLst>
          </p:cNvPr>
          <p:cNvSpPr>
            <a:spLocks noChangeArrowheads="1"/>
          </p:cNvSpPr>
          <p:nvPr/>
        </p:nvSpPr>
        <p:spPr bwMode="auto">
          <a:xfrm>
            <a:off x="498632" y="1472263"/>
            <a:ext cx="10387593" cy="5131833"/>
          </a:xfrm>
          <a:prstGeom prst="rect">
            <a:avLst/>
          </a:prstGeom>
          <a:solidFill>
            <a:schemeClr val="accent4">
              <a:lumMod val="20000"/>
              <a:lumOff val="80000"/>
            </a:schemeClr>
          </a:solidFill>
          <a:ln>
            <a:noFill/>
          </a:ln>
          <a:effectLst/>
        </p:spPr>
        <p:txBody>
          <a:bodyPr vert="horz" wrap="none" lIns="91440" tIns="45720" rIns="91440" bIns="45720" numCol="1" anchor="ctr" anchorCtr="0" compatLnSpc="1">
            <a:prstTxWarp prst="textNoShape">
              <a:avLst/>
            </a:prstTxWarp>
            <a:no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200" b="0" i="0" u="none" strike="noStrike" cap="none" normalizeH="0" baseline="0" dirty="0">
                <a:ln>
                  <a:noFill/>
                </a:ln>
                <a:solidFill>
                  <a:srgbClr val="7030A0"/>
                </a:solidFill>
                <a:effectLst/>
                <a:latin typeface="Consolas" panose="020B0609020204030204" pitchFamily="49" charset="0"/>
              </a:rPr>
              <a:t>private static class Account {// An inner class for account</a:t>
            </a:r>
            <a:br>
              <a:rPr kumimoji="0" lang="zh-CN" altLang="zh-CN" sz="1200" b="0" i="0" u="none" strike="noStrike" cap="none" normalizeH="0" baseline="0" dirty="0">
                <a:ln>
                  <a:noFill/>
                </a:ln>
                <a:solidFill>
                  <a:srgbClr val="7030A0"/>
                </a:solidFill>
                <a:effectLst/>
                <a:latin typeface="Consolas" panose="020B0609020204030204" pitchFamily="49" charset="0"/>
              </a:rPr>
            </a:br>
            <a:r>
              <a:rPr kumimoji="0" lang="zh-CN" altLang="zh-CN" sz="1200" b="0" i="0" u="none" strike="noStrike" cap="none" normalizeH="0" baseline="0" dirty="0">
                <a:ln>
                  <a:noFill/>
                </a:ln>
                <a:solidFill>
                  <a:srgbClr val="7030A0"/>
                </a:solidFill>
                <a:effectLst/>
                <a:latin typeface="Consolas" panose="020B0609020204030204" pitchFamily="49" charset="0"/>
              </a:rPr>
              <a:t>    private static Lock </a:t>
            </a:r>
            <a:r>
              <a:rPr kumimoji="0" lang="zh-CN" altLang="zh-CN" sz="1200" b="0" i="1" u="none" strike="noStrike" cap="none" normalizeH="0" baseline="0" dirty="0">
                <a:ln>
                  <a:noFill/>
                </a:ln>
                <a:solidFill>
                  <a:srgbClr val="7030A0"/>
                </a:solidFill>
                <a:effectLst/>
                <a:latin typeface="Consolas" panose="020B0609020204030204" pitchFamily="49" charset="0"/>
              </a:rPr>
              <a:t>lock </a:t>
            </a:r>
            <a:r>
              <a:rPr kumimoji="0" lang="zh-CN" altLang="zh-CN" sz="1200" b="0" i="0" u="none" strike="noStrike" cap="none" normalizeH="0" baseline="0" dirty="0">
                <a:ln>
                  <a:noFill/>
                </a:ln>
                <a:solidFill>
                  <a:srgbClr val="7030A0"/>
                </a:solidFill>
                <a:effectLst/>
                <a:latin typeface="Consolas" panose="020B0609020204030204" pitchFamily="49" charset="0"/>
              </a:rPr>
              <a:t>= new ReentrantLock();</a:t>
            </a:r>
            <a:br>
              <a:rPr kumimoji="0" lang="zh-CN" altLang="zh-CN" sz="1200" b="0" i="0" u="none" strike="noStrike" cap="none" normalizeH="0" baseline="0" dirty="0">
                <a:ln>
                  <a:noFill/>
                </a:ln>
                <a:solidFill>
                  <a:srgbClr val="7030A0"/>
                </a:solidFill>
                <a:effectLst/>
                <a:latin typeface="Consolas" panose="020B0609020204030204" pitchFamily="49" charset="0"/>
              </a:rPr>
            </a:br>
            <a:r>
              <a:rPr kumimoji="0" lang="zh-CN" altLang="zh-CN" sz="1200" b="0" i="0" u="none" strike="noStrike" cap="none" normalizeH="0" baseline="0" dirty="0">
                <a:ln>
                  <a:noFill/>
                </a:ln>
                <a:solidFill>
                  <a:srgbClr val="7030A0"/>
                </a:solidFill>
                <a:effectLst/>
                <a:latin typeface="Consolas" panose="020B0609020204030204" pitchFamily="49" charset="0"/>
              </a:rPr>
              <a:t>    private static Condition </a:t>
            </a:r>
            <a:r>
              <a:rPr kumimoji="0" lang="zh-CN" altLang="zh-CN" sz="1200" b="0" i="1" u="none" strike="noStrike" cap="none" normalizeH="0" baseline="0" dirty="0">
                <a:ln>
                  <a:noFill/>
                </a:ln>
                <a:solidFill>
                  <a:srgbClr val="7030A0"/>
                </a:solidFill>
                <a:effectLst/>
                <a:latin typeface="Consolas" panose="020B0609020204030204" pitchFamily="49" charset="0"/>
              </a:rPr>
              <a:t>newDeposit </a:t>
            </a:r>
            <a:r>
              <a:rPr kumimoji="0" lang="zh-CN" altLang="zh-CN" sz="1200" b="0" i="0" u="none" strike="noStrike" cap="none" normalizeH="0" baseline="0" dirty="0">
                <a:ln>
                  <a:noFill/>
                </a:ln>
                <a:solidFill>
                  <a:srgbClr val="7030A0"/>
                </a:solidFill>
                <a:effectLst/>
                <a:latin typeface="Consolas" panose="020B0609020204030204" pitchFamily="49" charset="0"/>
              </a:rPr>
              <a:t>= </a:t>
            </a:r>
            <a:r>
              <a:rPr kumimoji="0" lang="zh-CN" altLang="zh-CN" sz="1200" b="0" i="1" u="none" strike="noStrike" cap="none" normalizeH="0" baseline="0" dirty="0">
                <a:ln>
                  <a:noFill/>
                </a:ln>
                <a:solidFill>
                  <a:srgbClr val="7030A0"/>
                </a:solidFill>
                <a:effectLst/>
                <a:latin typeface="Consolas" panose="020B0609020204030204" pitchFamily="49" charset="0"/>
              </a:rPr>
              <a:t>lock</a:t>
            </a:r>
            <a:r>
              <a:rPr kumimoji="0" lang="zh-CN" altLang="zh-CN" sz="1200" b="0" i="0" u="none" strike="noStrike" cap="none" normalizeH="0" baseline="0" dirty="0">
                <a:ln>
                  <a:noFill/>
                </a:ln>
                <a:solidFill>
                  <a:srgbClr val="7030A0"/>
                </a:solidFill>
                <a:effectLst/>
                <a:latin typeface="Consolas" panose="020B0609020204030204" pitchFamily="49" charset="0"/>
              </a:rPr>
              <a:t>.newCondition();</a:t>
            </a:r>
            <a:br>
              <a:rPr kumimoji="0" lang="zh-CN" altLang="zh-CN" sz="1200" b="0" i="0" u="none" strike="noStrike" cap="none" normalizeH="0" baseline="0" dirty="0">
                <a:ln>
                  <a:noFill/>
                </a:ln>
                <a:solidFill>
                  <a:srgbClr val="7030A0"/>
                </a:solidFill>
                <a:effectLst/>
                <a:latin typeface="Consolas" panose="020B0609020204030204" pitchFamily="49" charset="0"/>
              </a:rPr>
            </a:br>
            <a:r>
              <a:rPr kumimoji="0" lang="zh-CN" altLang="zh-CN" sz="1200" b="0" i="0" u="none" strike="noStrike" cap="none" normalizeH="0" baseline="0" dirty="0">
                <a:ln>
                  <a:noFill/>
                </a:ln>
                <a:solidFill>
                  <a:srgbClr val="7030A0"/>
                </a:solidFill>
                <a:effectLst/>
                <a:latin typeface="Consolas" panose="020B0609020204030204" pitchFamily="49" charset="0"/>
              </a:rPr>
              <a:t>    private int balance = 0;</a:t>
            </a:r>
            <a:br>
              <a:rPr kumimoji="0" lang="zh-CN" altLang="zh-CN" sz="1200" b="0" i="0" u="none" strike="noStrike" cap="none" normalizeH="0" baseline="0" dirty="0">
                <a:ln>
                  <a:noFill/>
                </a:ln>
                <a:solidFill>
                  <a:srgbClr val="7030A0"/>
                </a:solidFill>
                <a:effectLst/>
                <a:latin typeface="Consolas" panose="020B0609020204030204" pitchFamily="49" charset="0"/>
              </a:rPr>
            </a:br>
            <a:r>
              <a:rPr kumimoji="0" lang="zh-CN" altLang="zh-CN" sz="1200" b="0" i="0" u="none" strike="noStrike" cap="none" normalizeH="0" baseline="0" dirty="0">
                <a:ln>
                  <a:noFill/>
                </a:ln>
                <a:solidFill>
                  <a:srgbClr val="7030A0"/>
                </a:solidFill>
                <a:effectLst/>
                <a:latin typeface="Consolas" panose="020B0609020204030204" pitchFamily="49" charset="0"/>
              </a:rPr>
              <a:t>    public int getBalance() {return balance;}</a:t>
            </a:r>
            <a:br>
              <a:rPr kumimoji="0" lang="zh-CN" altLang="zh-CN" sz="1200" b="0" i="0" u="none" strike="noStrike" cap="none" normalizeH="0" baseline="0" dirty="0">
                <a:ln>
                  <a:noFill/>
                </a:ln>
                <a:solidFill>
                  <a:srgbClr val="7030A0"/>
                </a:solidFill>
                <a:effectLst/>
                <a:latin typeface="Consolas" panose="020B0609020204030204" pitchFamily="49" charset="0"/>
              </a:rPr>
            </a:br>
            <a:r>
              <a:rPr kumimoji="0" lang="zh-CN" altLang="zh-CN" sz="1200" b="0" i="0" u="none" strike="noStrike" cap="none" normalizeH="0" baseline="0" dirty="0">
                <a:ln>
                  <a:noFill/>
                </a:ln>
                <a:solidFill>
                  <a:srgbClr val="7030A0"/>
                </a:solidFill>
                <a:effectLst/>
                <a:latin typeface="Consolas" panose="020B0609020204030204" pitchFamily="49" charset="0"/>
              </a:rPr>
              <a:t>    public void withdraw(int amount) {</a:t>
            </a:r>
            <a:br>
              <a:rPr kumimoji="0" lang="zh-CN" altLang="zh-CN" sz="1200" b="0" i="0" u="none" strike="noStrike" cap="none" normalizeH="0" baseline="0" dirty="0">
                <a:ln>
                  <a:noFill/>
                </a:ln>
                <a:solidFill>
                  <a:srgbClr val="7030A0"/>
                </a:solidFill>
                <a:effectLst/>
                <a:latin typeface="Consolas" panose="020B0609020204030204" pitchFamily="49" charset="0"/>
              </a:rPr>
            </a:br>
            <a:r>
              <a:rPr kumimoji="0" lang="zh-CN" altLang="zh-CN" sz="1200" b="0" i="0" u="none" strike="noStrike" cap="none" normalizeH="0" baseline="0" dirty="0">
                <a:ln>
                  <a:noFill/>
                </a:ln>
                <a:solidFill>
                  <a:srgbClr val="7030A0"/>
                </a:solidFill>
                <a:effectLst/>
                <a:latin typeface="Consolas" panose="020B0609020204030204" pitchFamily="49" charset="0"/>
              </a:rPr>
              <a:t>        </a:t>
            </a:r>
            <a:r>
              <a:rPr kumimoji="0" lang="zh-CN" altLang="zh-CN" sz="1200" b="0" i="1" u="none" strike="noStrike" cap="none" normalizeH="0" baseline="0" dirty="0">
                <a:ln>
                  <a:noFill/>
                </a:ln>
                <a:solidFill>
                  <a:srgbClr val="7030A0"/>
                </a:solidFill>
                <a:effectLst/>
                <a:latin typeface="Consolas" panose="020B0609020204030204" pitchFamily="49" charset="0"/>
              </a:rPr>
              <a:t>lock</a:t>
            </a:r>
            <a:r>
              <a:rPr kumimoji="0" lang="zh-CN" altLang="zh-CN" sz="1200" b="0" i="0" u="none" strike="noStrike" cap="none" normalizeH="0" baseline="0" dirty="0">
                <a:ln>
                  <a:noFill/>
                </a:ln>
                <a:solidFill>
                  <a:srgbClr val="7030A0"/>
                </a:solidFill>
                <a:effectLst/>
                <a:latin typeface="Consolas" panose="020B0609020204030204" pitchFamily="49" charset="0"/>
              </a:rPr>
              <a:t>.lock(); // Acquire the lock</a:t>
            </a:r>
            <a:br>
              <a:rPr kumimoji="0" lang="zh-CN" altLang="zh-CN" sz="1200" b="0" i="0" u="none" strike="noStrike" cap="none" normalizeH="0" baseline="0" dirty="0">
                <a:ln>
                  <a:noFill/>
                </a:ln>
                <a:solidFill>
                  <a:srgbClr val="7030A0"/>
                </a:solidFill>
                <a:effectLst/>
                <a:latin typeface="Consolas" panose="020B0609020204030204" pitchFamily="49" charset="0"/>
              </a:rPr>
            </a:br>
            <a:r>
              <a:rPr kumimoji="0" lang="zh-CN" altLang="zh-CN" sz="1200" b="0" i="0" u="none" strike="noStrike" cap="none" normalizeH="0" baseline="0" dirty="0">
                <a:ln>
                  <a:noFill/>
                </a:ln>
                <a:solidFill>
                  <a:srgbClr val="7030A0"/>
                </a:solidFill>
                <a:effectLst/>
                <a:latin typeface="Consolas" panose="020B0609020204030204" pitchFamily="49" charset="0"/>
              </a:rPr>
              <a:t>        try {</a:t>
            </a:r>
            <a:br>
              <a:rPr kumimoji="0" lang="zh-CN" altLang="zh-CN" sz="1200" b="0" i="0" u="none" strike="noStrike" cap="none" normalizeH="0" baseline="0" dirty="0">
                <a:ln>
                  <a:noFill/>
                </a:ln>
                <a:solidFill>
                  <a:srgbClr val="7030A0"/>
                </a:solidFill>
                <a:effectLst/>
                <a:latin typeface="Consolas" panose="020B0609020204030204" pitchFamily="49" charset="0"/>
              </a:rPr>
            </a:br>
            <a:r>
              <a:rPr kumimoji="0" lang="zh-CN" altLang="zh-CN" sz="1200" b="0" i="0" u="none" strike="noStrike" cap="none" normalizeH="0" baseline="0" dirty="0">
                <a:ln>
                  <a:noFill/>
                </a:ln>
                <a:solidFill>
                  <a:srgbClr val="7030A0"/>
                </a:solidFill>
                <a:effectLst/>
                <a:latin typeface="Consolas" panose="020B0609020204030204" pitchFamily="49" charset="0"/>
              </a:rPr>
              <a:t>            while (balance &lt; amount) {</a:t>
            </a:r>
            <a:br>
              <a:rPr kumimoji="0" lang="zh-CN" altLang="zh-CN" sz="1200" b="0" i="0" u="none" strike="noStrike" cap="none" normalizeH="0" baseline="0" dirty="0">
                <a:ln>
                  <a:noFill/>
                </a:ln>
                <a:solidFill>
                  <a:srgbClr val="7030A0"/>
                </a:solidFill>
                <a:effectLst/>
                <a:latin typeface="Consolas" panose="020B0609020204030204" pitchFamily="49" charset="0"/>
              </a:rPr>
            </a:br>
            <a:r>
              <a:rPr kumimoji="0" lang="zh-CN" altLang="zh-CN" sz="1200" b="0" i="0" u="none" strike="noStrike" cap="none" normalizeH="0" baseline="0" dirty="0">
                <a:ln>
                  <a:noFill/>
                </a:ln>
                <a:solidFill>
                  <a:srgbClr val="7030A0"/>
                </a:solidFill>
                <a:effectLst/>
                <a:latin typeface="Consolas" panose="020B0609020204030204" pitchFamily="49" charset="0"/>
              </a:rPr>
              <a:t>                System.</a:t>
            </a:r>
            <a:r>
              <a:rPr kumimoji="0" lang="zh-CN" altLang="zh-CN" sz="1200" b="0" i="1" u="none" strike="noStrike" cap="none" normalizeH="0" baseline="0" dirty="0">
                <a:ln>
                  <a:noFill/>
                </a:ln>
                <a:solidFill>
                  <a:srgbClr val="7030A0"/>
                </a:solidFill>
                <a:effectLst/>
                <a:latin typeface="Consolas" panose="020B0609020204030204" pitchFamily="49" charset="0"/>
              </a:rPr>
              <a:t>out</a:t>
            </a:r>
            <a:r>
              <a:rPr kumimoji="0" lang="zh-CN" altLang="zh-CN" sz="1200" b="0" i="0" u="none" strike="noStrike" cap="none" normalizeH="0" baseline="0" dirty="0">
                <a:ln>
                  <a:noFill/>
                </a:ln>
                <a:solidFill>
                  <a:srgbClr val="7030A0"/>
                </a:solidFill>
                <a:effectLst/>
                <a:latin typeface="Consolas" panose="020B0609020204030204" pitchFamily="49" charset="0"/>
              </a:rPr>
              <a:t>.println("\t\t\t\tWait for a deposit");</a:t>
            </a:r>
            <a:br>
              <a:rPr kumimoji="0" lang="zh-CN" altLang="zh-CN" sz="1200" b="0" i="0" u="none" strike="noStrike" cap="none" normalizeH="0" baseline="0" dirty="0">
                <a:ln>
                  <a:noFill/>
                </a:ln>
                <a:solidFill>
                  <a:srgbClr val="7030A0"/>
                </a:solidFill>
                <a:effectLst/>
                <a:latin typeface="Consolas" panose="020B0609020204030204" pitchFamily="49" charset="0"/>
              </a:rPr>
            </a:br>
            <a:r>
              <a:rPr kumimoji="0" lang="zh-CN" altLang="zh-CN" sz="1200" b="0" i="0" u="none" strike="noStrike" cap="none" normalizeH="0" baseline="0" dirty="0">
                <a:ln>
                  <a:noFill/>
                </a:ln>
                <a:solidFill>
                  <a:srgbClr val="7030A0"/>
                </a:solidFill>
                <a:effectLst/>
                <a:latin typeface="Consolas" panose="020B0609020204030204" pitchFamily="49" charset="0"/>
              </a:rPr>
              <a:t>                </a:t>
            </a:r>
            <a:r>
              <a:rPr kumimoji="0" lang="zh-CN" altLang="zh-CN" sz="1200" b="0" i="1" u="none" strike="noStrike" cap="none" normalizeH="0" baseline="0" dirty="0">
                <a:ln>
                  <a:noFill/>
                </a:ln>
                <a:solidFill>
                  <a:srgbClr val="7030A0"/>
                </a:solidFill>
                <a:effectLst/>
                <a:latin typeface="Consolas" panose="020B0609020204030204" pitchFamily="49" charset="0"/>
              </a:rPr>
              <a:t>newDeposit</a:t>
            </a:r>
            <a:r>
              <a:rPr kumimoji="0" lang="zh-CN" altLang="zh-CN" sz="1200" b="0" i="0" u="none" strike="noStrike" cap="none" normalizeH="0" baseline="0" dirty="0">
                <a:ln>
                  <a:noFill/>
                </a:ln>
                <a:solidFill>
                  <a:srgbClr val="7030A0"/>
                </a:solidFill>
                <a:effectLst/>
                <a:latin typeface="Consolas" panose="020B0609020204030204" pitchFamily="49" charset="0"/>
              </a:rPr>
              <a:t>.await();</a:t>
            </a:r>
            <a:br>
              <a:rPr kumimoji="0" lang="zh-CN" altLang="zh-CN" sz="1200" b="0" i="0" u="none" strike="noStrike" cap="none" normalizeH="0" baseline="0" dirty="0">
                <a:ln>
                  <a:noFill/>
                </a:ln>
                <a:solidFill>
                  <a:srgbClr val="7030A0"/>
                </a:solidFill>
                <a:effectLst/>
                <a:latin typeface="Consolas" panose="020B0609020204030204" pitchFamily="49" charset="0"/>
              </a:rPr>
            </a:br>
            <a:r>
              <a:rPr kumimoji="0" lang="zh-CN" altLang="zh-CN" sz="1200" b="0" i="0" u="none" strike="noStrike" cap="none" normalizeH="0" baseline="0" dirty="0">
                <a:ln>
                  <a:noFill/>
                </a:ln>
                <a:solidFill>
                  <a:srgbClr val="7030A0"/>
                </a:solidFill>
                <a:effectLst/>
                <a:latin typeface="Consolas" panose="020B0609020204030204" pitchFamily="49" charset="0"/>
              </a:rPr>
              <a:t>            }</a:t>
            </a:r>
            <a:br>
              <a:rPr kumimoji="0" lang="zh-CN" altLang="zh-CN" sz="1200" b="0" i="0" u="none" strike="noStrike" cap="none" normalizeH="0" baseline="0" dirty="0">
                <a:ln>
                  <a:noFill/>
                </a:ln>
                <a:solidFill>
                  <a:srgbClr val="7030A0"/>
                </a:solidFill>
                <a:effectLst/>
                <a:latin typeface="Consolas" panose="020B0609020204030204" pitchFamily="49" charset="0"/>
              </a:rPr>
            </a:br>
            <a:r>
              <a:rPr kumimoji="0" lang="zh-CN" altLang="zh-CN" sz="1200" b="0" i="0" u="none" strike="noStrike" cap="none" normalizeH="0" baseline="0" dirty="0">
                <a:ln>
                  <a:noFill/>
                </a:ln>
                <a:solidFill>
                  <a:srgbClr val="7030A0"/>
                </a:solidFill>
                <a:effectLst/>
                <a:latin typeface="Consolas" panose="020B0609020204030204" pitchFamily="49" charset="0"/>
              </a:rPr>
              <a:t>            balance -= amount;</a:t>
            </a:r>
            <a:br>
              <a:rPr kumimoji="0" lang="zh-CN" altLang="zh-CN" sz="1200" b="0" i="0" u="none" strike="noStrike" cap="none" normalizeH="0" baseline="0" dirty="0">
                <a:ln>
                  <a:noFill/>
                </a:ln>
                <a:solidFill>
                  <a:srgbClr val="7030A0"/>
                </a:solidFill>
                <a:effectLst/>
                <a:latin typeface="Consolas" panose="020B0609020204030204" pitchFamily="49" charset="0"/>
              </a:rPr>
            </a:br>
            <a:r>
              <a:rPr kumimoji="0" lang="zh-CN" altLang="zh-CN" sz="1200" b="0" i="0" u="none" strike="noStrike" cap="none" normalizeH="0" baseline="0" dirty="0">
                <a:ln>
                  <a:noFill/>
                </a:ln>
                <a:solidFill>
                  <a:srgbClr val="7030A0"/>
                </a:solidFill>
                <a:effectLst/>
                <a:latin typeface="Consolas" panose="020B0609020204030204" pitchFamily="49" charset="0"/>
              </a:rPr>
              <a:t>            System.</a:t>
            </a:r>
            <a:r>
              <a:rPr kumimoji="0" lang="zh-CN" altLang="zh-CN" sz="1200" b="0" i="1" u="none" strike="noStrike" cap="none" normalizeH="0" baseline="0" dirty="0">
                <a:ln>
                  <a:noFill/>
                </a:ln>
                <a:solidFill>
                  <a:srgbClr val="7030A0"/>
                </a:solidFill>
                <a:effectLst/>
                <a:latin typeface="Consolas" panose="020B0609020204030204" pitchFamily="49" charset="0"/>
              </a:rPr>
              <a:t>out</a:t>
            </a:r>
            <a:r>
              <a:rPr kumimoji="0" lang="zh-CN" altLang="zh-CN" sz="1200" b="0" i="0" u="none" strike="noStrike" cap="none" normalizeH="0" baseline="0" dirty="0">
                <a:ln>
                  <a:noFill/>
                </a:ln>
                <a:solidFill>
                  <a:srgbClr val="7030A0"/>
                </a:solidFill>
                <a:effectLst/>
                <a:latin typeface="Consolas" panose="020B0609020204030204" pitchFamily="49" charset="0"/>
              </a:rPr>
              <a:t>.println("\t\t\t\tWithdraw " + amount +"\t\t\t\t" + getBalance());</a:t>
            </a:r>
            <a:br>
              <a:rPr kumimoji="0" lang="zh-CN" altLang="zh-CN" sz="1200" b="0" i="0" u="none" strike="noStrike" cap="none" normalizeH="0" baseline="0" dirty="0">
                <a:ln>
                  <a:noFill/>
                </a:ln>
                <a:solidFill>
                  <a:srgbClr val="7030A0"/>
                </a:solidFill>
                <a:effectLst/>
                <a:latin typeface="Consolas" panose="020B0609020204030204" pitchFamily="49" charset="0"/>
              </a:rPr>
            </a:br>
            <a:r>
              <a:rPr kumimoji="0" lang="zh-CN" altLang="zh-CN" sz="1200" b="0" i="0" u="none" strike="noStrike" cap="none" normalizeH="0" baseline="0" dirty="0">
                <a:ln>
                  <a:noFill/>
                </a:ln>
                <a:solidFill>
                  <a:srgbClr val="7030A0"/>
                </a:solidFill>
                <a:effectLst/>
                <a:latin typeface="Consolas" panose="020B0609020204030204" pitchFamily="49" charset="0"/>
              </a:rPr>
              <a:t>        }</a:t>
            </a:r>
            <a:br>
              <a:rPr kumimoji="0" lang="zh-CN" altLang="zh-CN" sz="1200" b="0" i="0" u="none" strike="noStrike" cap="none" normalizeH="0" baseline="0" dirty="0">
                <a:ln>
                  <a:noFill/>
                </a:ln>
                <a:solidFill>
                  <a:srgbClr val="7030A0"/>
                </a:solidFill>
                <a:effectLst/>
                <a:latin typeface="Consolas" panose="020B0609020204030204" pitchFamily="49" charset="0"/>
              </a:rPr>
            </a:br>
            <a:r>
              <a:rPr kumimoji="0" lang="zh-CN" altLang="zh-CN" sz="1200" b="0" i="0" u="none" strike="noStrike" cap="none" normalizeH="0" baseline="0" dirty="0">
                <a:ln>
                  <a:noFill/>
                </a:ln>
                <a:solidFill>
                  <a:srgbClr val="7030A0"/>
                </a:solidFill>
                <a:effectLst/>
                <a:latin typeface="Consolas" panose="020B0609020204030204" pitchFamily="49" charset="0"/>
              </a:rPr>
              <a:t>        catch (InterruptedException ex) {ex.printStackTrace();}</a:t>
            </a:r>
            <a:br>
              <a:rPr kumimoji="0" lang="zh-CN" altLang="zh-CN" sz="1200" b="0" i="0" u="none" strike="noStrike" cap="none" normalizeH="0" baseline="0" dirty="0">
                <a:ln>
                  <a:noFill/>
                </a:ln>
                <a:solidFill>
                  <a:srgbClr val="7030A0"/>
                </a:solidFill>
                <a:effectLst/>
                <a:latin typeface="Consolas" panose="020B0609020204030204" pitchFamily="49" charset="0"/>
              </a:rPr>
            </a:br>
            <a:r>
              <a:rPr kumimoji="0" lang="zh-CN" altLang="zh-CN" sz="1200" b="0" i="0" u="none" strike="noStrike" cap="none" normalizeH="0" baseline="0" dirty="0">
                <a:ln>
                  <a:noFill/>
                </a:ln>
                <a:solidFill>
                  <a:srgbClr val="7030A0"/>
                </a:solidFill>
                <a:effectLst/>
                <a:latin typeface="Consolas" panose="020B0609020204030204" pitchFamily="49" charset="0"/>
              </a:rPr>
              <a:t>        finally {</a:t>
            </a:r>
            <a:r>
              <a:rPr kumimoji="0" lang="zh-CN" altLang="zh-CN" sz="1200" b="0" i="1" u="none" strike="noStrike" cap="none" normalizeH="0" baseline="0" dirty="0">
                <a:ln>
                  <a:noFill/>
                </a:ln>
                <a:solidFill>
                  <a:srgbClr val="7030A0"/>
                </a:solidFill>
                <a:effectLst/>
                <a:latin typeface="Consolas" panose="020B0609020204030204" pitchFamily="49" charset="0"/>
              </a:rPr>
              <a:t>lock</a:t>
            </a:r>
            <a:r>
              <a:rPr kumimoji="0" lang="zh-CN" altLang="zh-CN" sz="1200" b="0" i="0" u="none" strike="noStrike" cap="none" normalizeH="0" baseline="0" dirty="0">
                <a:ln>
                  <a:noFill/>
                </a:ln>
                <a:solidFill>
                  <a:srgbClr val="7030A0"/>
                </a:solidFill>
                <a:effectLst/>
                <a:latin typeface="Consolas" panose="020B0609020204030204" pitchFamily="49" charset="0"/>
              </a:rPr>
              <a:t>.unlock(); }</a:t>
            </a:r>
            <a:br>
              <a:rPr kumimoji="0" lang="zh-CN" altLang="zh-CN" sz="1200" b="0" i="0" u="none" strike="noStrike" cap="none" normalizeH="0" baseline="0" dirty="0">
                <a:ln>
                  <a:noFill/>
                </a:ln>
                <a:solidFill>
                  <a:srgbClr val="7030A0"/>
                </a:solidFill>
                <a:effectLst/>
                <a:latin typeface="Consolas" panose="020B0609020204030204" pitchFamily="49" charset="0"/>
              </a:rPr>
            </a:br>
            <a:r>
              <a:rPr kumimoji="0" lang="zh-CN" altLang="zh-CN" sz="1200" b="0" i="0" u="none" strike="noStrike" cap="none" normalizeH="0" baseline="0" dirty="0">
                <a:ln>
                  <a:noFill/>
                </a:ln>
                <a:solidFill>
                  <a:srgbClr val="7030A0"/>
                </a:solidFill>
                <a:effectLst/>
                <a:latin typeface="Consolas" panose="020B0609020204030204" pitchFamily="49" charset="0"/>
              </a:rPr>
              <a:t>    }</a:t>
            </a:r>
            <a:br>
              <a:rPr kumimoji="0" lang="zh-CN" altLang="zh-CN" sz="1200" b="0" i="0" u="none" strike="noStrike" cap="none" normalizeH="0" baseline="0" dirty="0">
                <a:ln>
                  <a:noFill/>
                </a:ln>
                <a:solidFill>
                  <a:srgbClr val="7030A0"/>
                </a:solidFill>
                <a:effectLst/>
                <a:latin typeface="Consolas" panose="020B0609020204030204" pitchFamily="49" charset="0"/>
              </a:rPr>
            </a:br>
            <a:r>
              <a:rPr kumimoji="0" lang="zh-CN" altLang="zh-CN" sz="1200" b="0" i="0" u="none" strike="noStrike" cap="none" normalizeH="0" baseline="0" dirty="0">
                <a:ln>
                  <a:noFill/>
                </a:ln>
                <a:solidFill>
                  <a:srgbClr val="7030A0"/>
                </a:solidFill>
                <a:effectLst/>
                <a:latin typeface="Consolas" panose="020B0609020204030204" pitchFamily="49" charset="0"/>
              </a:rPr>
              <a:t>    public void deposit(int amount){</a:t>
            </a:r>
            <a:br>
              <a:rPr kumimoji="0" lang="zh-CN" altLang="zh-CN" sz="1200" b="0" i="0" u="none" strike="noStrike" cap="none" normalizeH="0" baseline="0" dirty="0">
                <a:ln>
                  <a:noFill/>
                </a:ln>
                <a:solidFill>
                  <a:srgbClr val="7030A0"/>
                </a:solidFill>
                <a:effectLst/>
                <a:latin typeface="Consolas" panose="020B0609020204030204" pitchFamily="49" charset="0"/>
              </a:rPr>
            </a:br>
            <a:r>
              <a:rPr kumimoji="0" lang="zh-CN" altLang="zh-CN" sz="1200" b="0" i="0" u="none" strike="noStrike" cap="none" normalizeH="0" baseline="0" dirty="0">
                <a:ln>
                  <a:noFill/>
                </a:ln>
                <a:solidFill>
                  <a:srgbClr val="7030A0"/>
                </a:solidFill>
                <a:effectLst/>
                <a:latin typeface="Consolas" panose="020B0609020204030204" pitchFamily="49" charset="0"/>
              </a:rPr>
              <a:t>        </a:t>
            </a:r>
            <a:r>
              <a:rPr kumimoji="0" lang="zh-CN" altLang="zh-CN" sz="1200" b="0" i="1" u="none" strike="noStrike" cap="none" normalizeH="0" baseline="0" dirty="0">
                <a:ln>
                  <a:noFill/>
                </a:ln>
                <a:solidFill>
                  <a:srgbClr val="7030A0"/>
                </a:solidFill>
                <a:effectLst/>
                <a:latin typeface="Consolas" panose="020B0609020204030204" pitchFamily="49" charset="0"/>
              </a:rPr>
              <a:t>lock</a:t>
            </a:r>
            <a:r>
              <a:rPr kumimoji="0" lang="zh-CN" altLang="zh-CN" sz="1200" b="0" i="0" u="none" strike="noStrike" cap="none" normalizeH="0" baseline="0" dirty="0">
                <a:ln>
                  <a:noFill/>
                </a:ln>
                <a:solidFill>
                  <a:srgbClr val="7030A0"/>
                </a:solidFill>
                <a:effectLst/>
                <a:latin typeface="Consolas" panose="020B0609020204030204" pitchFamily="49" charset="0"/>
              </a:rPr>
              <a:t>.lock();</a:t>
            </a:r>
            <a:br>
              <a:rPr kumimoji="0" lang="zh-CN" altLang="zh-CN" sz="1200" b="0" i="0" u="none" strike="noStrike" cap="none" normalizeH="0" baseline="0" dirty="0">
                <a:ln>
                  <a:noFill/>
                </a:ln>
                <a:solidFill>
                  <a:srgbClr val="7030A0"/>
                </a:solidFill>
                <a:effectLst/>
                <a:latin typeface="Consolas" panose="020B0609020204030204" pitchFamily="49" charset="0"/>
              </a:rPr>
            </a:br>
            <a:r>
              <a:rPr kumimoji="0" lang="zh-CN" altLang="zh-CN" sz="1200" b="0" i="0" u="none" strike="noStrike" cap="none" normalizeH="0" baseline="0" dirty="0">
                <a:ln>
                  <a:noFill/>
                </a:ln>
                <a:solidFill>
                  <a:srgbClr val="7030A0"/>
                </a:solidFill>
                <a:effectLst/>
                <a:latin typeface="Consolas" panose="020B0609020204030204" pitchFamily="49" charset="0"/>
              </a:rPr>
              <a:t>        try{</a:t>
            </a:r>
            <a:br>
              <a:rPr kumimoji="0" lang="zh-CN" altLang="zh-CN" sz="1200" b="0" i="0" u="none" strike="noStrike" cap="none" normalizeH="0" baseline="0" dirty="0">
                <a:ln>
                  <a:noFill/>
                </a:ln>
                <a:solidFill>
                  <a:srgbClr val="7030A0"/>
                </a:solidFill>
                <a:effectLst/>
                <a:latin typeface="Consolas" panose="020B0609020204030204" pitchFamily="49" charset="0"/>
              </a:rPr>
            </a:br>
            <a:r>
              <a:rPr kumimoji="0" lang="zh-CN" altLang="zh-CN" sz="1200" b="0" i="0" u="none" strike="noStrike" cap="none" normalizeH="0" baseline="0" dirty="0">
                <a:ln>
                  <a:noFill/>
                </a:ln>
                <a:solidFill>
                  <a:srgbClr val="7030A0"/>
                </a:solidFill>
                <a:effectLst/>
                <a:latin typeface="Consolas" panose="020B0609020204030204" pitchFamily="49" charset="0"/>
              </a:rPr>
              <a:t>            balance+=amount;</a:t>
            </a:r>
            <a:br>
              <a:rPr kumimoji="0" lang="zh-CN" altLang="zh-CN" sz="1200" b="0" i="0" u="none" strike="noStrike" cap="none" normalizeH="0" baseline="0" dirty="0">
                <a:ln>
                  <a:noFill/>
                </a:ln>
                <a:solidFill>
                  <a:srgbClr val="7030A0"/>
                </a:solidFill>
                <a:effectLst/>
                <a:latin typeface="Consolas" panose="020B0609020204030204" pitchFamily="49" charset="0"/>
              </a:rPr>
            </a:br>
            <a:r>
              <a:rPr kumimoji="0" lang="zh-CN" altLang="zh-CN" sz="1200" b="0" i="0" u="none" strike="noStrike" cap="none" normalizeH="0" baseline="0" dirty="0">
                <a:ln>
                  <a:noFill/>
                </a:ln>
                <a:solidFill>
                  <a:srgbClr val="7030A0"/>
                </a:solidFill>
                <a:effectLst/>
                <a:latin typeface="Consolas" panose="020B0609020204030204" pitchFamily="49" charset="0"/>
              </a:rPr>
              <a:t>            System.</a:t>
            </a:r>
            <a:r>
              <a:rPr kumimoji="0" lang="zh-CN" altLang="zh-CN" sz="1200" b="0" i="1" u="none" strike="noStrike" cap="none" normalizeH="0" baseline="0" dirty="0">
                <a:ln>
                  <a:noFill/>
                </a:ln>
                <a:solidFill>
                  <a:srgbClr val="7030A0"/>
                </a:solidFill>
                <a:effectLst/>
                <a:latin typeface="Consolas" panose="020B0609020204030204" pitchFamily="49" charset="0"/>
              </a:rPr>
              <a:t>out</a:t>
            </a:r>
            <a:r>
              <a:rPr kumimoji="0" lang="zh-CN" altLang="zh-CN" sz="1200" b="0" i="0" u="none" strike="noStrike" cap="none" normalizeH="0" baseline="0" dirty="0">
                <a:ln>
                  <a:noFill/>
                </a:ln>
                <a:solidFill>
                  <a:srgbClr val="7030A0"/>
                </a:solidFill>
                <a:effectLst/>
                <a:latin typeface="Consolas" panose="020B0609020204030204" pitchFamily="49" charset="0"/>
              </a:rPr>
              <a:t>.println("deposit " + amount + "\t\t\t\t\t\t\t\t" + getBalance( ));</a:t>
            </a:r>
            <a:br>
              <a:rPr kumimoji="0" lang="zh-CN" altLang="zh-CN" sz="1200" b="0" i="0" u="none" strike="noStrike" cap="none" normalizeH="0" baseline="0" dirty="0">
                <a:ln>
                  <a:noFill/>
                </a:ln>
                <a:solidFill>
                  <a:srgbClr val="7030A0"/>
                </a:solidFill>
                <a:effectLst/>
                <a:latin typeface="Consolas" panose="020B0609020204030204" pitchFamily="49" charset="0"/>
              </a:rPr>
            </a:br>
            <a:r>
              <a:rPr kumimoji="0" lang="zh-CN" altLang="zh-CN" sz="1200" b="0" i="0" u="none" strike="noStrike" cap="none" normalizeH="0" baseline="0" dirty="0">
                <a:ln>
                  <a:noFill/>
                </a:ln>
                <a:solidFill>
                  <a:srgbClr val="7030A0"/>
                </a:solidFill>
                <a:effectLst/>
                <a:latin typeface="Consolas" panose="020B0609020204030204" pitchFamily="49" charset="0"/>
              </a:rPr>
              <a:t>            </a:t>
            </a:r>
            <a:r>
              <a:rPr kumimoji="0" lang="zh-CN" altLang="zh-CN" sz="1200" b="0" i="1" u="none" strike="noStrike" cap="none" normalizeH="0" baseline="0" dirty="0">
                <a:ln>
                  <a:noFill/>
                </a:ln>
                <a:solidFill>
                  <a:srgbClr val="7030A0"/>
                </a:solidFill>
                <a:effectLst/>
                <a:latin typeface="Consolas" panose="020B0609020204030204" pitchFamily="49" charset="0"/>
              </a:rPr>
              <a:t>newDeposit</a:t>
            </a:r>
            <a:r>
              <a:rPr kumimoji="0" lang="zh-CN" altLang="zh-CN" sz="1200" b="0" i="0" u="none" strike="noStrike" cap="none" normalizeH="0" baseline="0" dirty="0">
                <a:ln>
                  <a:noFill/>
                </a:ln>
                <a:solidFill>
                  <a:srgbClr val="7030A0"/>
                </a:solidFill>
                <a:effectLst/>
                <a:latin typeface="Consolas" panose="020B0609020204030204" pitchFamily="49" charset="0"/>
              </a:rPr>
              <a:t>.signalAll( );</a:t>
            </a:r>
            <a:br>
              <a:rPr kumimoji="0" lang="zh-CN" altLang="zh-CN" sz="1200" b="0" i="0" u="none" strike="noStrike" cap="none" normalizeH="0" baseline="0" dirty="0">
                <a:ln>
                  <a:noFill/>
                </a:ln>
                <a:solidFill>
                  <a:srgbClr val="7030A0"/>
                </a:solidFill>
                <a:effectLst/>
                <a:latin typeface="Consolas" panose="020B0609020204030204" pitchFamily="49" charset="0"/>
              </a:rPr>
            </a:br>
            <a:r>
              <a:rPr kumimoji="0" lang="zh-CN" altLang="zh-CN" sz="1200" b="0" i="0" u="none" strike="noStrike" cap="none" normalizeH="0" baseline="0" dirty="0">
                <a:ln>
                  <a:noFill/>
                </a:ln>
                <a:solidFill>
                  <a:srgbClr val="7030A0"/>
                </a:solidFill>
                <a:effectLst/>
                <a:latin typeface="Consolas" panose="020B0609020204030204" pitchFamily="49" charset="0"/>
              </a:rPr>
              <a:t>        }</a:t>
            </a:r>
            <a:br>
              <a:rPr kumimoji="0" lang="zh-CN" altLang="zh-CN" sz="1200" b="0" i="0" u="none" strike="noStrike" cap="none" normalizeH="0" baseline="0" dirty="0">
                <a:ln>
                  <a:noFill/>
                </a:ln>
                <a:solidFill>
                  <a:srgbClr val="7030A0"/>
                </a:solidFill>
                <a:effectLst/>
                <a:latin typeface="Consolas" panose="020B0609020204030204" pitchFamily="49" charset="0"/>
              </a:rPr>
            </a:br>
            <a:r>
              <a:rPr kumimoji="0" lang="zh-CN" altLang="zh-CN" sz="1200" b="0" i="0" u="none" strike="noStrike" cap="none" normalizeH="0" baseline="0" dirty="0">
                <a:ln>
                  <a:noFill/>
                </a:ln>
                <a:solidFill>
                  <a:srgbClr val="7030A0"/>
                </a:solidFill>
                <a:effectLst/>
                <a:latin typeface="Consolas" panose="020B0609020204030204" pitchFamily="49" charset="0"/>
              </a:rPr>
              <a:t>        finally{ </a:t>
            </a:r>
            <a:r>
              <a:rPr kumimoji="0" lang="zh-CN" altLang="zh-CN" sz="1200" b="0" i="1" u="none" strike="noStrike" cap="none" normalizeH="0" baseline="0" dirty="0">
                <a:ln>
                  <a:noFill/>
                </a:ln>
                <a:solidFill>
                  <a:srgbClr val="7030A0"/>
                </a:solidFill>
                <a:effectLst/>
                <a:latin typeface="Consolas" panose="020B0609020204030204" pitchFamily="49" charset="0"/>
              </a:rPr>
              <a:t>lock</a:t>
            </a:r>
            <a:r>
              <a:rPr kumimoji="0" lang="zh-CN" altLang="zh-CN" sz="1200" b="0" i="0" u="none" strike="noStrike" cap="none" normalizeH="0" baseline="0" dirty="0">
                <a:ln>
                  <a:noFill/>
                </a:ln>
                <a:solidFill>
                  <a:srgbClr val="7030A0"/>
                </a:solidFill>
                <a:effectLst/>
                <a:latin typeface="Consolas" panose="020B0609020204030204" pitchFamily="49" charset="0"/>
              </a:rPr>
              <a:t>.unlock( ); }</a:t>
            </a:r>
            <a:br>
              <a:rPr kumimoji="0" lang="zh-CN" altLang="zh-CN" sz="1200" b="0" i="0" u="none" strike="noStrike" cap="none" normalizeH="0" baseline="0" dirty="0">
                <a:ln>
                  <a:noFill/>
                </a:ln>
                <a:solidFill>
                  <a:srgbClr val="7030A0"/>
                </a:solidFill>
                <a:effectLst/>
                <a:latin typeface="Consolas" panose="020B0609020204030204" pitchFamily="49" charset="0"/>
              </a:rPr>
            </a:br>
            <a:r>
              <a:rPr kumimoji="0" lang="zh-CN" altLang="zh-CN" sz="1200" b="0" i="0" u="none" strike="noStrike" cap="none" normalizeH="0" baseline="0" dirty="0">
                <a:ln>
                  <a:noFill/>
                </a:ln>
                <a:solidFill>
                  <a:srgbClr val="7030A0"/>
                </a:solidFill>
                <a:effectLst/>
                <a:latin typeface="Consolas" panose="020B0609020204030204" pitchFamily="49" charset="0"/>
              </a:rPr>
              <a:t>    }</a:t>
            </a:r>
            <a:br>
              <a:rPr kumimoji="0" lang="zh-CN" altLang="zh-CN" sz="1200" b="0" i="0" u="none" strike="noStrike" cap="none" normalizeH="0" baseline="0" dirty="0">
                <a:ln>
                  <a:noFill/>
                </a:ln>
                <a:solidFill>
                  <a:srgbClr val="7030A0"/>
                </a:solidFill>
                <a:effectLst/>
                <a:latin typeface="Consolas" panose="020B0609020204030204" pitchFamily="49" charset="0"/>
              </a:rPr>
            </a:br>
            <a:r>
              <a:rPr kumimoji="0" lang="zh-CN" altLang="zh-CN" sz="1200" b="0" i="0" u="none" strike="noStrike" cap="none" normalizeH="0" baseline="0" dirty="0">
                <a:ln>
                  <a:noFill/>
                </a:ln>
                <a:solidFill>
                  <a:srgbClr val="7030A0"/>
                </a:solidFill>
                <a:effectLst/>
                <a:latin typeface="Consolas" panose="020B0609020204030204" pitchFamily="49" charset="0"/>
              </a:rPr>
              <a:t>}</a:t>
            </a:r>
            <a:endParaRPr kumimoji="0" lang="zh-CN" altLang="zh-CN" sz="1200" b="0" i="0" u="none" strike="noStrike" cap="none" normalizeH="0" baseline="0" dirty="0">
              <a:ln>
                <a:noFill/>
              </a:ln>
              <a:solidFill>
                <a:srgbClr val="7030A0"/>
              </a:solidFill>
              <a:effectLst/>
              <a:latin typeface="Arial" panose="020B0604020202020204" pitchFamily="34" charset="0"/>
            </a:endParaRPr>
          </a:p>
        </p:txBody>
      </p:sp>
      <p:sp>
        <p:nvSpPr>
          <p:cNvPr id="8" name="圆角矩形标注 14">
            <a:extLst>
              <a:ext uri="{FF2B5EF4-FFF2-40B4-BE49-F238E27FC236}">
                <a16:creationId xmlns:a16="http://schemas.microsoft.com/office/drawing/2014/main" id="{74DCBD34-A5E8-4DB1-80C3-F51A1EDDAD63}"/>
              </a:ext>
            </a:extLst>
          </p:cNvPr>
          <p:cNvSpPr/>
          <p:nvPr/>
        </p:nvSpPr>
        <p:spPr>
          <a:xfrm>
            <a:off x="6094914" y="1523778"/>
            <a:ext cx="3713356" cy="540528"/>
          </a:xfrm>
          <a:prstGeom prst="wedgeRoundRectCallout">
            <a:avLst>
              <a:gd name="adj1" fmla="val -62785"/>
              <a:gd name="adj2" fmla="val -683"/>
              <a:gd name="adj3" fmla="val 16667"/>
            </a:avLst>
          </a:prstGeom>
          <a:solidFill>
            <a:schemeClr val="accent4">
              <a:lumMod val="20000"/>
              <a:lumOff val="80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90000"/>
              </a:lnSpc>
              <a:spcBef>
                <a:spcPct val="0"/>
              </a:spcBef>
            </a:pP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创建</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lock</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对象</a:t>
            </a:r>
            <a:endPar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endParaRPr>
          </a:p>
          <a:p>
            <a:pPr>
              <a:lnSpc>
                <a:spcPct val="90000"/>
              </a:lnSpc>
              <a:spcBef>
                <a:spcPct val="0"/>
              </a:spcBef>
            </a:pP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创建</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lock</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的</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Condition</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对象</a:t>
            </a:r>
            <a:r>
              <a:rPr lang="en-US" altLang="zh-CN" sz="1600" dirty="0" err="1">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newDeposit</a:t>
            </a:r>
            <a:endParaRPr lang="en-US"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endParaRPr>
          </a:p>
        </p:txBody>
      </p:sp>
      <p:sp>
        <p:nvSpPr>
          <p:cNvPr id="9" name="圆角矩形标注 14">
            <a:extLst>
              <a:ext uri="{FF2B5EF4-FFF2-40B4-BE49-F238E27FC236}">
                <a16:creationId xmlns:a16="http://schemas.microsoft.com/office/drawing/2014/main" id="{5E8AE9C0-D4A1-4C6F-8357-ED2DB6A14D00}"/>
              </a:ext>
            </a:extLst>
          </p:cNvPr>
          <p:cNvSpPr/>
          <p:nvPr/>
        </p:nvSpPr>
        <p:spPr>
          <a:xfrm>
            <a:off x="6456556" y="2115821"/>
            <a:ext cx="5468666" cy="1675594"/>
          </a:xfrm>
          <a:prstGeom prst="wedgeRoundRectCallout">
            <a:avLst>
              <a:gd name="adj1" fmla="val -69968"/>
              <a:gd name="adj2" fmla="val -1484"/>
              <a:gd name="adj3" fmla="val 16667"/>
            </a:avLst>
          </a:prstGeom>
          <a:solidFill>
            <a:schemeClr val="accent4">
              <a:lumMod val="20000"/>
              <a:lumOff val="80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90000"/>
              </a:lnSpc>
              <a:spcBef>
                <a:spcPct val="0"/>
              </a:spcBef>
              <a:defRPr/>
            </a:pPr>
            <a:r>
              <a:rPr lang="en-US" altLang="zh-CN" sz="1500" b="1" dirty="0">
                <a:solidFill>
                  <a:srgbClr val="FF0000"/>
                </a:solidFill>
                <a:latin typeface="华文新魏" panose="02010800040101010101" pitchFamily="2" charset="-122"/>
                <a:ea typeface="华文新魏" panose="02010800040101010101" pitchFamily="2" charset="-122"/>
                <a:cs typeface="Times New Roman" panose="02020603050405020304" pitchFamily="18" charset="0"/>
              </a:rPr>
              <a:t>while</a:t>
            </a:r>
            <a:r>
              <a:rPr lang="zh-CN" altLang="en-US" sz="15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循环</a:t>
            </a:r>
            <a:r>
              <a:rPr lang="en-US" altLang="zh-CN" sz="15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 //</a:t>
            </a:r>
            <a:r>
              <a:rPr lang="zh-CN" altLang="en-US" sz="15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必须是</a:t>
            </a:r>
            <a:r>
              <a:rPr lang="en-US" altLang="zh-CN" sz="15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while</a:t>
            </a:r>
            <a:r>
              <a:rPr lang="zh-CN" altLang="en-US" sz="15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 不能用</a:t>
            </a:r>
            <a:r>
              <a:rPr lang="en-US" altLang="zh-CN" sz="15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if</a:t>
            </a:r>
          </a:p>
          <a:p>
            <a:pPr>
              <a:lnSpc>
                <a:spcPct val="90000"/>
              </a:lnSpc>
              <a:spcBef>
                <a:spcPct val="0"/>
              </a:spcBef>
              <a:defRPr/>
            </a:pPr>
            <a:r>
              <a:rPr lang="zh-CN" altLang="en-US" sz="15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只要余额小于取钱数额，就调用</a:t>
            </a:r>
            <a:r>
              <a:rPr lang="en-US" altLang="zh-CN" sz="1500" dirty="0" err="1">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newDeposit.wait</a:t>
            </a:r>
            <a:r>
              <a:rPr lang="zh-CN" altLang="en-US" sz="15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，使得当前线程（进入</a:t>
            </a:r>
            <a:r>
              <a:rPr lang="en-US" altLang="zh-CN" sz="1500" dirty="0" err="1">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withDraw</a:t>
            </a:r>
            <a:r>
              <a:rPr lang="zh-CN" altLang="en-US" sz="15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方法的线程）被挂起；</a:t>
            </a:r>
            <a:endParaRPr lang="en-US" altLang="zh-CN" sz="15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endParaRPr>
          </a:p>
          <a:p>
            <a:pPr>
              <a:lnSpc>
                <a:spcPct val="90000"/>
              </a:lnSpc>
              <a:spcBef>
                <a:spcPct val="0"/>
              </a:spcBef>
              <a:defRPr/>
            </a:pPr>
            <a:r>
              <a:rPr lang="zh-CN" altLang="en-US" sz="15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如果当前线程被唤醒，如果余额还小于取钱数额，继续等待</a:t>
            </a:r>
            <a:endParaRPr lang="en-US" altLang="zh-CN" sz="15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endParaRPr>
          </a:p>
          <a:p>
            <a:pPr lvl="0">
              <a:lnSpc>
                <a:spcPct val="90000"/>
              </a:lnSpc>
              <a:spcBef>
                <a:spcPct val="0"/>
              </a:spcBef>
              <a:defRPr/>
            </a:pPr>
            <a:r>
              <a:rPr lang="en-US" altLang="zh-CN" sz="15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a:t>
            </a:r>
          </a:p>
          <a:p>
            <a:pPr lvl="0">
              <a:lnSpc>
                <a:spcPct val="90000"/>
              </a:lnSpc>
              <a:spcBef>
                <a:spcPct val="0"/>
              </a:spcBef>
              <a:defRPr/>
            </a:pPr>
            <a:r>
              <a:rPr lang="zh-CN" altLang="en-US" sz="15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当执行到</a:t>
            </a:r>
            <a:r>
              <a:rPr lang="en-US" altLang="zh-CN" sz="15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while</a:t>
            </a:r>
            <a:r>
              <a:rPr lang="zh-CN" altLang="en-US" sz="15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循环的下一条语句，余额一定</a:t>
            </a:r>
            <a:r>
              <a:rPr lang="en-US" altLang="zh-CN" sz="15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&gt;=</a:t>
            </a:r>
            <a:r>
              <a:rPr lang="zh-CN" altLang="en-US" sz="15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取钱数额</a:t>
            </a:r>
            <a:endParaRPr lang="en-US" altLang="zh-CN" sz="15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endParaRPr>
          </a:p>
        </p:txBody>
      </p:sp>
      <p:sp>
        <p:nvSpPr>
          <p:cNvPr id="10" name="圆角矩形标注 14">
            <a:extLst>
              <a:ext uri="{FF2B5EF4-FFF2-40B4-BE49-F238E27FC236}">
                <a16:creationId xmlns:a16="http://schemas.microsoft.com/office/drawing/2014/main" id="{80542EF9-F1FE-414E-A899-FA2B298AA278}"/>
              </a:ext>
            </a:extLst>
          </p:cNvPr>
          <p:cNvSpPr/>
          <p:nvPr/>
        </p:nvSpPr>
        <p:spPr>
          <a:xfrm>
            <a:off x="4554306" y="5809957"/>
            <a:ext cx="6851417" cy="794139"/>
          </a:xfrm>
          <a:prstGeom prst="wedgeRoundRectCallout">
            <a:avLst>
              <a:gd name="adj1" fmla="val -61363"/>
              <a:gd name="adj2" fmla="val -48065"/>
              <a:gd name="adj3" fmla="val 16667"/>
            </a:avLst>
          </a:prstGeom>
          <a:solidFill>
            <a:schemeClr val="accent4">
              <a:lumMod val="20000"/>
              <a:lumOff val="80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90000"/>
              </a:lnSpc>
              <a:spcBef>
                <a:spcPct val="0"/>
              </a:spcBef>
              <a:defRPr/>
            </a:pPr>
            <a:r>
              <a:rPr lang="zh-CN" altLang="en-US" sz="15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进入</a:t>
            </a:r>
            <a:r>
              <a:rPr lang="en-US" altLang="zh-CN" sz="15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deposit</a:t>
            </a:r>
            <a:r>
              <a:rPr lang="zh-CN" altLang="en-US" sz="15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的是另外一个线程，往账户存钱后，调用</a:t>
            </a:r>
            <a:r>
              <a:rPr lang="en-US" altLang="zh-CN" sz="1500" dirty="0" err="1">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newDeposit.signalAll</a:t>
            </a:r>
            <a:r>
              <a:rPr lang="zh-CN" altLang="en-US" sz="15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去唤醒所有因调用</a:t>
            </a:r>
            <a:r>
              <a:rPr lang="en-US" altLang="zh-CN" sz="1500" dirty="0" err="1">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newDeposit.wait</a:t>
            </a:r>
            <a:r>
              <a:rPr lang="zh-CN" altLang="en-US" sz="15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而被挂起的线程（二者配套使用）</a:t>
            </a:r>
            <a:endParaRPr lang="en-US" altLang="zh-CN" sz="15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endParaRPr>
          </a:p>
        </p:txBody>
      </p:sp>
      <p:sp>
        <p:nvSpPr>
          <p:cNvPr id="11" name="圆角矩形标注 14">
            <a:extLst>
              <a:ext uri="{FF2B5EF4-FFF2-40B4-BE49-F238E27FC236}">
                <a16:creationId xmlns:a16="http://schemas.microsoft.com/office/drawing/2014/main" id="{DEE74645-E999-49BC-82B7-3D15E7872A27}"/>
              </a:ext>
            </a:extLst>
          </p:cNvPr>
          <p:cNvSpPr/>
          <p:nvPr/>
        </p:nvSpPr>
        <p:spPr>
          <a:xfrm>
            <a:off x="6094914" y="4479115"/>
            <a:ext cx="5062654" cy="765637"/>
          </a:xfrm>
          <a:prstGeom prst="wedgeRoundRectCallout">
            <a:avLst>
              <a:gd name="adj1" fmla="val -49129"/>
              <a:gd name="adj2" fmla="val -13791"/>
              <a:gd name="adj3" fmla="val 16667"/>
            </a:avLst>
          </a:prstGeom>
          <a:solidFill>
            <a:schemeClr val="accent4">
              <a:lumMod val="20000"/>
              <a:lumOff val="80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90000"/>
              </a:lnSpc>
              <a:spcBef>
                <a:spcPct val="0"/>
              </a:spcBef>
            </a:pPr>
            <a:r>
              <a:rPr lang="en-US" altLang="zh-CN" sz="1600" dirty="0" err="1">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newDeposit.wait</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会导致当前线程被挂起</a:t>
            </a:r>
            <a:r>
              <a:rPr lang="zh-CN" altLang="en-US" sz="1600" b="1" dirty="0">
                <a:solidFill>
                  <a:srgbClr val="FF0000"/>
                </a:solidFill>
                <a:latin typeface="华文新魏" panose="02010800040101010101" pitchFamily="2" charset="-122"/>
                <a:ea typeface="华文新魏" panose="02010800040101010101" pitchFamily="2" charset="-122"/>
                <a:cs typeface="Times New Roman" panose="02020603050405020304" pitchFamily="18" charset="0"/>
              </a:rPr>
              <a:t>同时锁被释放（和</a:t>
            </a:r>
            <a:r>
              <a:rPr lang="en-US" altLang="zh-CN" sz="1600" b="1" dirty="0">
                <a:solidFill>
                  <a:srgbClr val="FF0000"/>
                </a:solidFill>
                <a:latin typeface="华文新魏" panose="02010800040101010101" pitchFamily="2" charset="-122"/>
                <a:ea typeface="华文新魏" panose="02010800040101010101" pitchFamily="2" charset="-122"/>
                <a:cs typeface="Times New Roman" panose="02020603050405020304" pitchFamily="18" charset="0"/>
              </a:rPr>
              <a:t>sleep</a:t>
            </a:r>
            <a:r>
              <a:rPr lang="zh-CN" altLang="en-US" sz="1600" b="1" dirty="0">
                <a:solidFill>
                  <a:srgbClr val="FF0000"/>
                </a:solidFill>
                <a:latin typeface="华文新魏" panose="02010800040101010101" pitchFamily="2" charset="-122"/>
                <a:ea typeface="华文新魏" panose="02010800040101010101" pitchFamily="2" charset="-122"/>
                <a:cs typeface="Times New Roman" panose="02020603050405020304" pitchFamily="18" charset="0"/>
              </a:rPr>
              <a:t>不一样），</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否则存钱线程永远没机会进入</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deposit</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方法</a:t>
            </a:r>
            <a:endParaRPr lang="en-US"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endParaRPr>
          </a:p>
        </p:txBody>
      </p:sp>
      <p:sp>
        <p:nvSpPr>
          <p:cNvPr id="11271" name="弧形 11270">
            <a:extLst>
              <a:ext uri="{FF2B5EF4-FFF2-40B4-BE49-F238E27FC236}">
                <a16:creationId xmlns:a16="http://schemas.microsoft.com/office/drawing/2014/main" id="{06636BF8-8B58-47BD-A94C-2EFEC4F033B2}"/>
              </a:ext>
            </a:extLst>
          </p:cNvPr>
          <p:cNvSpPr/>
          <p:nvPr/>
        </p:nvSpPr>
        <p:spPr>
          <a:xfrm rot="15844468">
            <a:off x="136700" y="3521705"/>
            <a:ext cx="2581978" cy="2039439"/>
          </a:xfrm>
          <a:prstGeom prst="arc">
            <a:avLst>
              <a:gd name="adj1" fmla="val 11035086"/>
              <a:gd name="adj2" fmla="val 1732623"/>
            </a:avLst>
          </a:prstGeom>
          <a:ln w="19050">
            <a:solidFill>
              <a:srgbClr val="FF0000"/>
            </a:solidFill>
            <a:prstDash val="lgDash"/>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Tree>
    <p:extLst>
      <p:ext uri="{BB962C8B-B14F-4D97-AF65-F5344CB8AC3E}">
        <p14:creationId xmlns:p14="http://schemas.microsoft.com/office/powerpoint/2010/main" val="8366239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文本占位符 1"/>
          <p:cNvSpPr>
            <a:spLocks noGrp="1"/>
          </p:cNvSpPr>
          <p:nvPr>
            <p:ph type="body" sz="quarter" idx="10"/>
          </p:nvPr>
        </p:nvSpPr>
        <p:spPr bwMode="auto">
          <a:xfrm>
            <a:off x="237439" y="175846"/>
            <a:ext cx="1248461" cy="835269"/>
          </a:xfrm>
          <a:noFill/>
        </p:spPr>
        <p:txBody>
          <a:bodyPr vert="horz" wrap="square" lIns="91440" tIns="45720" rIns="91440" bIns="45720" numCol="1" anchor="t" anchorCtr="0" compatLnSpc="1">
            <a:normAutofit fontScale="87500"/>
          </a:bodyPr>
          <a:lstStyle/>
          <a:p>
            <a:pPr eaLnBrk="1" hangingPunct="1"/>
            <a:r>
              <a:rPr lang="en-US" altLang="zh-CN" dirty="0"/>
              <a:t>30.2</a:t>
            </a:r>
          </a:p>
        </p:txBody>
      </p:sp>
      <p:sp>
        <p:nvSpPr>
          <p:cNvPr id="11267" name="文本占位符 2"/>
          <p:cNvSpPr>
            <a:spLocks noGrp="1"/>
          </p:cNvSpPr>
          <p:nvPr>
            <p:ph type="body" sz="quarter" idx="12"/>
          </p:nvPr>
        </p:nvSpPr>
        <p:spPr bwMode="auto">
          <a:xfrm>
            <a:off x="1649291" y="224570"/>
            <a:ext cx="7394575" cy="496887"/>
          </a:xfrm>
          <a:noFill/>
        </p:spPr>
        <p:txBody>
          <a:bodyPr vert="horz" wrap="square" lIns="91440" tIns="45720" rIns="91440" bIns="45720" numCol="1" anchor="t" anchorCtr="0" compatLnSpc="1">
            <a:noAutofit/>
          </a:bodyPr>
          <a:lstStyle/>
          <a:p>
            <a:r>
              <a:rPr lang="en-US" altLang="zh-CN" sz="3600" dirty="0"/>
              <a:t>Runnable</a:t>
            </a:r>
            <a:r>
              <a:rPr lang="zh-CN" altLang="en-US" sz="3600" dirty="0"/>
              <a:t>接口和线程类</a:t>
            </a:r>
            <a:r>
              <a:rPr lang="en-US" altLang="zh-CN" sz="3600" dirty="0"/>
              <a:t>Thread</a:t>
            </a:r>
          </a:p>
        </p:txBody>
      </p:sp>
      <p:sp>
        <p:nvSpPr>
          <p:cNvPr id="6" name="Text Box 5"/>
          <p:cNvSpPr txBox="1"/>
          <p:nvPr/>
        </p:nvSpPr>
        <p:spPr>
          <a:xfrm>
            <a:off x="237439" y="1170520"/>
            <a:ext cx="11738661" cy="3139321"/>
          </a:xfrm>
          <a:prstGeom prst="rect">
            <a:avLst/>
          </a:prstGeom>
          <a:noFill/>
          <a:ln w="12700">
            <a:noFill/>
          </a:ln>
        </p:spPr>
        <p:txBody>
          <a:bodyPr wrap="square">
            <a:spAutoFit/>
          </a:bodyPr>
          <a:lstStyle>
            <a:lvl1pPr marL="342900" indent="-342900" algn="l" rtl="0" eaLnBrk="0" fontAlgn="base" hangingPunct="0">
              <a:spcBef>
                <a:spcPct val="20000"/>
              </a:spcBef>
              <a:spcAft>
                <a:spcPct val="0"/>
              </a:spcAft>
              <a:buClr>
                <a:schemeClr val="tx2"/>
              </a:buClr>
              <a:buSzPct val="75000"/>
              <a:buFont typeface="Monotype Sorts" pitchFamily="2" charset="2"/>
              <a:buChar char="F"/>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2"/>
              </a:buClr>
              <a:buSzPct val="65000"/>
              <a:buFont typeface="Monotype Sorts" pitchFamily="2" charset="2"/>
              <a:buChar char="u"/>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1"/>
              </a:buClr>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Char char="•"/>
              <a:defRPr sz="2000" kern="1200">
                <a:solidFill>
                  <a:schemeClr val="tx1"/>
                </a:solidFill>
                <a:latin typeface="+mn-lt"/>
                <a:ea typeface="+mn-ea"/>
                <a:cs typeface="+mn-cs"/>
              </a:defRPr>
            </a:lvl5pPr>
          </a:lstStyle>
          <a:p>
            <a:pPr marL="0" indent="0">
              <a:lnSpc>
                <a:spcPct val="120000"/>
              </a:lnSpc>
              <a:spcBef>
                <a:spcPct val="50000"/>
              </a:spcBef>
              <a:buClrTx/>
              <a:buSzPct val="100000"/>
              <a:buNone/>
            </a:pPr>
            <a:r>
              <a:rPr lang="zh-CN" altLang="en-US" sz="2400" dirty="0">
                <a:latin typeface="华文新魏" panose="02010800040101010101" pitchFamily="2" charset="-122"/>
                <a:ea typeface="华文新魏" panose="02010800040101010101" pitchFamily="2" charset="-122"/>
              </a:rPr>
              <a:t>创建线程方法：线程的执行逻辑（后面叫线程任务）必须实现</a:t>
            </a:r>
            <a:r>
              <a:rPr lang="en-US" altLang="zh-CN" sz="2400" dirty="0" err="1">
                <a:latin typeface="华文新魏" panose="02010800040101010101" pitchFamily="2" charset="-122"/>
                <a:ea typeface="华文新魏" panose="02010800040101010101" pitchFamily="2" charset="-122"/>
              </a:rPr>
              <a:t>java.lang.Runnable</a:t>
            </a:r>
            <a:r>
              <a:rPr lang="zh-CN" altLang="en-US" sz="2400" dirty="0">
                <a:latin typeface="华文新魏" panose="02010800040101010101" pitchFamily="2" charset="-122"/>
                <a:ea typeface="华文新魏" panose="02010800040101010101" pitchFamily="2" charset="-122"/>
              </a:rPr>
              <a:t>接口的唯一</a:t>
            </a:r>
            <a:r>
              <a:rPr lang="en-US" altLang="zh-CN" sz="2400" dirty="0">
                <a:latin typeface="华文新魏" panose="02010800040101010101" pitchFamily="2" charset="-122"/>
                <a:ea typeface="华文新魏" panose="02010800040101010101" pitchFamily="2" charset="-122"/>
              </a:rPr>
              <a:t>run</a:t>
            </a:r>
            <a:r>
              <a:rPr lang="zh-CN" altLang="en-US" sz="2400" dirty="0">
                <a:latin typeface="华文新魏" panose="02010800040101010101" pitchFamily="2" charset="-122"/>
                <a:ea typeface="华文新魏" panose="02010800040101010101" pitchFamily="2" charset="-122"/>
              </a:rPr>
              <a:t>方法。此外，由于</a:t>
            </a:r>
            <a:r>
              <a:rPr lang="en-US" altLang="zh-CN" sz="2400" dirty="0">
                <a:latin typeface="华文新魏" panose="02010800040101010101" pitchFamily="2" charset="-122"/>
                <a:ea typeface="华文新魏" panose="02010800040101010101" pitchFamily="2" charset="-122"/>
              </a:rPr>
              <a:t>Thread</a:t>
            </a:r>
            <a:r>
              <a:rPr lang="zh-CN" altLang="en-US" sz="2400" dirty="0">
                <a:latin typeface="华文新魏" panose="02010800040101010101" pitchFamily="2" charset="-122"/>
                <a:ea typeface="华文新魏" panose="02010800040101010101" pitchFamily="2" charset="-122"/>
              </a:rPr>
              <a:t>实现了</a:t>
            </a:r>
            <a:r>
              <a:rPr lang="en-US" altLang="zh-CN" sz="2400" dirty="0" err="1">
                <a:latin typeface="华文新魏" panose="02010800040101010101" pitchFamily="2" charset="-122"/>
                <a:ea typeface="华文新魏" panose="02010800040101010101" pitchFamily="2" charset="-122"/>
              </a:rPr>
              <a:t>Runnable</a:t>
            </a:r>
            <a:r>
              <a:rPr lang="zh-CN" altLang="en-US" sz="2400" dirty="0">
                <a:latin typeface="华文新魏" panose="02010800040101010101" pitchFamily="2" charset="-122"/>
                <a:ea typeface="华文新魏" panose="02010800040101010101" pitchFamily="2" charset="-122"/>
              </a:rPr>
              <a:t>接口，也可以通过</a:t>
            </a:r>
            <a:r>
              <a:rPr lang="en-US" altLang="zh-CN" sz="2400" dirty="0">
                <a:latin typeface="华文新魏" panose="02010800040101010101" pitchFamily="2" charset="-122"/>
                <a:ea typeface="华文新魏" panose="02010800040101010101" pitchFamily="2" charset="-122"/>
              </a:rPr>
              <a:t>Thread</a:t>
            </a:r>
            <a:r>
              <a:rPr lang="zh-CN" altLang="en-US" sz="2400" dirty="0">
                <a:latin typeface="华文新魏" panose="02010800040101010101" pitchFamily="2" charset="-122"/>
                <a:ea typeface="华文新魏" panose="02010800040101010101" pitchFamily="2" charset="-122"/>
              </a:rPr>
              <a:t>派生线程类。</a:t>
            </a:r>
            <a:endParaRPr lang="en-US" altLang="zh-CN" sz="2400" dirty="0">
              <a:latin typeface="华文新魏" panose="02010800040101010101" pitchFamily="2" charset="-122"/>
              <a:ea typeface="华文新魏" panose="02010800040101010101" pitchFamily="2" charset="-122"/>
            </a:endParaRPr>
          </a:p>
          <a:p>
            <a:pPr marL="0" indent="0">
              <a:lnSpc>
                <a:spcPct val="120000"/>
              </a:lnSpc>
              <a:spcBef>
                <a:spcPct val="50000"/>
              </a:spcBef>
              <a:buClrTx/>
              <a:buSzPct val="100000"/>
              <a:buNone/>
            </a:pPr>
            <a:r>
              <a:rPr lang="zh-CN" altLang="en-US" sz="2400" dirty="0">
                <a:latin typeface="华文新魏" panose="02010800040101010101" pitchFamily="2" charset="-122"/>
                <a:ea typeface="华文新魏" panose="02010800040101010101" pitchFamily="2" charset="-122"/>
              </a:rPr>
              <a:t>因此有两种方法可以实现同一个或多个线程的运行</a:t>
            </a:r>
            <a:r>
              <a:rPr lang="zh-CN" altLang="en-US" sz="2400" dirty="0">
                <a:latin typeface="华文新魏" panose="02010800040101010101" pitchFamily="2" charset="-122"/>
                <a:ea typeface="华文新魏" panose="02010800040101010101" pitchFamily="2" charset="-122"/>
                <a:sym typeface="Wingdings" pitchFamily="2" charset="2"/>
              </a:rPr>
              <a:t>：</a:t>
            </a:r>
            <a:r>
              <a:rPr lang="en-US" altLang="zh-CN" sz="2400" dirty="0">
                <a:solidFill>
                  <a:srgbClr val="FF0000"/>
                </a:solidFill>
                <a:latin typeface="华文新魏" panose="02010800040101010101" pitchFamily="2" charset="-122"/>
                <a:ea typeface="华文新魏" panose="02010800040101010101" pitchFamily="2" charset="-122"/>
                <a:sym typeface="Wingdings" pitchFamily="2" charset="2"/>
              </a:rPr>
              <a:t>(1) </a:t>
            </a:r>
            <a:r>
              <a:rPr lang="zh-CN" altLang="en-US" sz="2400" dirty="0">
                <a:solidFill>
                  <a:srgbClr val="FF0000"/>
                </a:solidFill>
                <a:latin typeface="华文新魏" panose="02010800040101010101" pitchFamily="2" charset="-122"/>
                <a:ea typeface="华文新魏" panose="02010800040101010101" pitchFamily="2" charset="-122"/>
                <a:sym typeface="Wingdings" pitchFamily="2" charset="2"/>
              </a:rPr>
              <a:t>定义</a:t>
            </a:r>
            <a:r>
              <a:rPr lang="en-US" altLang="zh-CN" sz="2400" dirty="0">
                <a:solidFill>
                  <a:srgbClr val="FF0000"/>
                </a:solidFill>
                <a:latin typeface="华文新魏" panose="02010800040101010101" pitchFamily="2" charset="-122"/>
                <a:ea typeface="华文新魏" panose="02010800040101010101" pitchFamily="2" charset="-122"/>
                <a:sym typeface="Wingdings" pitchFamily="2" charset="2"/>
              </a:rPr>
              <a:t>Thread</a:t>
            </a:r>
            <a:r>
              <a:rPr lang="zh-CN" altLang="en-US" sz="2400" dirty="0">
                <a:solidFill>
                  <a:srgbClr val="FF0000"/>
                </a:solidFill>
                <a:latin typeface="华文新魏" panose="02010800040101010101" pitchFamily="2" charset="-122"/>
                <a:ea typeface="华文新魏" panose="02010800040101010101" pitchFamily="2" charset="-122"/>
                <a:sym typeface="Wingdings" pitchFamily="2" charset="2"/>
              </a:rPr>
              <a:t>类的子类并覆盖</a:t>
            </a:r>
            <a:r>
              <a:rPr lang="en-US" altLang="zh-CN" sz="2400" dirty="0">
                <a:solidFill>
                  <a:srgbClr val="FF0000"/>
                </a:solidFill>
                <a:latin typeface="华文新魏" panose="02010800040101010101" pitchFamily="2" charset="-122"/>
                <a:ea typeface="华文新魏" panose="02010800040101010101" pitchFamily="2" charset="-122"/>
                <a:sym typeface="Wingdings" pitchFamily="2" charset="2"/>
              </a:rPr>
              <a:t>run</a:t>
            </a:r>
            <a:r>
              <a:rPr lang="zh-CN" altLang="en-US" sz="2400" dirty="0">
                <a:solidFill>
                  <a:srgbClr val="FF0000"/>
                </a:solidFill>
                <a:latin typeface="华文新魏" panose="02010800040101010101" pitchFamily="2" charset="-122"/>
                <a:ea typeface="华文新魏" panose="02010800040101010101" pitchFamily="2" charset="-122"/>
                <a:sym typeface="Wingdings" pitchFamily="2" charset="2"/>
              </a:rPr>
              <a:t>方法；</a:t>
            </a:r>
            <a:r>
              <a:rPr lang="en-US" altLang="zh-CN" sz="2400" dirty="0">
                <a:solidFill>
                  <a:srgbClr val="FF0000"/>
                </a:solidFill>
                <a:latin typeface="华文新魏" panose="02010800040101010101" pitchFamily="2" charset="-122"/>
                <a:ea typeface="华文新魏" panose="02010800040101010101" pitchFamily="2" charset="-122"/>
                <a:sym typeface="Wingdings" pitchFamily="2" charset="2"/>
              </a:rPr>
              <a:t>(2) </a:t>
            </a:r>
            <a:r>
              <a:rPr lang="zh-CN" altLang="en-US" sz="2400" dirty="0">
                <a:solidFill>
                  <a:srgbClr val="FF0000"/>
                </a:solidFill>
                <a:latin typeface="华文新魏" panose="02010800040101010101" pitchFamily="2" charset="-122"/>
                <a:ea typeface="华文新魏" panose="02010800040101010101" pitchFamily="2" charset="-122"/>
                <a:sym typeface="Wingdings" pitchFamily="2" charset="2"/>
              </a:rPr>
              <a:t>实现接口</a:t>
            </a:r>
            <a:r>
              <a:rPr lang="en-US" altLang="zh-CN" sz="2400" dirty="0" err="1">
                <a:solidFill>
                  <a:srgbClr val="FF0000"/>
                </a:solidFill>
                <a:latin typeface="华文新魏" panose="02010800040101010101" pitchFamily="2" charset="-122"/>
                <a:ea typeface="华文新魏" panose="02010800040101010101" pitchFamily="2" charset="-122"/>
                <a:sym typeface="Wingdings" pitchFamily="2" charset="2"/>
              </a:rPr>
              <a:t>Runnable</a:t>
            </a:r>
            <a:r>
              <a:rPr lang="zh-CN" altLang="en-US" sz="2400" dirty="0">
                <a:solidFill>
                  <a:srgbClr val="FF0000"/>
                </a:solidFill>
                <a:latin typeface="华文新魏" panose="02010800040101010101" pitchFamily="2" charset="-122"/>
                <a:ea typeface="华文新魏" panose="02010800040101010101" pitchFamily="2" charset="-122"/>
                <a:sym typeface="Wingdings" pitchFamily="2" charset="2"/>
              </a:rPr>
              <a:t>的</a:t>
            </a:r>
            <a:r>
              <a:rPr lang="en-US" altLang="zh-CN" sz="2400" dirty="0">
                <a:solidFill>
                  <a:srgbClr val="FF0000"/>
                </a:solidFill>
                <a:latin typeface="华文新魏" panose="02010800040101010101" pitchFamily="2" charset="-122"/>
                <a:ea typeface="华文新魏" panose="02010800040101010101" pitchFamily="2" charset="-122"/>
                <a:sym typeface="Wingdings" pitchFamily="2" charset="2"/>
              </a:rPr>
              <a:t>run</a:t>
            </a:r>
            <a:r>
              <a:rPr lang="zh-CN" altLang="en-US" sz="2400" dirty="0">
                <a:solidFill>
                  <a:srgbClr val="FF0000"/>
                </a:solidFill>
                <a:latin typeface="华文新魏" panose="02010800040101010101" pitchFamily="2" charset="-122"/>
                <a:ea typeface="华文新魏" panose="02010800040101010101" pitchFamily="2" charset="-122"/>
                <a:sym typeface="Wingdings" pitchFamily="2" charset="2"/>
              </a:rPr>
              <a:t>方法。</a:t>
            </a:r>
          </a:p>
          <a:p>
            <a:pPr marL="0" lvl="0" indent="0">
              <a:spcBef>
                <a:spcPct val="50000"/>
              </a:spcBef>
              <a:buClrTx/>
              <a:buSzPct val="100000"/>
              <a:buNone/>
            </a:pPr>
            <a:endParaRPr lang="zh-CN" altLang="en-US" sz="2800" dirty="0">
              <a:latin typeface="微软雅黑" pitchFamily="34" charset="-122"/>
              <a:ea typeface="微软雅黑" pitchFamily="34" charset="-122"/>
            </a:endParaRPr>
          </a:p>
        </p:txBody>
      </p:sp>
      <p:pic>
        <p:nvPicPr>
          <p:cNvPr id="5" name="Picture 4"/>
          <p:cNvPicPr>
            <a:picLocks noChangeAspect="1" noChangeArrowheads="1"/>
          </p:cNvPicPr>
          <p:nvPr/>
        </p:nvPicPr>
        <p:blipFill>
          <a:blip r:embed="rId2"/>
          <a:srcRect/>
          <a:stretch>
            <a:fillRect/>
          </a:stretch>
        </p:blipFill>
        <p:spPr bwMode="auto">
          <a:xfrm>
            <a:off x="2273438" y="3902075"/>
            <a:ext cx="7200900" cy="2955925"/>
          </a:xfrm>
          <a:prstGeom prst="rect">
            <a:avLst/>
          </a:prstGeom>
          <a:noFill/>
          <a:ln w="12700">
            <a:noFill/>
            <a:miter lim="800000"/>
            <a:headEnd/>
            <a:tailEnd/>
          </a:ln>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文本占位符 1"/>
          <p:cNvSpPr>
            <a:spLocks noGrp="1"/>
          </p:cNvSpPr>
          <p:nvPr>
            <p:ph type="body" sz="quarter" idx="10"/>
          </p:nvPr>
        </p:nvSpPr>
        <p:spPr bwMode="auto">
          <a:xfrm>
            <a:off x="237439" y="175846"/>
            <a:ext cx="1248461" cy="835269"/>
          </a:xfrm>
          <a:noFill/>
        </p:spPr>
        <p:txBody>
          <a:bodyPr vert="horz" wrap="square" lIns="91440" tIns="45720" rIns="91440" bIns="45720" numCol="1" anchor="t" anchorCtr="0" compatLnSpc="1">
            <a:normAutofit fontScale="87500"/>
          </a:bodyPr>
          <a:lstStyle/>
          <a:p>
            <a:pPr eaLnBrk="1" hangingPunct="1"/>
            <a:r>
              <a:rPr lang="en-US" altLang="zh-CN" dirty="0"/>
              <a:t>30.4</a:t>
            </a:r>
          </a:p>
        </p:txBody>
      </p:sp>
      <p:sp>
        <p:nvSpPr>
          <p:cNvPr id="11267" name="文本占位符 2"/>
          <p:cNvSpPr>
            <a:spLocks noGrp="1"/>
          </p:cNvSpPr>
          <p:nvPr>
            <p:ph type="body" sz="quarter" idx="12"/>
          </p:nvPr>
        </p:nvSpPr>
        <p:spPr bwMode="auto">
          <a:xfrm>
            <a:off x="1649291" y="224570"/>
            <a:ext cx="8891247" cy="496887"/>
          </a:xfrm>
          <a:noFill/>
        </p:spPr>
        <p:txBody>
          <a:bodyPr vert="horz" wrap="square" lIns="91440" tIns="45720" rIns="91440" bIns="45720" numCol="1" anchor="t" anchorCtr="0" compatLnSpc="1">
            <a:noAutofit/>
          </a:bodyPr>
          <a:lstStyle/>
          <a:p>
            <a:r>
              <a:rPr lang="zh-CN" altLang="en-US" b="1" dirty="0">
                <a:latin typeface="华文细黑" panose="02010600040101010101" pitchFamily="2" charset="-122"/>
                <a:ea typeface="华文细黑" panose="02010600040101010101" pitchFamily="2" charset="-122"/>
              </a:rPr>
              <a:t>线程同步</a:t>
            </a:r>
            <a:r>
              <a:rPr lang="en-US" altLang="zh-CN" b="1" dirty="0">
                <a:latin typeface="华文细黑" panose="02010600040101010101" pitchFamily="2" charset="-122"/>
                <a:ea typeface="华文细黑" panose="02010600040101010101" pitchFamily="2" charset="-122"/>
              </a:rPr>
              <a:t>-</a:t>
            </a:r>
            <a:r>
              <a:rPr lang="zh-CN" altLang="en-US" b="1" dirty="0">
                <a:latin typeface="华文细黑" panose="02010600040101010101" pitchFamily="2" charset="-122"/>
                <a:ea typeface="华文细黑" panose="02010600040101010101" pitchFamily="2" charset="-122"/>
              </a:rPr>
              <a:t>线程协作</a:t>
            </a:r>
            <a:endParaRPr lang="en-US" altLang="zh-CN" b="1" dirty="0">
              <a:latin typeface="华文细黑" panose="02010600040101010101" pitchFamily="2" charset="-122"/>
              <a:ea typeface="华文细黑" panose="02010600040101010101" pitchFamily="2" charset="-122"/>
            </a:endParaRPr>
          </a:p>
        </p:txBody>
      </p:sp>
      <p:sp>
        <p:nvSpPr>
          <p:cNvPr id="7" name="Rectangle 8">
            <a:extLst>
              <a:ext uri="{FF2B5EF4-FFF2-40B4-BE49-F238E27FC236}">
                <a16:creationId xmlns:a16="http://schemas.microsoft.com/office/drawing/2014/main" id="{CDE9A277-2405-4542-AEC5-18D82A328B15}"/>
              </a:ext>
            </a:extLst>
          </p:cNvPr>
          <p:cNvSpPr>
            <a:spLocks noChangeArrowheads="1"/>
          </p:cNvSpPr>
          <p:nvPr/>
        </p:nvSpPr>
        <p:spPr bwMode="auto">
          <a:xfrm>
            <a:off x="0" y="1225689"/>
            <a:ext cx="11925222" cy="5632311"/>
          </a:xfrm>
          <a:prstGeom prst="rect">
            <a:avLst/>
          </a:prstGeom>
          <a:solidFill>
            <a:schemeClr val="accent4">
              <a:lumMod val="20000"/>
              <a:lumOff val="80000"/>
            </a:schemeClr>
          </a:solidFill>
          <a:ln w="22225">
            <a:solidFill>
              <a:schemeClr val="accent4">
                <a:lumMod val="50000"/>
              </a:schemeClr>
            </a:solidFill>
          </a:ln>
        </p:spPr>
        <p:txBody>
          <a:bodyPr wrap="square">
            <a:noAutofit/>
          </a:bodyPr>
          <a:lstStyle/>
          <a:p>
            <a:r>
              <a:rPr lang="en-US" altLang="zh-CN" sz="1600" b="1" dirty="0">
                <a:solidFill>
                  <a:srgbClr val="7F0055"/>
                </a:solidFill>
                <a:latin typeface="华文新魏" panose="02010800040101010101" pitchFamily="2" charset="-122"/>
                <a:ea typeface="华文新魏" panose="02010800040101010101" pitchFamily="2" charset="-122"/>
              </a:rPr>
              <a:t>public class </a:t>
            </a:r>
            <a:r>
              <a:rPr lang="en-US" altLang="zh-CN" sz="1600" b="1" dirty="0" err="1">
                <a:solidFill>
                  <a:srgbClr val="7F0055"/>
                </a:solidFill>
                <a:latin typeface="华文新魏" panose="02010800040101010101" pitchFamily="2" charset="-122"/>
                <a:ea typeface="华文新魏" panose="02010800040101010101" pitchFamily="2" charset="-122"/>
              </a:rPr>
              <a:t>ThreadCooperation</a:t>
            </a:r>
            <a:r>
              <a:rPr lang="en-US" altLang="zh-CN" sz="1600" b="1" dirty="0">
                <a:solidFill>
                  <a:srgbClr val="7F0055"/>
                </a:solidFill>
                <a:latin typeface="华文新魏" panose="02010800040101010101" pitchFamily="2" charset="-122"/>
                <a:ea typeface="华文新魏" panose="02010800040101010101" pitchFamily="2" charset="-122"/>
              </a:rPr>
              <a:t> {</a:t>
            </a:r>
          </a:p>
          <a:p>
            <a:r>
              <a:rPr lang="en-US" altLang="zh-CN" sz="1600" b="1" dirty="0">
                <a:solidFill>
                  <a:srgbClr val="7F0055"/>
                </a:solidFill>
                <a:latin typeface="华文新魏" panose="02010800040101010101" pitchFamily="2" charset="-122"/>
                <a:ea typeface="华文新魏" panose="02010800040101010101" pitchFamily="2" charset="-122"/>
              </a:rPr>
              <a:t>	</a:t>
            </a:r>
          </a:p>
          <a:p>
            <a:endParaRPr lang="en-US" altLang="zh-CN" sz="1600" b="1" dirty="0">
              <a:solidFill>
                <a:srgbClr val="7F0055"/>
              </a:solidFill>
              <a:latin typeface="华文新魏" panose="02010800040101010101" pitchFamily="2" charset="-122"/>
              <a:ea typeface="华文新魏" panose="02010800040101010101" pitchFamily="2" charset="-122"/>
            </a:endParaRPr>
          </a:p>
          <a:p>
            <a:endParaRPr lang="en-US" altLang="zh-CN" sz="1600" b="1" dirty="0">
              <a:solidFill>
                <a:srgbClr val="7F0055"/>
              </a:solidFill>
              <a:latin typeface="华文新魏" panose="02010800040101010101" pitchFamily="2" charset="-122"/>
              <a:ea typeface="华文新魏" panose="02010800040101010101" pitchFamily="2" charset="-122"/>
            </a:endParaRPr>
          </a:p>
          <a:p>
            <a:endParaRPr lang="en-US" altLang="zh-CN" sz="1600" b="1" dirty="0">
              <a:solidFill>
                <a:srgbClr val="7F0055"/>
              </a:solidFill>
              <a:latin typeface="华文新魏" panose="02010800040101010101" pitchFamily="2" charset="-122"/>
              <a:ea typeface="华文新魏" panose="02010800040101010101" pitchFamily="2" charset="-122"/>
            </a:endParaRPr>
          </a:p>
          <a:p>
            <a:endParaRPr lang="en-US" altLang="zh-CN" sz="1600" b="1" dirty="0">
              <a:solidFill>
                <a:srgbClr val="7F0055"/>
              </a:solidFill>
              <a:latin typeface="华文新魏" panose="02010800040101010101" pitchFamily="2" charset="-122"/>
              <a:ea typeface="华文新魏" panose="02010800040101010101" pitchFamily="2" charset="-122"/>
            </a:endParaRPr>
          </a:p>
          <a:p>
            <a:endParaRPr lang="en-US" altLang="zh-CN" sz="1600" b="1" dirty="0">
              <a:solidFill>
                <a:srgbClr val="7F0055"/>
              </a:solidFill>
              <a:latin typeface="华文新魏" panose="02010800040101010101" pitchFamily="2" charset="-122"/>
              <a:ea typeface="华文新魏" panose="02010800040101010101" pitchFamily="2" charset="-122"/>
            </a:endParaRPr>
          </a:p>
          <a:p>
            <a:endParaRPr lang="en-US" altLang="zh-CN" sz="1600" b="1" dirty="0">
              <a:solidFill>
                <a:srgbClr val="7F0055"/>
              </a:solidFill>
              <a:latin typeface="华文新魏" panose="02010800040101010101" pitchFamily="2" charset="-122"/>
              <a:ea typeface="华文新魏" panose="02010800040101010101" pitchFamily="2" charset="-122"/>
            </a:endParaRPr>
          </a:p>
          <a:p>
            <a:endParaRPr lang="en-US" altLang="zh-CN" sz="1600" b="1" dirty="0">
              <a:solidFill>
                <a:srgbClr val="7F0055"/>
              </a:solidFill>
              <a:latin typeface="华文新魏" panose="02010800040101010101" pitchFamily="2" charset="-122"/>
              <a:ea typeface="华文新魏" panose="02010800040101010101" pitchFamily="2" charset="-122"/>
            </a:endParaRPr>
          </a:p>
          <a:p>
            <a:endParaRPr lang="en-US" altLang="zh-CN" sz="1600" b="1" dirty="0">
              <a:solidFill>
                <a:srgbClr val="7F0055"/>
              </a:solidFill>
              <a:latin typeface="华文新魏" panose="02010800040101010101" pitchFamily="2" charset="-122"/>
              <a:ea typeface="华文新魏" panose="02010800040101010101" pitchFamily="2" charset="-122"/>
            </a:endParaRPr>
          </a:p>
          <a:p>
            <a:endParaRPr lang="en-US" altLang="zh-CN" sz="1600" b="1" dirty="0">
              <a:solidFill>
                <a:srgbClr val="7F0055"/>
              </a:solidFill>
              <a:latin typeface="华文新魏" panose="02010800040101010101" pitchFamily="2" charset="-122"/>
              <a:ea typeface="华文新魏" panose="02010800040101010101" pitchFamily="2" charset="-122"/>
            </a:endParaRPr>
          </a:p>
          <a:p>
            <a:endParaRPr lang="en-US" altLang="zh-CN" sz="1600" b="1" dirty="0">
              <a:solidFill>
                <a:srgbClr val="7F0055"/>
              </a:solidFill>
              <a:latin typeface="华文新魏" panose="02010800040101010101" pitchFamily="2" charset="-122"/>
              <a:ea typeface="华文新魏" panose="02010800040101010101" pitchFamily="2" charset="-122"/>
            </a:endParaRPr>
          </a:p>
          <a:p>
            <a:endParaRPr lang="en-US" altLang="zh-CN" sz="1600" b="1" dirty="0">
              <a:solidFill>
                <a:srgbClr val="7F0055"/>
              </a:solidFill>
              <a:latin typeface="华文新魏" panose="02010800040101010101" pitchFamily="2" charset="-122"/>
              <a:ea typeface="华文新魏" panose="02010800040101010101" pitchFamily="2" charset="-122"/>
            </a:endParaRPr>
          </a:p>
          <a:p>
            <a:endParaRPr lang="en-US" altLang="zh-CN" sz="1600" b="1" dirty="0">
              <a:solidFill>
                <a:srgbClr val="7F0055"/>
              </a:solidFill>
              <a:latin typeface="华文新魏" panose="02010800040101010101" pitchFamily="2" charset="-122"/>
              <a:ea typeface="华文新魏" panose="02010800040101010101" pitchFamily="2" charset="-122"/>
            </a:endParaRPr>
          </a:p>
          <a:p>
            <a:endParaRPr lang="en-US" altLang="zh-CN" sz="1600" b="1" dirty="0">
              <a:solidFill>
                <a:srgbClr val="7F0055"/>
              </a:solidFill>
              <a:latin typeface="华文新魏" panose="02010800040101010101" pitchFamily="2" charset="-122"/>
              <a:ea typeface="华文新魏" panose="02010800040101010101" pitchFamily="2" charset="-122"/>
            </a:endParaRPr>
          </a:p>
          <a:p>
            <a:endParaRPr lang="en-US" altLang="zh-CN" sz="1600" b="1" dirty="0">
              <a:solidFill>
                <a:srgbClr val="7F0055"/>
              </a:solidFill>
              <a:latin typeface="华文新魏" panose="02010800040101010101" pitchFamily="2" charset="-122"/>
              <a:ea typeface="华文新魏" panose="02010800040101010101" pitchFamily="2" charset="-122"/>
            </a:endParaRPr>
          </a:p>
          <a:p>
            <a:endParaRPr lang="en-US" altLang="zh-CN" sz="1600" b="1" dirty="0">
              <a:solidFill>
                <a:srgbClr val="7F0055"/>
              </a:solidFill>
              <a:latin typeface="华文新魏" panose="02010800040101010101" pitchFamily="2" charset="-122"/>
              <a:ea typeface="华文新魏" panose="02010800040101010101" pitchFamily="2" charset="-122"/>
            </a:endParaRPr>
          </a:p>
          <a:p>
            <a:endParaRPr lang="en-US" altLang="zh-CN" sz="1600" b="1" dirty="0">
              <a:solidFill>
                <a:srgbClr val="7F0055"/>
              </a:solidFill>
              <a:latin typeface="华文新魏" panose="02010800040101010101" pitchFamily="2" charset="-122"/>
              <a:ea typeface="华文新魏" panose="02010800040101010101" pitchFamily="2" charset="-122"/>
            </a:endParaRPr>
          </a:p>
          <a:p>
            <a:endParaRPr lang="en-US" altLang="zh-CN" sz="1600" b="1" dirty="0">
              <a:solidFill>
                <a:srgbClr val="7F0055"/>
              </a:solidFill>
              <a:latin typeface="华文新魏" panose="02010800040101010101" pitchFamily="2" charset="-122"/>
              <a:ea typeface="华文新魏" panose="02010800040101010101" pitchFamily="2" charset="-122"/>
            </a:endParaRPr>
          </a:p>
          <a:p>
            <a:endParaRPr lang="en-US" altLang="zh-CN" sz="1600" b="1" dirty="0">
              <a:solidFill>
                <a:srgbClr val="7F0055"/>
              </a:solidFill>
              <a:latin typeface="华文新魏" panose="02010800040101010101" pitchFamily="2" charset="-122"/>
              <a:ea typeface="华文新魏" panose="02010800040101010101" pitchFamily="2" charset="-122"/>
            </a:endParaRPr>
          </a:p>
          <a:p>
            <a:endParaRPr lang="en-US" altLang="zh-CN" sz="1600" b="1" dirty="0">
              <a:solidFill>
                <a:srgbClr val="7F0055"/>
              </a:solidFill>
              <a:latin typeface="华文新魏" panose="02010800040101010101" pitchFamily="2" charset="-122"/>
              <a:ea typeface="华文新魏" panose="02010800040101010101" pitchFamily="2" charset="-122"/>
            </a:endParaRPr>
          </a:p>
          <a:p>
            <a:r>
              <a:rPr lang="en-US" altLang="zh-CN" sz="1600" b="1" dirty="0">
                <a:solidFill>
                  <a:srgbClr val="7F0055"/>
                </a:solidFill>
                <a:latin typeface="华文新魏" panose="02010800040101010101" pitchFamily="2" charset="-122"/>
                <a:ea typeface="华文新魏" panose="02010800040101010101" pitchFamily="2" charset="-122"/>
              </a:rPr>
              <a:t>}</a:t>
            </a:r>
          </a:p>
        </p:txBody>
      </p:sp>
      <p:sp>
        <p:nvSpPr>
          <p:cNvPr id="2" name="Rectangle 1">
            <a:extLst>
              <a:ext uri="{FF2B5EF4-FFF2-40B4-BE49-F238E27FC236}">
                <a16:creationId xmlns:a16="http://schemas.microsoft.com/office/drawing/2014/main" id="{8F473318-BFA0-42E4-B07B-DD3DF07C131F}"/>
              </a:ext>
            </a:extLst>
          </p:cNvPr>
          <p:cNvSpPr>
            <a:spLocks noChangeArrowheads="1"/>
          </p:cNvSpPr>
          <p:nvPr/>
        </p:nvSpPr>
        <p:spPr bwMode="auto">
          <a:xfrm>
            <a:off x="683281" y="1700087"/>
            <a:ext cx="10823265" cy="4438187"/>
          </a:xfrm>
          <a:prstGeom prst="rect">
            <a:avLst/>
          </a:prstGeom>
          <a:solidFill>
            <a:schemeClr val="accent4">
              <a:lumMod val="20000"/>
              <a:lumOff val="80000"/>
            </a:schemeClr>
          </a:solidFill>
          <a:ln>
            <a:noFill/>
          </a:ln>
          <a:effectLst/>
        </p:spPr>
        <p:txBody>
          <a:bodyPr vert="horz" wrap="none" lIns="91440" tIns="45720" rIns="91440" bIns="45720" numCol="1" anchor="ctr" anchorCtr="0" compatLnSpc="1">
            <a:prstTxWarp prst="textNoShape">
              <a:avLst/>
            </a:prstTxWarp>
            <a:no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400" b="0" i="0" u="none" strike="noStrike" cap="none" normalizeH="0" baseline="0" dirty="0">
                <a:ln>
                  <a:noFill/>
                </a:ln>
                <a:solidFill>
                  <a:srgbClr val="7030A0"/>
                </a:solidFill>
                <a:effectLst/>
                <a:latin typeface="Consolas" panose="020B0609020204030204" pitchFamily="49" charset="0"/>
              </a:rPr>
              <a:t>public static class DepositTask implements Runnable {</a:t>
            </a:r>
            <a:br>
              <a:rPr kumimoji="0" lang="zh-CN" altLang="zh-CN" sz="1400" b="0" i="0" u="none" strike="noStrike" cap="none" normalizeH="0" baseline="0" dirty="0">
                <a:ln>
                  <a:noFill/>
                </a:ln>
                <a:solidFill>
                  <a:srgbClr val="7030A0"/>
                </a:solidFill>
                <a:effectLst/>
                <a:latin typeface="Consolas" panose="020B0609020204030204" pitchFamily="49" charset="0"/>
              </a:rPr>
            </a:br>
            <a:r>
              <a:rPr kumimoji="0" lang="zh-CN" altLang="zh-CN" sz="1400" b="0" i="0" u="none" strike="noStrike" cap="none" normalizeH="0" baseline="0" dirty="0">
                <a:ln>
                  <a:noFill/>
                </a:ln>
                <a:solidFill>
                  <a:srgbClr val="7030A0"/>
                </a:solidFill>
                <a:effectLst/>
                <a:latin typeface="Consolas" panose="020B0609020204030204" pitchFamily="49" charset="0"/>
              </a:rPr>
              <a:t>    public void run() {</a:t>
            </a:r>
            <a:br>
              <a:rPr kumimoji="0" lang="zh-CN" altLang="zh-CN" sz="1400" b="0" i="0" u="none" strike="noStrike" cap="none" normalizeH="0" baseline="0" dirty="0">
                <a:ln>
                  <a:noFill/>
                </a:ln>
                <a:solidFill>
                  <a:srgbClr val="7030A0"/>
                </a:solidFill>
                <a:effectLst/>
                <a:latin typeface="Consolas" panose="020B0609020204030204" pitchFamily="49" charset="0"/>
              </a:rPr>
            </a:br>
            <a:r>
              <a:rPr kumimoji="0" lang="zh-CN" altLang="zh-CN" sz="1400" b="0" i="0" u="none" strike="noStrike" cap="none" normalizeH="0" baseline="0" dirty="0">
                <a:ln>
                  <a:noFill/>
                </a:ln>
                <a:solidFill>
                  <a:srgbClr val="7030A0"/>
                </a:solidFill>
                <a:effectLst/>
                <a:latin typeface="Consolas" panose="020B0609020204030204" pitchFamily="49" charset="0"/>
              </a:rPr>
              <a:t>        try { // Purposely delay it to let the withdraw method proceed</a:t>
            </a:r>
            <a:br>
              <a:rPr kumimoji="0" lang="zh-CN" altLang="zh-CN" sz="1400" b="0" i="0" u="none" strike="noStrike" cap="none" normalizeH="0" baseline="0" dirty="0">
                <a:ln>
                  <a:noFill/>
                </a:ln>
                <a:solidFill>
                  <a:srgbClr val="7030A0"/>
                </a:solidFill>
                <a:effectLst/>
                <a:latin typeface="Consolas" panose="020B0609020204030204" pitchFamily="49" charset="0"/>
              </a:rPr>
            </a:br>
            <a:r>
              <a:rPr kumimoji="0" lang="zh-CN" altLang="zh-CN" sz="1400" b="0" i="0" u="none" strike="noStrike" cap="none" normalizeH="0" baseline="0" dirty="0">
                <a:ln>
                  <a:noFill/>
                </a:ln>
                <a:solidFill>
                  <a:srgbClr val="7030A0"/>
                </a:solidFill>
                <a:effectLst/>
                <a:latin typeface="Consolas" panose="020B0609020204030204" pitchFamily="49" charset="0"/>
              </a:rPr>
              <a:t>            while (true) {</a:t>
            </a:r>
            <a:br>
              <a:rPr kumimoji="0" lang="zh-CN" altLang="zh-CN" sz="1400" b="0" i="0" u="none" strike="noStrike" cap="none" normalizeH="0" baseline="0" dirty="0">
                <a:ln>
                  <a:noFill/>
                </a:ln>
                <a:solidFill>
                  <a:srgbClr val="7030A0"/>
                </a:solidFill>
                <a:effectLst/>
                <a:latin typeface="Consolas" panose="020B0609020204030204" pitchFamily="49" charset="0"/>
              </a:rPr>
            </a:br>
            <a:r>
              <a:rPr kumimoji="0" lang="zh-CN" altLang="zh-CN" sz="1400" b="0" i="0" u="none" strike="noStrike" cap="none" normalizeH="0" baseline="0" dirty="0">
                <a:ln>
                  <a:noFill/>
                </a:ln>
                <a:solidFill>
                  <a:srgbClr val="7030A0"/>
                </a:solidFill>
                <a:effectLst/>
                <a:latin typeface="Consolas" panose="020B0609020204030204" pitchFamily="49" charset="0"/>
              </a:rPr>
              <a:t>                </a:t>
            </a:r>
            <a:r>
              <a:rPr kumimoji="0" lang="zh-CN" altLang="zh-CN" sz="1400" b="0" i="1" u="none" strike="noStrike" cap="none" normalizeH="0" baseline="0" dirty="0">
                <a:ln>
                  <a:noFill/>
                </a:ln>
                <a:solidFill>
                  <a:srgbClr val="7030A0"/>
                </a:solidFill>
                <a:effectLst/>
                <a:latin typeface="Consolas" panose="020B0609020204030204" pitchFamily="49" charset="0"/>
              </a:rPr>
              <a:t>account</a:t>
            </a:r>
            <a:r>
              <a:rPr kumimoji="0" lang="zh-CN" altLang="zh-CN" sz="1400" b="0" i="0" u="none" strike="noStrike" cap="none" normalizeH="0" baseline="0" dirty="0">
                <a:ln>
                  <a:noFill/>
                </a:ln>
                <a:solidFill>
                  <a:srgbClr val="7030A0"/>
                </a:solidFill>
                <a:effectLst/>
                <a:latin typeface="Consolas" panose="020B0609020204030204" pitchFamily="49" charset="0"/>
              </a:rPr>
              <a:t>.deposit((int)(Math.</a:t>
            </a:r>
            <a:r>
              <a:rPr kumimoji="0" lang="zh-CN" altLang="zh-CN" sz="1400" b="0" i="1" u="none" strike="noStrike" cap="none" normalizeH="0" baseline="0" dirty="0">
                <a:ln>
                  <a:noFill/>
                </a:ln>
                <a:solidFill>
                  <a:srgbClr val="7030A0"/>
                </a:solidFill>
                <a:effectLst/>
                <a:latin typeface="Consolas" panose="020B0609020204030204" pitchFamily="49" charset="0"/>
              </a:rPr>
              <a:t>random</a:t>
            </a:r>
            <a:r>
              <a:rPr kumimoji="0" lang="zh-CN" altLang="zh-CN" sz="1400" b="0" i="0" u="none" strike="noStrike" cap="none" normalizeH="0" baseline="0" dirty="0">
                <a:ln>
                  <a:noFill/>
                </a:ln>
                <a:solidFill>
                  <a:srgbClr val="7030A0"/>
                </a:solidFill>
                <a:effectLst/>
                <a:latin typeface="Consolas" panose="020B0609020204030204" pitchFamily="49" charset="0"/>
              </a:rPr>
              <a:t>() * 10) + 1);</a:t>
            </a:r>
            <a:br>
              <a:rPr kumimoji="0" lang="zh-CN" altLang="zh-CN" sz="1400" b="0" i="0" u="none" strike="noStrike" cap="none" normalizeH="0" baseline="0" dirty="0">
                <a:ln>
                  <a:noFill/>
                </a:ln>
                <a:solidFill>
                  <a:srgbClr val="7030A0"/>
                </a:solidFill>
                <a:effectLst/>
                <a:latin typeface="Consolas" panose="020B0609020204030204" pitchFamily="49" charset="0"/>
              </a:rPr>
            </a:br>
            <a:r>
              <a:rPr kumimoji="0" lang="zh-CN" altLang="zh-CN" sz="1400" b="0" i="0" u="none" strike="noStrike" cap="none" normalizeH="0" baseline="0" dirty="0">
                <a:ln>
                  <a:noFill/>
                </a:ln>
                <a:solidFill>
                  <a:srgbClr val="7030A0"/>
                </a:solidFill>
                <a:effectLst/>
                <a:latin typeface="Consolas" panose="020B0609020204030204" pitchFamily="49" charset="0"/>
              </a:rPr>
              <a:t>                Thread.</a:t>
            </a:r>
            <a:r>
              <a:rPr kumimoji="0" lang="zh-CN" altLang="zh-CN" sz="1400" b="0" i="1" u="none" strike="noStrike" cap="none" normalizeH="0" baseline="0" dirty="0">
                <a:ln>
                  <a:noFill/>
                </a:ln>
                <a:solidFill>
                  <a:srgbClr val="7030A0"/>
                </a:solidFill>
                <a:effectLst/>
                <a:latin typeface="Consolas" panose="020B0609020204030204" pitchFamily="49" charset="0"/>
              </a:rPr>
              <a:t>sleep</a:t>
            </a:r>
            <a:r>
              <a:rPr kumimoji="0" lang="zh-CN" altLang="zh-CN" sz="1400" b="0" i="0" u="none" strike="noStrike" cap="none" normalizeH="0" baseline="0" dirty="0">
                <a:ln>
                  <a:noFill/>
                </a:ln>
                <a:solidFill>
                  <a:srgbClr val="7030A0"/>
                </a:solidFill>
                <a:effectLst/>
                <a:latin typeface="Consolas" panose="020B0609020204030204" pitchFamily="49" charset="0"/>
              </a:rPr>
              <a:t>(1000);</a:t>
            </a:r>
            <a:br>
              <a:rPr kumimoji="0" lang="zh-CN" altLang="zh-CN" sz="1400" b="0" i="0" u="none" strike="noStrike" cap="none" normalizeH="0" baseline="0" dirty="0">
                <a:ln>
                  <a:noFill/>
                </a:ln>
                <a:solidFill>
                  <a:srgbClr val="7030A0"/>
                </a:solidFill>
                <a:effectLst/>
                <a:latin typeface="Consolas" panose="020B0609020204030204" pitchFamily="49" charset="0"/>
              </a:rPr>
            </a:br>
            <a:r>
              <a:rPr kumimoji="0" lang="zh-CN" altLang="zh-CN" sz="1400" b="0" i="0" u="none" strike="noStrike" cap="none" normalizeH="0" baseline="0" dirty="0">
                <a:ln>
                  <a:noFill/>
                </a:ln>
                <a:solidFill>
                  <a:srgbClr val="7030A0"/>
                </a:solidFill>
                <a:effectLst/>
                <a:latin typeface="Consolas" panose="020B0609020204030204" pitchFamily="49" charset="0"/>
              </a:rPr>
              <a:t>            }</a:t>
            </a:r>
            <a:br>
              <a:rPr kumimoji="0" lang="zh-CN" altLang="zh-CN" sz="1400" b="0" i="0" u="none" strike="noStrike" cap="none" normalizeH="0" baseline="0" dirty="0">
                <a:ln>
                  <a:noFill/>
                </a:ln>
                <a:solidFill>
                  <a:srgbClr val="7030A0"/>
                </a:solidFill>
                <a:effectLst/>
                <a:latin typeface="Consolas" panose="020B0609020204030204" pitchFamily="49" charset="0"/>
              </a:rPr>
            </a:br>
            <a:r>
              <a:rPr kumimoji="0" lang="zh-CN" altLang="zh-CN" sz="1400" b="0" i="0" u="none" strike="noStrike" cap="none" normalizeH="0" baseline="0" dirty="0">
                <a:ln>
                  <a:noFill/>
                </a:ln>
                <a:solidFill>
                  <a:srgbClr val="7030A0"/>
                </a:solidFill>
                <a:effectLst/>
                <a:latin typeface="Consolas" panose="020B0609020204030204" pitchFamily="49" charset="0"/>
              </a:rPr>
              <a:t>        }</a:t>
            </a:r>
            <a:br>
              <a:rPr kumimoji="0" lang="zh-CN" altLang="zh-CN" sz="1400" b="0" i="0" u="none" strike="noStrike" cap="none" normalizeH="0" baseline="0" dirty="0">
                <a:ln>
                  <a:noFill/>
                </a:ln>
                <a:solidFill>
                  <a:srgbClr val="7030A0"/>
                </a:solidFill>
                <a:effectLst/>
                <a:latin typeface="Consolas" panose="020B0609020204030204" pitchFamily="49" charset="0"/>
              </a:rPr>
            </a:br>
            <a:r>
              <a:rPr kumimoji="0" lang="zh-CN" altLang="zh-CN" sz="1400" b="0" i="0" u="none" strike="noStrike" cap="none" normalizeH="0" baseline="0" dirty="0">
                <a:ln>
                  <a:noFill/>
                </a:ln>
                <a:solidFill>
                  <a:srgbClr val="7030A0"/>
                </a:solidFill>
                <a:effectLst/>
                <a:latin typeface="Consolas" panose="020B0609020204030204" pitchFamily="49" charset="0"/>
              </a:rPr>
              <a:t>        catch (InterruptedException ex) { ex.printStackTrace();}</a:t>
            </a:r>
            <a:br>
              <a:rPr kumimoji="0" lang="zh-CN" altLang="zh-CN" sz="1400" b="0" i="0" u="none" strike="noStrike" cap="none" normalizeH="0" baseline="0" dirty="0">
                <a:ln>
                  <a:noFill/>
                </a:ln>
                <a:solidFill>
                  <a:srgbClr val="7030A0"/>
                </a:solidFill>
                <a:effectLst/>
                <a:latin typeface="Consolas" panose="020B0609020204030204" pitchFamily="49" charset="0"/>
              </a:rPr>
            </a:br>
            <a:r>
              <a:rPr kumimoji="0" lang="zh-CN" altLang="zh-CN" sz="1400" b="0" i="0" u="none" strike="noStrike" cap="none" normalizeH="0" baseline="0" dirty="0">
                <a:ln>
                  <a:noFill/>
                </a:ln>
                <a:solidFill>
                  <a:srgbClr val="7030A0"/>
                </a:solidFill>
                <a:effectLst/>
                <a:latin typeface="Consolas" panose="020B0609020204030204" pitchFamily="49" charset="0"/>
              </a:rPr>
              <a:t>    }</a:t>
            </a:r>
            <a:br>
              <a:rPr kumimoji="0" lang="zh-CN" altLang="zh-CN" sz="1400" b="0" i="0" u="none" strike="noStrike" cap="none" normalizeH="0" baseline="0" dirty="0">
                <a:ln>
                  <a:noFill/>
                </a:ln>
                <a:solidFill>
                  <a:srgbClr val="7030A0"/>
                </a:solidFill>
                <a:effectLst/>
                <a:latin typeface="Consolas" panose="020B0609020204030204" pitchFamily="49" charset="0"/>
              </a:rPr>
            </a:br>
            <a:r>
              <a:rPr kumimoji="0" lang="zh-CN" altLang="zh-CN" sz="1400" b="0" i="0" u="none" strike="noStrike" cap="none" normalizeH="0" baseline="0" dirty="0">
                <a:ln>
                  <a:noFill/>
                </a:ln>
                <a:solidFill>
                  <a:srgbClr val="7030A0"/>
                </a:solidFill>
                <a:effectLst/>
                <a:latin typeface="Consolas" panose="020B0609020204030204" pitchFamily="49" charset="0"/>
              </a:rPr>
              <a:t>}</a:t>
            </a:r>
            <a:br>
              <a:rPr kumimoji="0" lang="zh-CN" altLang="zh-CN" sz="1400" b="0" i="0" u="none" strike="noStrike" cap="none" normalizeH="0" baseline="0" dirty="0">
                <a:ln>
                  <a:noFill/>
                </a:ln>
                <a:solidFill>
                  <a:srgbClr val="7030A0"/>
                </a:solidFill>
                <a:effectLst/>
                <a:latin typeface="Consolas" panose="020B0609020204030204" pitchFamily="49" charset="0"/>
              </a:rPr>
            </a:br>
            <a:br>
              <a:rPr kumimoji="0" lang="zh-CN" altLang="zh-CN" sz="1400" b="0" i="0" u="none" strike="noStrike" cap="none" normalizeH="0" baseline="0" dirty="0">
                <a:ln>
                  <a:noFill/>
                </a:ln>
                <a:solidFill>
                  <a:srgbClr val="7030A0"/>
                </a:solidFill>
                <a:effectLst/>
                <a:latin typeface="Consolas" panose="020B0609020204030204" pitchFamily="49" charset="0"/>
              </a:rPr>
            </a:br>
            <a:r>
              <a:rPr kumimoji="0" lang="zh-CN" altLang="zh-CN" sz="1400" b="0" i="0" u="none" strike="noStrike" cap="none" normalizeH="0" baseline="0" dirty="0">
                <a:ln>
                  <a:noFill/>
                </a:ln>
                <a:solidFill>
                  <a:srgbClr val="7030A0"/>
                </a:solidFill>
                <a:effectLst/>
                <a:latin typeface="Consolas" panose="020B0609020204030204" pitchFamily="49" charset="0"/>
              </a:rPr>
              <a:t>public static class WithdrawTask implements Runnable {</a:t>
            </a:r>
            <a:br>
              <a:rPr kumimoji="0" lang="zh-CN" altLang="zh-CN" sz="1400" b="0" i="0" u="none" strike="noStrike" cap="none" normalizeH="0" baseline="0" dirty="0">
                <a:ln>
                  <a:noFill/>
                </a:ln>
                <a:solidFill>
                  <a:srgbClr val="7030A0"/>
                </a:solidFill>
                <a:effectLst/>
                <a:latin typeface="Consolas" panose="020B0609020204030204" pitchFamily="49" charset="0"/>
              </a:rPr>
            </a:br>
            <a:r>
              <a:rPr kumimoji="0" lang="zh-CN" altLang="zh-CN" sz="1400" b="0" i="0" u="none" strike="noStrike" cap="none" normalizeH="0" baseline="0" dirty="0">
                <a:ln>
                  <a:noFill/>
                </a:ln>
                <a:solidFill>
                  <a:srgbClr val="7030A0"/>
                </a:solidFill>
                <a:effectLst/>
                <a:latin typeface="Consolas" panose="020B0609020204030204" pitchFamily="49" charset="0"/>
              </a:rPr>
              <a:t>    public void run() {</a:t>
            </a:r>
            <a:br>
              <a:rPr kumimoji="0" lang="zh-CN" altLang="zh-CN" sz="1400" b="0" i="0" u="none" strike="noStrike" cap="none" normalizeH="0" baseline="0" dirty="0">
                <a:ln>
                  <a:noFill/>
                </a:ln>
                <a:solidFill>
                  <a:srgbClr val="7030A0"/>
                </a:solidFill>
                <a:effectLst/>
                <a:latin typeface="Consolas" panose="020B0609020204030204" pitchFamily="49" charset="0"/>
              </a:rPr>
            </a:br>
            <a:r>
              <a:rPr kumimoji="0" lang="zh-CN" altLang="zh-CN" sz="1400" b="0" i="0" u="none" strike="noStrike" cap="none" normalizeH="0" baseline="0" dirty="0">
                <a:ln>
                  <a:noFill/>
                </a:ln>
                <a:solidFill>
                  <a:srgbClr val="7030A0"/>
                </a:solidFill>
                <a:effectLst/>
                <a:latin typeface="Consolas" panose="020B0609020204030204" pitchFamily="49" charset="0"/>
              </a:rPr>
              <a:t>        while (true) {</a:t>
            </a:r>
            <a:br>
              <a:rPr kumimoji="0" lang="zh-CN" altLang="zh-CN" sz="1400" b="0" i="0" u="none" strike="noStrike" cap="none" normalizeH="0" baseline="0" dirty="0">
                <a:ln>
                  <a:noFill/>
                </a:ln>
                <a:solidFill>
                  <a:srgbClr val="7030A0"/>
                </a:solidFill>
                <a:effectLst/>
                <a:latin typeface="Consolas" panose="020B0609020204030204" pitchFamily="49" charset="0"/>
              </a:rPr>
            </a:br>
            <a:r>
              <a:rPr kumimoji="0" lang="zh-CN" altLang="zh-CN" sz="1400" b="0" i="0" u="none" strike="noStrike" cap="none" normalizeH="0" baseline="0" dirty="0">
                <a:ln>
                  <a:noFill/>
                </a:ln>
                <a:solidFill>
                  <a:srgbClr val="7030A0"/>
                </a:solidFill>
                <a:effectLst/>
                <a:latin typeface="Consolas" panose="020B0609020204030204" pitchFamily="49" charset="0"/>
              </a:rPr>
              <a:t>            </a:t>
            </a:r>
            <a:r>
              <a:rPr kumimoji="0" lang="zh-CN" altLang="zh-CN" sz="1400" b="0" i="1" u="none" strike="noStrike" cap="none" normalizeH="0" baseline="0" dirty="0">
                <a:ln>
                  <a:noFill/>
                </a:ln>
                <a:solidFill>
                  <a:srgbClr val="7030A0"/>
                </a:solidFill>
                <a:effectLst/>
                <a:latin typeface="Consolas" panose="020B0609020204030204" pitchFamily="49" charset="0"/>
              </a:rPr>
              <a:t>account</a:t>
            </a:r>
            <a:r>
              <a:rPr kumimoji="0" lang="zh-CN" altLang="zh-CN" sz="1400" b="0" i="0" u="none" strike="noStrike" cap="none" normalizeH="0" baseline="0" dirty="0">
                <a:ln>
                  <a:noFill/>
                </a:ln>
                <a:solidFill>
                  <a:srgbClr val="7030A0"/>
                </a:solidFill>
                <a:effectLst/>
                <a:latin typeface="Consolas" panose="020B0609020204030204" pitchFamily="49" charset="0"/>
              </a:rPr>
              <a:t>.withdraw((int)(Math.</a:t>
            </a:r>
            <a:r>
              <a:rPr kumimoji="0" lang="zh-CN" altLang="zh-CN" sz="1400" b="0" i="1" u="none" strike="noStrike" cap="none" normalizeH="0" baseline="0" dirty="0">
                <a:ln>
                  <a:noFill/>
                </a:ln>
                <a:solidFill>
                  <a:srgbClr val="7030A0"/>
                </a:solidFill>
                <a:effectLst/>
                <a:latin typeface="Consolas" panose="020B0609020204030204" pitchFamily="49" charset="0"/>
              </a:rPr>
              <a:t>random</a:t>
            </a:r>
            <a:r>
              <a:rPr kumimoji="0" lang="zh-CN" altLang="zh-CN" sz="1400" b="0" i="0" u="none" strike="noStrike" cap="none" normalizeH="0" baseline="0" dirty="0">
                <a:ln>
                  <a:noFill/>
                </a:ln>
                <a:solidFill>
                  <a:srgbClr val="7030A0"/>
                </a:solidFill>
                <a:effectLst/>
                <a:latin typeface="Consolas" panose="020B0609020204030204" pitchFamily="49" charset="0"/>
              </a:rPr>
              <a:t>() * 10) + 1);</a:t>
            </a:r>
            <a:br>
              <a:rPr kumimoji="0" lang="zh-CN" altLang="zh-CN" sz="1400" b="0" i="0" u="none" strike="noStrike" cap="none" normalizeH="0" baseline="0" dirty="0">
                <a:ln>
                  <a:noFill/>
                </a:ln>
                <a:solidFill>
                  <a:srgbClr val="7030A0"/>
                </a:solidFill>
                <a:effectLst/>
                <a:latin typeface="Consolas" panose="020B0609020204030204" pitchFamily="49" charset="0"/>
              </a:rPr>
            </a:br>
            <a:r>
              <a:rPr kumimoji="0" lang="zh-CN" altLang="zh-CN" sz="1400" b="0" i="0" u="none" strike="noStrike" cap="none" normalizeH="0" baseline="0" dirty="0">
                <a:ln>
                  <a:noFill/>
                </a:ln>
                <a:solidFill>
                  <a:srgbClr val="7030A0"/>
                </a:solidFill>
                <a:effectLst/>
                <a:latin typeface="Consolas" panose="020B0609020204030204" pitchFamily="49" charset="0"/>
              </a:rPr>
              <a:t>        }</a:t>
            </a:r>
            <a:br>
              <a:rPr kumimoji="0" lang="zh-CN" altLang="zh-CN" sz="1400" b="0" i="0" u="none" strike="noStrike" cap="none" normalizeH="0" baseline="0" dirty="0">
                <a:ln>
                  <a:noFill/>
                </a:ln>
                <a:solidFill>
                  <a:srgbClr val="7030A0"/>
                </a:solidFill>
                <a:effectLst/>
                <a:latin typeface="Consolas" panose="020B0609020204030204" pitchFamily="49" charset="0"/>
              </a:rPr>
            </a:br>
            <a:r>
              <a:rPr kumimoji="0" lang="zh-CN" altLang="zh-CN" sz="1400" b="0" i="0" u="none" strike="noStrike" cap="none" normalizeH="0" baseline="0" dirty="0">
                <a:ln>
                  <a:noFill/>
                </a:ln>
                <a:solidFill>
                  <a:srgbClr val="7030A0"/>
                </a:solidFill>
                <a:effectLst/>
                <a:latin typeface="Consolas" panose="020B0609020204030204" pitchFamily="49" charset="0"/>
              </a:rPr>
              <a:t>    }</a:t>
            </a:r>
            <a:br>
              <a:rPr kumimoji="0" lang="zh-CN" altLang="zh-CN" sz="1400" b="0" i="0" u="none" strike="noStrike" cap="none" normalizeH="0" baseline="0" dirty="0">
                <a:ln>
                  <a:noFill/>
                </a:ln>
                <a:solidFill>
                  <a:srgbClr val="7030A0"/>
                </a:solidFill>
                <a:effectLst/>
                <a:latin typeface="Consolas" panose="020B0609020204030204" pitchFamily="49" charset="0"/>
              </a:rPr>
            </a:br>
            <a:r>
              <a:rPr kumimoji="0" lang="zh-CN" altLang="zh-CN" sz="1400" b="0" i="0" u="none" strike="noStrike" cap="none" normalizeH="0" baseline="0" dirty="0">
                <a:ln>
                  <a:noFill/>
                </a:ln>
                <a:solidFill>
                  <a:srgbClr val="7030A0"/>
                </a:solidFill>
                <a:effectLst/>
                <a:latin typeface="Consolas" panose="020B0609020204030204" pitchFamily="49" charset="0"/>
              </a:rPr>
              <a:t>}</a:t>
            </a:r>
            <a:endParaRPr kumimoji="0" lang="zh-CN" altLang="zh-CN" sz="1400" b="0" i="0" u="none" strike="noStrike" cap="none" normalizeH="0" baseline="0" dirty="0">
              <a:ln>
                <a:noFill/>
              </a:ln>
              <a:solidFill>
                <a:srgbClr val="7030A0"/>
              </a:solidFill>
              <a:effectLst/>
              <a:latin typeface="Arial" panose="020B0604020202020204" pitchFamily="34" charset="0"/>
            </a:endParaRPr>
          </a:p>
        </p:txBody>
      </p:sp>
      <p:sp>
        <p:nvSpPr>
          <p:cNvPr id="6" name="圆角矩形标注 14">
            <a:extLst>
              <a:ext uri="{FF2B5EF4-FFF2-40B4-BE49-F238E27FC236}">
                <a16:creationId xmlns:a16="http://schemas.microsoft.com/office/drawing/2014/main" id="{57F83390-CD0A-423C-8CD9-A06A6B1D9382}"/>
              </a:ext>
            </a:extLst>
          </p:cNvPr>
          <p:cNvSpPr/>
          <p:nvPr/>
        </p:nvSpPr>
        <p:spPr>
          <a:xfrm>
            <a:off x="7566875" y="2516235"/>
            <a:ext cx="3713356" cy="1007549"/>
          </a:xfrm>
          <a:prstGeom prst="wedgeRoundRectCallout">
            <a:avLst>
              <a:gd name="adj1" fmla="val -62785"/>
              <a:gd name="adj2" fmla="val -683"/>
              <a:gd name="adj3" fmla="val 16667"/>
            </a:avLst>
          </a:prstGeom>
          <a:solidFill>
            <a:schemeClr val="accent4">
              <a:lumMod val="20000"/>
              <a:lumOff val="80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90000"/>
              </a:lnSpc>
              <a:spcBef>
                <a:spcPct val="0"/>
              </a:spcBef>
            </a:pP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存钱线程任务，死循环，每隔</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1</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秒存一次钱，每次存钱数量随机</a:t>
            </a:r>
            <a:endPar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endParaRPr>
          </a:p>
          <a:p>
            <a:pPr>
              <a:lnSpc>
                <a:spcPct val="90000"/>
              </a:lnSpc>
              <a:spcBef>
                <a:spcPct val="0"/>
              </a:spcBef>
            </a:pPr>
            <a:r>
              <a:rPr lang="zh-CN" altLang="en-US" sz="1600" dirty="0">
                <a:solidFill>
                  <a:srgbClr val="FF0000"/>
                </a:solidFill>
                <a:latin typeface="华文新魏" panose="02010800040101010101" pitchFamily="2" charset="-122"/>
                <a:ea typeface="华文新魏" panose="02010800040101010101" pitchFamily="2" charset="-122"/>
                <a:cs typeface="Times New Roman" panose="02020603050405020304" pitchFamily="18" charset="0"/>
              </a:rPr>
              <a:t>调用</a:t>
            </a:r>
            <a:r>
              <a:rPr lang="en-US" altLang="zh-CN" sz="1600" dirty="0" err="1">
                <a:solidFill>
                  <a:srgbClr val="FF0000"/>
                </a:solidFill>
                <a:latin typeface="华文新魏" panose="02010800040101010101" pitchFamily="2" charset="-122"/>
                <a:ea typeface="华文新魏" panose="02010800040101010101" pitchFamily="2" charset="-122"/>
                <a:cs typeface="Times New Roman" panose="02020603050405020304" pitchFamily="18" charset="0"/>
              </a:rPr>
              <a:t>account.deposit</a:t>
            </a:r>
            <a:endParaRPr lang="en-US" altLang="en-US" sz="1600" dirty="0">
              <a:solidFill>
                <a:srgbClr val="FF0000"/>
              </a:solidFill>
              <a:latin typeface="华文新魏" panose="02010800040101010101" pitchFamily="2" charset="-122"/>
              <a:ea typeface="华文新魏" panose="02010800040101010101" pitchFamily="2" charset="-122"/>
              <a:cs typeface="Times New Roman" panose="02020603050405020304" pitchFamily="18" charset="0"/>
            </a:endParaRPr>
          </a:p>
        </p:txBody>
      </p:sp>
      <p:sp>
        <p:nvSpPr>
          <p:cNvPr id="8" name="圆角矩形标注 14">
            <a:extLst>
              <a:ext uri="{FF2B5EF4-FFF2-40B4-BE49-F238E27FC236}">
                <a16:creationId xmlns:a16="http://schemas.microsoft.com/office/drawing/2014/main" id="{2F4302CA-1704-4EDF-A27A-B71627E29951}"/>
              </a:ext>
            </a:extLst>
          </p:cNvPr>
          <p:cNvSpPr/>
          <p:nvPr/>
        </p:nvSpPr>
        <p:spPr>
          <a:xfrm>
            <a:off x="7340134" y="4753913"/>
            <a:ext cx="3713356" cy="878397"/>
          </a:xfrm>
          <a:prstGeom prst="wedgeRoundRectCallout">
            <a:avLst>
              <a:gd name="adj1" fmla="val -62785"/>
              <a:gd name="adj2" fmla="val -683"/>
              <a:gd name="adj3" fmla="val 16667"/>
            </a:avLst>
          </a:prstGeom>
          <a:solidFill>
            <a:schemeClr val="accent4">
              <a:lumMod val="20000"/>
              <a:lumOff val="80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90000"/>
              </a:lnSpc>
              <a:spcBef>
                <a:spcPct val="0"/>
              </a:spcBef>
            </a:pP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取钱线程任务，死循环，每次取钱数量随机</a:t>
            </a:r>
            <a:endPar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endParaRPr>
          </a:p>
          <a:p>
            <a:pPr>
              <a:lnSpc>
                <a:spcPct val="90000"/>
              </a:lnSpc>
              <a:spcBef>
                <a:spcPct val="0"/>
              </a:spcBef>
            </a:pPr>
            <a:r>
              <a:rPr lang="zh-CN" altLang="en-US" sz="1600" dirty="0">
                <a:solidFill>
                  <a:srgbClr val="FF0000"/>
                </a:solidFill>
                <a:latin typeface="华文新魏" panose="02010800040101010101" pitchFamily="2" charset="-122"/>
                <a:ea typeface="华文新魏" panose="02010800040101010101" pitchFamily="2" charset="-122"/>
                <a:cs typeface="Times New Roman" panose="02020603050405020304" pitchFamily="18" charset="0"/>
              </a:rPr>
              <a:t>调用</a:t>
            </a:r>
            <a:r>
              <a:rPr lang="en-US" altLang="zh-CN" sz="1600" dirty="0" err="1">
                <a:solidFill>
                  <a:srgbClr val="FF0000"/>
                </a:solidFill>
                <a:latin typeface="华文新魏" panose="02010800040101010101" pitchFamily="2" charset="-122"/>
                <a:ea typeface="华文新魏" panose="02010800040101010101" pitchFamily="2" charset="-122"/>
                <a:cs typeface="Times New Roman" panose="02020603050405020304" pitchFamily="18" charset="0"/>
              </a:rPr>
              <a:t>account.withDraw</a:t>
            </a:r>
            <a:endParaRPr lang="en-US" altLang="en-US" sz="1600" dirty="0">
              <a:solidFill>
                <a:srgbClr val="FF0000"/>
              </a:solidFill>
              <a:latin typeface="华文新魏" panose="02010800040101010101" pitchFamily="2" charset="-122"/>
              <a:ea typeface="华文新魏" panose="02010800040101010101" pitchFamily="2" charset="-122"/>
              <a:cs typeface="Times New Roman" panose="02020603050405020304" pitchFamily="18" charset="0"/>
            </a:endParaRPr>
          </a:p>
        </p:txBody>
      </p:sp>
    </p:spTree>
    <p:extLst>
      <p:ext uri="{BB962C8B-B14F-4D97-AF65-F5344CB8AC3E}">
        <p14:creationId xmlns:p14="http://schemas.microsoft.com/office/powerpoint/2010/main" val="426635126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文本占位符 1"/>
          <p:cNvSpPr>
            <a:spLocks noGrp="1"/>
          </p:cNvSpPr>
          <p:nvPr>
            <p:ph type="body" sz="quarter" idx="10"/>
          </p:nvPr>
        </p:nvSpPr>
        <p:spPr bwMode="auto">
          <a:xfrm>
            <a:off x="237439" y="175846"/>
            <a:ext cx="1248461" cy="835269"/>
          </a:xfrm>
          <a:noFill/>
        </p:spPr>
        <p:txBody>
          <a:bodyPr vert="horz" wrap="square" lIns="91440" tIns="45720" rIns="91440" bIns="45720" numCol="1" anchor="t" anchorCtr="0" compatLnSpc="1">
            <a:normAutofit fontScale="87500"/>
          </a:bodyPr>
          <a:lstStyle/>
          <a:p>
            <a:pPr eaLnBrk="1" hangingPunct="1"/>
            <a:r>
              <a:rPr lang="en-US" altLang="zh-CN" dirty="0"/>
              <a:t>30.4</a:t>
            </a:r>
          </a:p>
        </p:txBody>
      </p:sp>
      <p:sp>
        <p:nvSpPr>
          <p:cNvPr id="11267" name="文本占位符 2"/>
          <p:cNvSpPr>
            <a:spLocks noGrp="1"/>
          </p:cNvSpPr>
          <p:nvPr>
            <p:ph type="body" sz="quarter" idx="12"/>
          </p:nvPr>
        </p:nvSpPr>
        <p:spPr bwMode="auto">
          <a:xfrm>
            <a:off x="1649291" y="224570"/>
            <a:ext cx="8891247" cy="496887"/>
          </a:xfrm>
          <a:noFill/>
        </p:spPr>
        <p:txBody>
          <a:bodyPr vert="horz" wrap="square" lIns="91440" tIns="45720" rIns="91440" bIns="45720" numCol="1" anchor="t" anchorCtr="0" compatLnSpc="1">
            <a:noAutofit/>
          </a:bodyPr>
          <a:lstStyle/>
          <a:p>
            <a:r>
              <a:rPr lang="zh-CN" altLang="en-US" b="1" dirty="0">
                <a:latin typeface="华文细黑" panose="02010600040101010101" pitchFamily="2" charset="-122"/>
                <a:ea typeface="华文细黑" panose="02010600040101010101" pitchFamily="2" charset="-122"/>
              </a:rPr>
              <a:t>线程同步</a:t>
            </a:r>
            <a:r>
              <a:rPr lang="en-US" altLang="zh-CN" b="1" dirty="0">
                <a:latin typeface="华文细黑" panose="02010600040101010101" pitchFamily="2" charset="-122"/>
                <a:ea typeface="华文细黑" panose="02010600040101010101" pitchFamily="2" charset="-122"/>
              </a:rPr>
              <a:t>-</a:t>
            </a:r>
            <a:r>
              <a:rPr lang="zh-CN" altLang="en-US" b="1" dirty="0">
                <a:latin typeface="华文细黑" panose="02010600040101010101" pitchFamily="2" charset="-122"/>
                <a:ea typeface="华文细黑" panose="02010600040101010101" pitchFamily="2" charset="-122"/>
              </a:rPr>
              <a:t>线程协作</a:t>
            </a:r>
            <a:endParaRPr lang="en-US" altLang="zh-CN" b="1" dirty="0">
              <a:latin typeface="华文细黑" panose="02010600040101010101" pitchFamily="2" charset="-122"/>
              <a:ea typeface="华文细黑" panose="02010600040101010101" pitchFamily="2" charset="-122"/>
            </a:endParaRPr>
          </a:p>
        </p:txBody>
      </p:sp>
      <p:sp>
        <p:nvSpPr>
          <p:cNvPr id="7" name="Rectangle 8">
            <a:extLst>
              <a:ext uri="{FF2B5EF4-FFF2-40B4-BE49-F238E27FC236}">
                <a16:creationId xmlns:a16="http://schemas.microsoft.com/office/drawing/2014/main" id="{CDE9A277-2405-4542-AEC5-18D82A328B15}"/>
              </a:ext>
            </a:extLst>
          </p:cNvPr>
          <p:cNvSpPr>
            <a:spLocks noChangeArrowheads="1"/>
          </p:cNvSpPr>
          <p:nvPr/>
        </p:nvSpPr>
        <p:spPr bwMode="auto">
          <a:xfrm>
            <a:off x="0" y="1225689"/>
            <a:ext cx="11925222" cy="5632311"/>
          </a:xfrm>
          <a:prstGeom prst="rect">
            <a:avLst/>
          </a:prstGeom>
          <a:solidFill>
            <a:schemeClr val="accent4">
              <a:lumMod val="20000"/>
              <a:lumOff val="80000"/>
            </a:schemeClr>
          </a:solidFill>
          <a:ln w="22225">
            <a:solidFill>
              <a:schemeClr val="accent4">
                <a:lumMod val="50000"/>
              </a:schemeClr>
            </a:solidFill>
          </a:ln>
        </p:spPr>
        <p:txBody>
          <a:bodyPr wrap="square">
            <a:noAutofit/>
          </a:bodyPr>
          <a:lstStyle/>
          <a:p>
            <a:r>
              <a:rPr lang="en-US" altLang="zh-CN" sz="1600" b="1" dirty="0">
                <a:solidFill>
                  <a:srgbClr val="7F0055"/>
                </a:solidFill>
                <a:latin typeface="华文新魏" panose="02010800040101010101" pitchFamily="2" charset="-122"/>
                <a:ea typeface="华文新魏" panose="02010800040101010101" pitchFamily="2" charset="-122"/>
              </a:rPr>
              <a:t>public class </a:t>
            </a:r>
            <a:r>
              <a:rPr lang="en-US" altLang="zh-CN" sz="1600" b="1" dirty="0" err="1">
                <a:solidFill>
                  <a:srgbClr val="7F0055"/>
                </a:solidFill>
                <a:latin typeface="华文新魏" panose="02010800040101010101" pitchFamily="2" charset="-122"/>
                <a:ea typeface="华文新魏" panose="02010800040101010101" pitchFamily="2" charset="-122"/>
              </a:rPr>
              <a:t>ThreadCooperation</a:t>
            </a:r>
            <a:r>
              <a:rPr lang="en-US" altLang="zh-CN" sz="1600" b="1" dirty="0">
                <a:solidFill>
                  <a:srgbClr val="7F0055"/>
                </a:solidFill>
                <a:latin typeface="华文新魏" panose="02010800040101010101" pitchFamily="2" charset="-122"/>
                <a:ea typeface="华文新魏" panose="02010800040101010101" pitchFamily="2" charset="-122"/>
              </a:rPr>
              <a:t> {</a:t>
            </a:r>
          </a:p>
          <a:p>
            <a:r>
              <a:rPr lang="en-US" altLang="zh-CN" sz="1600" b="1" dirty="0">
                <a:solidFill>
                  <a:srgbClr val="7F0055"/>
                </a:solidFill>
                <a:latin typeface="华文新魏" panose="02010800040101010101" pitchFamily="2" charset="-122"/>
                <a:ea typeface="华文新魏" panose="02010800040101010101" pitchFamily="2" charset="-122"/>
              </a:rPr>
              <a:t>	</a:t>
            </a:r>
          </a:p>
          <a:p>
            <a:endParaRPr lang="en-US" altLang="zh-CN" sz="1600" b="1" dirty="0">
              <a:solidFill>
                <a:srgbClr val="7F0055"/>
              </a:solidFill>
              <a:latin typeface="华文新魏" panose="02010800040101010101" pitchFamily="2" charset="-122"/>
              <a:ea typeface="华文新魏" panose="02010800040101010101" pitchFamily="2" charset="-122"/>
            </a:endParaRPr>
          </a:p>
          <a:p>
            <a:endParaRPr lang="en-US" altLang="zh-CN" sz="1600" b="1" dirty="0">
              <a:solidFill>
                <a:srgbClr val="7F0055"/>
              </a:solidFill>
              <a:latin typeface="华文新魏" panose="02010800040101010101" pitchFamily="2" charset="-122"/>
              <a:ea typeface="华文新魏" panose="02010800040101010101" pitchFamily="2" charset="-122"/>
            </a:endParaRPr>
          </a:p>
          <a:p>
            <a:endParaRPr lang="en-US" altLang="zh-CN" sz="1600" b="1" dirty="0">
              <a:solidFill>
                <a:srgbClr val="7F0055"/>
              </a:solidFill>
              <a:latin typeface="华文新魏" panose="02010800040101010101" pitchFamily="2" charset="-122"/>
              <a:ea typeface="华文新魏" panose="02010800040101010101" pitchFamily="2" charset="-122"/>
            </a:endParaRPr>
          </a:p>
          <a:p>
            <a:endParaRPr lang="en-US" altLang="zh-CN" sz="1600" b="1" dirty="0">
              <a:solidFill>
                <a:srgbClr val="7F0055"/>
              </a:solidFill>
              <a:latin typeface="华文新魏" panose="02010800040101010101" pitchFamily="2" charset="-122"/>
              <a:ea typeface="华文新魏" panose="02010800040101010101" pitchFamily="2" charset="-122"/>
            </a:endParaRPr>
          </a:p>
          <a:p>
            <a:endParaRPr lang="en-US" altLang="zh-CN" sz="1600" b="1" dirty="0">
              <a:solidFill>
                <a:srgbClr val="7F0055"/>
              </a:solidFill>
              <a:latin typeface="华文新魏" panose="02010800040101010101" pitchFamily="2" charset="-122"/>
              <a:ea typeface="华文新魏" panose="02010800040101010101" pitchFamily="2" charset="-122"/>
            </a:endParaRPr>
          </a:p>
          <a:p>
            <a:endParaRPr lang="en-US" altLang="zh-CN" sz="1600" b="1" dirty="0">
              <a:solidFill>
                <a:srgbClr val="7F0055"/>
              </a:solidFill>
              <a:latin typeface="华文新魏" panose="02010800040101010101" pitchFamily="2" charset="-122"/>
              <a:ea typeface="华文新魏" panose="02010800040101010101" pitchFamily="2" charset="-122"/>
            </a:endParaRPr>
          </a:p>
          <a:p>
            <a:endParaRPr lang="en-US" altLang="zh-CN" sz="1600" b="1" dirty="0">
              <a:solidFill>
                <a:srgbClr val="7F0055"/>
              </a:solidFill>
              <a:latin typeface="华文新魏" panose="02010800040101010101" pitchFamily="2" charset="-122"/>
              <a:ea typeface="华文新魏" panose="02010800040101010101" pitchFamily="2" charset="-122"/>
            </a:endParaRPr>
          </a:p>
          <a:p>
            <a:endParaRPr lang="en-US" altLang="zh-CN" sz="1600" b="1" dirty="0">
              <a:solidFill>
                <a:srgbClr val="7F0055"/>
              </a:solidFill>
              <a:latin typeface="华文新魏" panose="02010800040101010101" pitchFamily="2" charset="-122"/>
              <a:ea typeface="华文新魏" panose="02010800040101010101" pitchFamily="2" charset="-122"/>
            </a:endParaRPr>
          </a:p>
          <a:p>
            <a:endParaRPr lang="en-US" altLang="zh-CN" sz="1600" b="1" dirty="0">
              <a:solidFill>
                <a:srgbClr val="7F0055"/>
              </a:solidFill>
              <a:latin typeface="华文新魏" panose="02010800040101010101" pitchFamily="2" charset="-122"/>
              <a:ea typeface="华文新魏" panose="02010800040101010101" pitchFamily="2" charset="-122"/>
            </a:endParaRPr>
          </a:p>
          <a:p>
            <a:endParaRPr lang="en-US" altLang="zh-CN" sz="1600" b="1" dirty="0">
              <a:solidFill>
                <a:srgbClr val="7F0055"/>
              </a:solidFill>
              <a:latin typeface="华文新魏" panose="02010800040101010101" pitchFamily="2" charset="-122"/>
              <a:ea typeface="华文新魏" panose="02010800040101010101" pitchFamily="2" charset="-122"/>
            </a:endParaRPr>
          </a:p>
          <a:p>
            <a:endParaRPr lang="en-US" altLang="zh-CN" sz="1600" b="1" dirty="0">
              <a:solidFill>
                <a:srgbClr val="7F0055"/>
              </a:solidFill>
              <a:latin typeface="华文新魏" panose="02010800040101010101" pitchFamily="2" charset="-122"/>
              <a:ea typeface="华文新魏" panose="02010800040101010101" pitchFamily="2" charset="-122"/>
            </a:endParaRPr>
          </a:p>
          <a:p>
            <a:endParaRPr lang="en-US" altLang="zh-CN" sz="1600" b="1" dirty="0">
              <a:solidFill>
                <a:srgbClr val="7F0055"/>
              </a:solidFill>
              <a:latin typeface="华文新魏" panose="02010800040101010101" pitchFamily="2" charset="-122"/>
              <a:ea typeface="华文新魏" panose="02010800040101010101" pitchFamily="2" charset="-122"/>
            </a:endParaRPr>
          </a:p>
          <a:p>
            <a:endParaRPr lang="en-US" altLang="zh-CN" sz="1600" b="1" dirty="0">
              <a:solidFill>
                <a:srgbClr val="7F0055"/>
              </a:solidFill>
              <a:latin typeface="华文新魏" panose="02010800040101010101" pitchFamily="2" charset="-122"/>
              <a:ea typeface="华文新魏" panose="02010800040101010101" pitchFamily="2" charset="-122"/>
            </a:endParaRPr>
          </a:p>
          <a:p>
            <a:endParaRPr lang="en-US" altLang="zh-CN" sz="1600" b="1" dirty="0">
              <a:solidFill>
                <a:srgbClr val="7F0055"/>
              </a:solidFill>
              <a:latin typeface="华文新魏" panose="02010800040101010101" pitchFamily="2" charset="-122"/>
              <a:ea typeface="华文新魏" panose="02010800040101010101" pitchFamily="2" charset="-122"/>
            </a:endParaRPr>
          </a:p>
          <a:p>
            <a:endParaRPr lang="en-US" altLang="zh-CN" sz="1600" b="1" dirty="0">
              <a:solidFill>
                <a:srgbClr val="7F0055"/>
              </a:solidFill>
              <a:latin typeface="华文新魏" panose="02010800040101010101" pitchFamily="2" charset="-122"/>
              <a:ea typeface="华文新魏" panose="02010800040101010101" pitchFamily="2" charset="-122"/>
            </a:endParaRPr>
          </a:p>
          <a:p>
            <a:endParaRPr lang="en-US" altLang="zh-CN" sz="1600" b="1" dirty="0">
              <a:solidFill>
                <a:srgbClr val="7F0055"/>
              </a:solidFill>
              <a:latin typeface="华文新魏" panose="02010800040101010101" pitchFamily="2" charset="-122"/>
              <a:ea typeface="华文新魏" panose="02010800040101010101" pitchFamily="2" charset="-122"/>
            </a:endParaRPr>
          </a:p>
          <a:p>
            <a:endParaRPr lang="en-US" altLang="zh-CN" sz="1600" b="1" dirty="0">
              <a:solidFill>
                <a:srgbClr val="7F0055"/>
              </a:solidFill>
              <a:latin typeface="华文新魏" panose="02010800040101010101" pitchFamily="2" charset="-122"/>
              <a:ea typeface="华文新魏" panose="02010800040101010101" pitchFamily="2" charset="-122"/>
            </a:endParaRPr>
          </a:p>
          <a:p>
            <a:endParaRPr lang="en-US" altLang="zh-CN" sz="1600" b="1" dirty="0">
              <a:solidFill>
                <a:srgbClr val="7F0055"/>
              </a:solidFill>
              <a:latin typeface="华文新魏" panose="02010800040101010101" pitchFamily="2" charset="-122"/>
              <a:ea typeface="华文新魏" panose="02010800040101010101" pitchFamily="2" charset="-122"/>
            </a:endParaRPr>
          </a:p>
          <a:p>
            <a:endParaRPr lang="en-US" altLang="zh-CN" sz="1600" b="1" dirty="0">
              <a:solidFill>
                <a:srgbClr val="7F0055"/>
              </a:solidFill>
              <a:latin typeface="华文新魏" panose="02010800040101010101" pitchFamily="2" charset="-122"/>
              <a:ea typeface="华文新魏" panose="02010800040101010101" pitchFamily="2" charset="-122"/>
            </a:endParaRPr>
          </a:p>
          <a:p>
            <a:r>
              <a:rPr lang="en-US" altLang="zh-CN" sz="1600" b="1" dirty="0">
                <a:solidFill>
                  <a:srgbClr val="7F0055"/>
                </a:solidFill>
                <a:latin typeface="华文新魏" panose="02010800040101010101" pitchFamily="2" charset="-122"/>
                <a:ea typeface="华文新魏" panose="02010800040101010101" pitchFamily="2" charset="-122"/>
              </a:rPr>
              <a:t>}</a:t>
            </a:r>
          </a:p>
        </p:txBody>
      </p:sp>
      <p:sp>
        <p:nvSpPr>
          <p:cNvPr id="3" name="Rectangle 1">
            <a:extLst>
              <a:ext uri="{FF2B5EF4-FFF2-40B4-BE49-F238E27FC236}">
                <a16:creationId xmlns:a16="http://schemas.microsoft.com/office/drawing/2014/main" id="{D9820944-1173-43C6-AD97-26538FCC6967}"/>
              </a:ext>
            </a:extLst>
          </p:cNvPr>
          <p:cNvSpPr>
            <a:spLocks noChangeArrowheads="1"/>
          </p:cNvSpPr>
          <p:nvPr/>
        </p:nvSpPr>
        <p:spPr bwMode="auto">
          <a:xfrm>
            <a:off x="660206" y="1973765"/>
            <a:ext cx="10604809" cy="3958683"/>
          </a:xfrm>
          <a:prstGeom prst="rect">
            <a:avLst/>
          </a:prstGeom>
          <a:solidFill>
            <a:schemeClr val="accent4">
              <a:lumMod val="20000"/>
              <a:lumOff val="80000"/>
            </a:schemeClr>
          </a:solidFill>
          <a:ln>
            <a:noFill/>
          </a:ln>
          <a:effectLst/>
        </p:spPr>
        <p:txBody>
          <a:bodyPr vert="horz" wrap="none" lIns="91440" tIns="45720" rIns="91440" bIns="45720" numCol="1" anchor="ctr" anchorCtr="0" compatLnSpc="1">
            <a:prstTxWarp prst="textNoShape">
              <a:avLst/>
            </a:prstTxWarp>
            <a:no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000" b="0" i="0" u="none" strike="noStrike" cap="none" normalizeH="0" baseline="0" dirty="0">
                <a:ln>
                  <a:noFill/>
                </a:ln>
                <a:solidFill>
                  <a:srgbClr val="7030A0"/>
                </a:solidFill>
                <a:effectLst/>
                <a:latin typeface="Consolas" panose="020B0609020204030204" pitchFamily="49" charset="0"/>
              </a:rPr>
              <a:t>private static Account </a:t>
            </a:r>
            <a:r>
              <a:rPr kumimoji="0" lang="zh-CN" altLang="zh-CN" sz="2000" b="0" i="1" u="none" strike="noStrike" cap="none" normalizeH="0" baseline="0" dirty="0">
                <a:ln>
                  <a:noFill/>
                </a:ln>
                <a:solidFill>
                  <a:srgbClr val="7030A0"/>
                </a:solidFill>
                <a:effectLst/>
                <a:latin typeface="Consolas" panose="020B0609020204030204" pitchFamily="49" charset="0"/>
              </a:rPr>
              <a:t>account </a:t>
            </a:r>
            <a:r>
              <a:rPr kumimoji="0" lang="zh-CN" altLang="zh-CN" sz="2000" b="0" i="0" u="none" strike="noStrike" cap="none" normalizeH="0" baseline="0" dirty="0">
                <a:ln>
                  <a:noFill/>
                </a:ln>
                <a:solidFill>
                  <a:srgbClr val="7030A0"/>
                </a:solidFill>
                <a:effectLst/>
                <a:latin typeface="Consolas" panose="020B0609020204030204" pitchFamily="49" charset="0"/>
              </a:rPr>
              <a:t>= new Account();</a:t>
            </a:r>
            <a:br>
              <a:rPr kumimoji="0" lang="zh-CN" altLang="zh-CN" sz="2000" b="0" i="0" u="none" strike="noStrike" cap="none" normalizeH="0" baseline="0" dirty="0">
                <a:ln>
                  <a:noFill/>
                </a:ln>
                <a:solidFill>
                  <a:srgbClr val="7030A0"/>
                </a:solidFill>
                <a:effectLst/>
                <a:latin typeface="Consolas" panose="020B0609020204030204" pitchFamily="49" charset="0"/>
              </a:rPr>
            </a:br>
            <a:br>
              <a:rPr kumimoji="0" lang="zh-CN" altLang="zh-CN" sz="2000" b="0" i="0" u="none" strike="noStrike" cap="none" normalizeH="0" baseline="0" dirty="0">
                <a:ln>
                  <a:noFill/>
                </a:ln>
                <a:solidFill>
                  <a:srgbClr val="7030A0"/>
                </a:solidFill>
                <a:effectLst/>
                <a:latin typeface="Consolas" panose="020B0609020204030204" pitchFamily="49" charset="0"/>
              </a:rPr>
            </a:br>
            <a:r>
              <a:rPr kumimoji="0" lang="zh-CN" altLang="zh-CN" sz="2000" b="0" i="0" u="none" strike="noStrike" cap="none" normalizeH="0" baseline="0" dirty="0">
                <a:ln>
                  <a:noFill/>
                </a:ln>
                <a:solidFill>
                  <a:srgbClr val="7030A0"/>
                </a:solidFill>
                <a:effectLst/>
                <a:latin typeface="Consolas" panose="020B0609020204030204" pitchFamily="49" charset="0"/>
              </a:rPr>
              <a:t>public static void main(String[] args) {</a:t>
            </a:r>
            <a:br>
              <a:rPr kumimoji="0" lang="zh-CN" altLang="zh-CN" sz="2000" b="0" i="0" u="none" strike="noStrike" cap="none" normalizeH="0" baseline="0" dirty="0">
                <a:ln>
                  <a:noFill/>
                </a:ln>
                <a:solidFill>
                  <a:srgbClr val="7030A0"/>
                </a:solidFill>
                <a:effectLst/>
                <a:latin typeface="Consolas" panose="020B0609020204030204" pitchFamily="49" charset="0"/>
              </a:rPr>
            </a:br>
            <a:r>
              <a:rPr kumimoji="0" lang="zh-CN" altLang="zh-CN" sz="2000" b="0" i="0" u="none" strike="noStrike" cap="none" normalizeH="0" baseline="0" dirty="0">
                <a:ln>
                  <a:noFill/>
                </a:ln>
                <a:solidFill>
                  <a:srgbClr val="7030A0"/>
                </a:solidFill>
                <a:effectLst/>
                <a:latin typeface="Consolas" panose="020B0609020204030204" pitchFamily="49" charset="0"/>
              </a:rPr>
              <a:t>    ExecutorService executor = Executors.</a:t>
            </a:r>
            <a:r>
              <a:rPr kumimoji="0" lang="zh-CN" altLang="zh-CN" sz="2000" b="0" i="1" u="none" strike="noStrike" cap="none" normalizeH="0" baseline="0" dirty="0">
                <a:ln>
                  <a:noFill/>
                </a:ln>
                <a:solidFill>
                  <a:srgbClr val="7030A0"/>
                </a:solidFill>
                <a:effectLst/>
                <a:latin typeface="Consolas" panose="020B0609020204030204" pitchFamily="49" charset="0"/>
              </a:rPr>
              <a:t>newFixedThreadPool</a:t>
            </a:r>
            <a:r>
              <a:rPr kumimoji="0" lang="zh-CN" altLang="zh-CN" sz="2000" b="0" i="0" u="none" strike="noStrike" cap="none" normalizeH="0" baseline="0" dirty="0">
                <a:ln>
                  <a:noFill/>
                </a:ln>
                <a:solidFill>
                  <a:srgbClr val="7030A0"/>
                </a:solidFill>
                <a:effectLst/>
                <a:latin typeface="Consolas" panose="020B0609020204030204" pitchFamily="49" charset="0"/>
              </a:rPr>
              <a:t>(2);</a:t>
            </a:r>
            <a:br>
              <a:rPr kumimoji="0" lang="zh-CN" altLang="zh-CN" sz="2000" b="0" i="0" u="none" strike="noStrike" cap="none" normalizeH="0" baseline="0" dirty="0">
                <a:ln>
                  <a:noFill/>
                </a:ln>
                <a:solidFill>
                  <a:srgbClr val="7030A0"/>
                </a:solidFill>
                <a:effectLst/>
                <a:latin typeface="Consolas" panose="020B0609020204030204" pitchFamily="49" charset="0"/>
              </a:rPr>
            </a:br>
            <a:r>
              <a:rPr kumimoji="0" lang="zh-CN" altLang="zh-CN" sz="2000" b="0" i="0" u="none" strike="noStrike" cap="none" normalizeH="0" baseline="0" dirty="0">
                <a:ln>
                  <a:noFill/>
                </a:ln>
                <a:solidFill>
                  <a:srgbClr val="7030A0"/>
                </a:solidFill>
                <a:effectLst/>
                <a:latin typeface="Consolas" panose="020B0609020204030204" pitchFamily="49" charset="0"/>
              </a:rPr>
              <a:t>    executor.execute(new DepositTask());</a:t>
            </a:r>
            <a:br>
              <a:rPr kumimoji="0" lang="zh-CN" altLang="zh-CN" sz="2000" b="0" i="0" u="none" strike="noStrike" cap="none" normalizeH="0" baseline="0" dirty="0">
                <a:ln>
                  <a:noFill/>
                </a:ln>
                <a:solidFill>
                  <a:srgbClr val="7030A0"/>
                </a:solidFill>
                <a:effectLst/>
                <a:latin typeface="Consolas" panose="020B0609020204030204" pitchFamily="49" charset="0"/>
              </a:rPr>
            </a:br>
            <a:r>
              <a:rPr kumimoji="0" lang="zh-CN" altLang="zh-CN" sz="2000" b="0" i="0" u="none" strike="noStrike" cap="none" normalizeH="0" baseline="0" dirty="0">
                <a:ln>
                  <a:noFill/>
                </a:ln>
                <a:solidFill>
                  <a:srgbClr val="7030A0"/>
                </a:solidFill>
                <a:effectLst/>
                <a:latin typeface="Consolas" panose="020B0609020204030204" pitchFamily="49" charset="0"/>
              </a:rPr>
              <a:t>    executor.execute(new WithdrawTask());</a:t>
            </a:r>
            <a:br>
              <a:rPr kumimoji="0" lang="zh-CN" altLang="zh-CN" sz="2000" b="0" i="0" u="none" strike="noStrike" cap="none" normalizeH="0" baseline="0" dirty="0">
                <a:ln>
                  <a:noFill/>
                </a:ln>
                <a:solidFill>
                  <a:srgbClr val="7030A0"/>
                </a:solidFill>
                <a:effectLst/>
                <a:latin typeface="Consolas" panose="020B0609020204030204" pitchFamily="49" charset="0"/>
              </a:rPr>
            </a:br>
            <a:r>
              <a:rPr kumimoji="0" lang="zh-CN" altLang="zh-CN" sz="2000" b="0" i="0" u="none" strike="noStrike" cap="none" normalizeH="0" baseline="0" dirty="0">
                <a:ln>
                  <a:noFill/>
                </a:ln>
                <a:solidFill>
                  <a:srgbClr val="7030A0"/>
                </a:solidFill>
                <a:effectLst/>
                <a:latin typeface="Consolas" panose="020B0609020204030204" pitchFamily="49" charset="0"/>
              </a:rPr>
              <a:t>    executor.shutdown();</a:t>
            </a:r>
            <a:br>
              <a:rPr kumimoji="0" lang="zh-CN" altLang="zh-CN" sz="2000" b="0" i="0" u="none" strike="noStrike" cap="none" normalizeH="0" baseline="0" dirty="0">
                <a:ln>
                  <a:noFill/>
                </a:ln>
                <a:solidFill>
                  <a:srgbClr val="7030A0"/>
                </a:solidFill>
                <a:effectLst/>
                <a:latin typeface="Consolas" panose="020B0609020204030204" pitchFamily="49" charset="0"/>
              </a:rPr>
            </a:br>
            <a:r>
              <a:rPr kumimoji="0" lang="zh-CN" altLang="zh-CN" sz="2000" b="0" i="0" u="none" strike="noStrike" cap="none" normalizeH="0" baseline="0" dirty="0">
                <a:ln>
                  <a:noFill/>
                </a:ln>
                <a:solidFill>
                  <a:srgbClr val="7030A0"/>
                </a:solidFill>
                <a:effectLst/>
                <a:latin typeface="Consolas" panose="020B0609020204030204" pitchFamily="49" charset="0"/>
              </a:rPr>
              <a:t>    System.</a:t>
            </a:r>
            <a:r>
              <a:rPr kumimoji="0" lang="zh-CN" altLang="zh-CN" sz="2000" b="0" i="1" u="none" strike="noStrike" cap="none" normalizeH="0" baseline="0" dirty="0">
                <a:ln>
                  <a:noFill/>
                </a:ln>
                <a:solidFill>
                  <a:srgbClr val="7030A0"/>
                </a:solidFill>
                <a:effectLst/>
                <a:latin typeface="Consolas" panose="020B0609020204030204" pitchFamily="49" charset="0"/>
              </a:rPr>
              <a:t>out</a:t>
            </a:r>
            <a:r>
              <a:rPr kumimoji="0" lang="zh-CN" altLang="zh-CN" sz="2000" b="0" i="0" u="none" strike="noStrike" cap="none" normalizeH="0" baseline="0" dirty="0">
                <a:ln>
                  <a:noFill/>
                </a:ln>
                <a:solidFill>
                  <a:srgbClr val="7030A0"/>
                </a:solidFill>
                <a:effectLst/>
                <a:latin typeface="Consolas" panose="020B0609020204030204" pitchFamily="49" charset="0"/>
              </a:rPr>
              <a:t>.println("Thread 1\t\tThread 2\t\t\t\tBalance");</a:t>
            </a:r>
            <a:br>
              <a:rPr kumimoji="0" lang="zh-CN" altLang="zh-CN" sz="2000" b="0" i="0" u="none" strike="noStrike" cap="none" normalizeH="0" baseline="0" dirty="0">
                <a:ln>
                  <a:noFill/>
                </a:ln>
                <a:solidFill>
                  <a:srgbClr val="7030A0"/>
                </a:solidFill>
                <a:effectLst/>
                <a:latin typeface="Consolas" panose="020B0609020204030204" pitchFamily="49" charset="0"/>
              </a:rPr>
            </a:br>
            <a:r>
              <a:rPr kumimoji="0" lang="zh-CN" altLang="zh-CN" sz="2000" b="0" i="0" u="none" strike="noStrike" cap="none" normalizeH="0" baseline="0" dirty="0">
                <a:ln>
                  <a:noFill/>
                </a:ln>
                <a:solidFill>
                  <a:srgbClr val="7030A0"/>
                </a:solidFill>
                <a:effectLst/>
                <a:latin typeface="Consolas" panose="020B0609020204030204" pitchFamily="49" charset="0"/>
              </a:rPr>
              <a:t>}</a:t>
            </a:r>
            <a:endParaRPr kumimoji="0" lang="zh-CN" altLang="zh-CN" sz="2000" b="0" i="0" u="none" strike="noStrike" cap="none" normalizeH="0" baseline="0" dirty="0">
              <a:ln>
                <a:noFill/>
              </a:ln>
              <a:solidFill>
                <a:srgbClr val="7030A0"/>
              </a:solidFill>
              <a:effectLst/>
              <a:latin typeface="Arial" panose="020B0604020202020204" pitchFamily="34" charset="0"/>
            </a:endParaRPr>
          </a:p>
        </p:txBody>
      </p:sp>
      <p:sp>
        <p:nvSpPr>
          <p:cNvPr id="6" name="圆角矩形标注 14">
            <a:extLst>
              <a:ext uri="{FF2B5EF4-FFF2-40B4-BE49-F238E27FC236}">
                <a16:creationId xmlns:a16="http://schemas.microsoft.com/office/drawing/2014/main" id="{E1BFEEB6-3DAE-492B-A64C-B2E8DA6BA264}"/>
              </a:ext>
            </a:extLst>
          </p:cNvPr>
          <p:cNvSpPr/>
          <p:nvPr/>
        </p:nvSpPr>
        <p:spPr>
          <a:xfrm>
            <a:off x="7818438" y="2650051"/>
            <a:ext cx="3713356" cy="540528"/>
          </a:xfrm>
          <a:prstGeom prst="wedgeRoundRectCallout">
            <a:avLst>
              <a:gd name="adj1" fmla="val -34857"/>
              <a:gd name="adj2" fmla="val 106594"/>
              <a:gd name="adj3" fmla="val 16667"/>
            </a:avLst>
          </a:prstGeom>
          <a:solidFill>
            <a:schemeClr val="accent4">
              <a:lumMod val="20000"/>
              <a:lumOff val="80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90000"/>
              </a:lnSpc>
              <a:spcBef>
                <a:spcPct val="0"/>
              </a:spcBef>
            </a:pP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创建取钱线程和存钱线程并启动</a:t>
            </a:r>
            <a:endParaRPr lang="en-US"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endParaRPr>
          </a:p>
        </p:txBody>
      </p:sp>
      <p:sp>
        <p:nvSpPr>
          <p:cNvPr id="8" name="圆角矩形标注 14">
            <a:extLst>
              <a:ext uri="{FF2B5EF4-FFF2-40B4-BE49-F238E27FC236}">
                <a16:creationId xmlns:a16="http://schemas.microsoft.com/office/drawing/2014/main" id="{FFB07FA4-0FA0-4301-9D53-28FAFF729841}"/>
              </a:ext>
            </a:extLst>
          </p:cNvPr>
          <p:cNvSpPr/>
          <p:nvPr/>
        </p:nvSpPr>
        <p:spPr>
          <a:xfrm>
            <a:off x="5961760" y="1587143"/>
            <a:ext cx="3713356" cy="540528"/>
          </a:xfrm>
          <a:prstGeom prst="wedgeRoundRectCallout">
            <a:avLst>
              <a:gd name="adj1" fmla="val -34857"/>
              <a:gd name="adj2" fmla="val 106594"/>
              <a:gd name="adj3" fmla="val 16667"/>
            </a:avLst>
          </a:prstGeom>
          <a:solidFill>
            <a:schemeClr val="accent4">
              <a:lumMod val="20000"/>
              <a:lumOff val="80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90000"/>
              </a:lnSpc>
              <a:spcBef>
                <a:spcPct val="0"/>
              </a:spcBef>
            </a:pP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二个线程都访问</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account</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对象，</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account</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对象就是竞争资源</a:t>
            </a:r>
            <a:endParaRPr lang="en-US"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endParaRPr>
          </a:p>
        </p:txBody>
      </p:sp>
    </p:spTree>
    <p:extLst>
      <p:ext uri="{BB962C8B-B14F-4D97-AF65-F5344CB8AC3E}">
        <p14:creationId xmlns:p14="http://schemas.microsoft.com/office/powerpoint/2010/main" val="426259532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文本占位符 1"/>
          <p:cNvSpPr>
            <a:spLocks noGrp="1"/>
          </p:cNvSpPr>
          <p:nvPr>
            <p:ph type="body" sz="quarter" idx="10"/>
          </p:nvPr>
        </p:nvSpPr>
        <p:spPr bwMode="auto">
          <a:xfrm>
            <a:off x="237439" y="175846"/>
            <a:ext cx="1248461" cy="835269"/>
          </a:xfrm>
          <a:noFill/>
        </p:spPr>
        <p:txBody>
          <a:bodyPr vert="horz" wrap="square" lIns="91440" tIns="45720" rIns="91440" bIns="45720" numCol="1" anchor="t" anchorCtr="0" compatLnSpc="1">
            <a:normAutofit fontScale="87500"/>
          </a:bodyPr>
          <a:lstStyle/>
          <a:p>
            <a:pPr eaLnBrk="1" hangingPunct="1"/>
            <a:r>
              <a:rPr lang="en-US" altLang="zh-CN" dirty="0"/>
              <a:t>30.5</a:t>
            </a:r>
          </a:p>
        </p:txBody>
      </p:sp>
      <p:sp>
        <p:nvSpPr>
          <p:cNvPr id="11267" name="文本占位符 2"/>
          <p:cNvSpPr>
            <a:spLocks noGrp="1"/>
          </p:cNvSpPr>
          <p:nvPr>
            <p:ph type="body" sz="quarter" idx="12"/>
          </p:nvPr>
        </p:nvSpPr>
        <p:spPr bwMode="auto">
          <a:xfrm>
            <a:off x="1649291" y="224570"/>
            <a:ext cx="8891247" cy="496887"/>
          </a:xfrm>
          <a:noFill/>
        </p:spPr>
        <p:txBody>
          <a:bodyPr vert="horz" wrap="square" lIns="91440" tIns="45720" rIns="91440" bIns="45720" numCol="1" anchor="t" anchorCtr="0" compatLnSpc="1">
            <a:noAutofit/>
          </a:bodyPr>
          <a:lstStyle/>
          <a:p>
            <a:r>
              <a:rPr lang="zh-CN" altLang="en-US" b="1" dirty="0">
                <a:latin typeface="华文细黑" panose="02010600040101010101" pitchFamily="2" charset="-122"/>
                <a:ea typeface="华文细黑" panose="02010600040101010101" pitchFamily="2" charset="-122"/>
              </a:rPr>
              <a:t>信号量</a:t>
            </a:r>
            <a:endParaRPr lang="en-US" altLang="zh-CN" b="1" dirty="0">
              <a:latin typeface="华文细黑" panose="02010600040101010101" pitchFamily="2" charset="-122"/>
              <a:ea typeface="华文细黑" panose="02010600040101010101" pitchFamily="2" charset="-122"/>
            </a:endParaRPr>
          </a:p>
        </p:txBody>
      </p:sp>
      <p:sp>
        <p:nvSpPr>
          <p:cNvPr id="4" name="Rectangle 3"/>
          <p:cNvSpPr txBox="1">
            <a:spLocks/>
          </p:cNvSpPr>
          <p:nvPr/>
        </p:nvSpPr>
        <p:spPr>
          <a:xfrm>
            <a:off x="672613" y="1269897"/>
            <a:ext cx="11342178" cy="4679315"/>
          </a:xfrm>
          <a:prstGeom prst="rect">
            <a:avLst/>
          </a:prstGeom>
        </p:spPr>
        <p:txBody>
          <a:bodyPr vert="horz" wrap="square" lIns="92075" tIns="46038" rIns="92075" bIns="46038" anchor="t">
            <a:normAutofit/>
          </a:bodyPr>
          <a:lstStyle/>
          <a:p>
            <a:pPr marL="228600" indent="-228600">
              <a:lnSpc>
                <a:spcPct val="120000"/>
              </a:lnSpc>
              <a:spcBef>
                <a:spcPct val="0"/>
              </a:spcBef>
              <a:buFont typeface="Wingdings" pitchFamily="2" charset="2"/>
              <a:buChar char="n"/>
            </a:pPr>
            <a:r>
              <a:rPr lang="en-US" altLang="en-US" sz="2400" dirty="0" err="1">
                <a:latin typeface="华文新魏" panose="02010800040101010101" pitchFamily="2" charset="-122"/>
                <a:ea typeface="华文新魏" panose="02010800040101010101" pitchFamily="2" charset="-122"/>
                <a:sym typeface="+mn-ea"/>
              </a:rPr>
              <a:t>信号量</a:t>
            </a:r>
            <a:r>
              <a:rPr lang="zh-CN" altLang="en-US" sz="2400" dirty="0">
                <a:latin typeface="华文新魏" panose="02010800040101010101" pitchFamily="2" charset="-122"/>
                <a:ea typeface="华文新魏" panose="02010800040101010101" pitchFamily="2" charset="-122"/>
                <a:sym typeface="+mn-ea"/>
              </a:rPr>
              <a:t>用</a:t>
            </a:r>
            <a:r>
              <a:rPr lang="en-US" altLang="en-US" sz="2400" dirty="0" err="1">
                <a:latin typeface="华文新魏" panose="02010800040101010101" pitchFamily="2" charset="-122"/>
                <a:ea typeface="华文新魏" panose="02010800040101010101" pitchFamily="2" charset="-122"/>
                <a:sym typeface="+mn-ea"/>
              </a:rPr>
              <a:t>来限制访问一个共享资源的线程数</a:t>
            </a:r>
            <a:r>
              <a:rPr lang="zh-CN" altLang="en-US" sz="2400" dirty="0">
                <a:latin typeface="华文新魏" panose="02010800040101010101" pitchFamily="2" charset="-122"/>
                <a:ea typeface="华文新魏" panose="02010800040101010101" pitchFamily="2" charset="-122"/>
                <a:sym typeface="+mn-ea"/>
              </a:rPr>
              <a:t>，是一个</a:t>
            </a:r>
            <a:r>
              <a:rPr lang="zh-CN" altLang="en-US" sz="2400" dirty="0">
                <a:solidFill>
                  <a:srgbClr val="FF0000"/>
                </a:solidFill>
                <a:latin typeface="华文新魏" panose="02010800040101010101" pitchFamily="2" charset="-122"/>
                <a:ea typeface="华文新魏" panose="02010800040101010101" pitchFamily="2" charset="-122"/>
                <a:sym typeface="+mn-ea"/>
              </a:rPr>
              <a:t>有计数器的锁</a:t>
            </a:r>
            <a:endParaRPr lang="en-US" altLang="en-US" sz="2400" dirty="0">
              <a:solidFill>
                <a:srgbClr val="FF0000"/>
              </a:solidFill>
              <a:latin typeface="华文新魏" panose="02010800040101010101" pitchFamily="2" charset="-122"/>
              <a:ea typeface="华文新魏" panose="02010800040101010101" pitchFamily="2" charset="-122"/>
              <a:sym typeface="+mn-ea"/>
            </a:endParaRPr>
          </a:p>
          <a:p>
            <a:pPr marL="228600" indent="-228600">
              <a:lnSpc>
                <a:spcPct val="120000"/>
              </a:lnSpc>
              <a:spcBef>
                <a:spcPct val="0"/>
              </a:spcBef>
              <a:buFont typeface="Wingdings" pitchFamily="2" charset="2"/>
              <a:buChar char="n"/>
            </a:pPr>
            <a:r>
              <a:rPr lang="zh-CN" altLang="en-US" sz="2400" dirty="0">
                <a:latin typeface="华文新魏" panose="02010800040101010101" pitchFamily="2" charset="-122"/>
                <a:ea typeface="华文新魏" panose="02010800040101010101" pitchFamily="2" charset="-122"/>
                <a:sym typeface="+mn-ea"/>
              </a:rPr>
              <a:t>访</a:t>
            </a:r>
            <a:r>
              <a:rPr lang="en-US" altLang="en-US" sz="2400" dirty="0" err="1">
                <a:latin typeface="华文新魏" panose="02010800040101010101" pitchFamily="2" charset="-122"/>
                <a:ea typeface="华文新魏" panose="02010800040101010101" pitchFamily="2" charset="-122"/>
                <a:sym typeface="+mn-ea"/>
              </a:rPr>
              <a:t>问资源之前，线程必须从信号量获取许可</a:t>
            </a:r>
            <a:endParaRPr lang="en-US" altLang="en-US" sz="2400" dirty="0">
              <a:latin typeface="华文新魏" panose="02010800040101010101" pitchFamily="2" charset="-122"/>
              <a:ea typeface="华文新魏" panose="02010800040101010101" pitchFamily="2" charset="-122"/>
              <a:sym typeface="+mn-ea"/>
            </a:endParaRPr>
          </a:p>
          <a:p>
            <a:pPr marL="228600" indent="-228600">
              <a:lnSpc>
                <a:spcPct val="120000"/>
              </a:lnSpc>
              <a:spcBef>
                <a:spcPct val="0"/>
              </a:spcBef>
              <a:buFont typeface="Wingdings" pitchFamily="2" charset="2"/>
              <a:buChar char="n"/>
            </a:pPr>
            <a:r>
              <a:rPr lang="en-US" altLang="en-US" sz="2400" dirty="0" err="1">
                <a:latin typeface="华文新魏" panose="02010800040101010101" pitchFamily="2" charset="-122"/>
                <a:ea typeface="华文新魏" panose="02010800040101010101" pitchFamily="2" charset="-122"/>
                <a:sym typeface="+mn-ea"/>
              </a:rPr>
              <a:t>访问完资源之后</a:t>
            </a:r>
            <a:r>
              <a:rPr lang="en-US" altLang="en-US" sz="2400" dirty="0">
                <a:latin typeface="华文新魏" panose="02010800040101010101" pitchFamily="2" charset="-122"/>
                <a:ea typeface="华文新魏" panose="02010800040101010101" pitchFamily="2" charset="-122"/>
                <a:sym typeface="+mn-ea"/>
              </a:rPr>
              <a:t>，</a:t>
            </a:r>
            <a:r>
              <a:rPr lang="zh-CN" altLang="en-US" sz="2400" dirty="0">
                <a:latin typeface="华文新魏" panose="02010800040101010101" pitchFamily="2" charset="-122"/>
                <a:ea typeface="华文新魏" panose="02010800040101010101" pitchFamily="2" charset="-122"/>
                <a:sym typeface="+mn-ea"/>
              </a:rPr>
              <a:t>该</a:t>
            </a:r>
            <a:r>
              <a:rPr lang="en-US" altLang="en-US" sz="2400" dirty="0" err="1">
                <a:latin typeface="华文新魏" panose="02010800040101010101" pitchFamily="2" charset="-122"/>
                <a:ea typeface="华文新魏" panose="02010800040101010101" pitchFamily="2" charset="-122"/>
                <a:sym typeface="+mn-ea"/>
              </a:rPr>
              <a:t>线程必须将许可返回给信号量</a:t>
            </a:r>
            <a:endParaRPr lang="en-US" altLang="en-US" sz="2400" dirty="0">
              <a:latin typeface="华文新魏" panose="02010800040101010101" pitchFamily="2" charset="-122"/>
              <a:ea typeface="华文新魏" panose="02010800040101010101" pitchFamily="2" charset="-122"/>
              <a:sym typeface="+mn-ea"/>
            </a:endParaRPr>
          </a:p>
        </p:txBody>
      </p:sp>
      <p:graphicFrame>
        <p:nvGraphicFramePr>
          <p:cNvPr id="31746" name="Object 2"/>
          <p:cNvGraphicFramePr>
            <a:graphicFrameLocks noChangeAspect="1"/>
          </p:cNvGraphicFramePr>
          <p:nvPr>
            <p:extLst>
              <p:ext uri="{D42A27DB-BD31-4B8C-83A1-F6EECF244321}">
                <p14:modId xmlns:p14="http://schemas.microsoft.com/office/powerpoint/2010/main" val="2828892417"/>
              </p:ext>
            </p:extLst>
          </p:nvPr>
        </p:nvGraphicFramePr>
        <p:xfrm>
          <a:off x="861669" y="3017839"/>
          <a:ext cx="6743700" cy="3302000"/>
        </p:xfrm>
        <a:graphic>
          <a:graphicData uri="http://schemas.openxmlformats.org/presentationml/2006/ole">
            <mc:AlternateContent xmlns:mc="http://schemas.openxmlformats.org/markup-compatibility/2006">
              <mc:Choice xmlns:v="urn:schemas-microsoft-com:vml" Requires="v">
                <p:oleObj r:id="rId2" imgW="7762921" imgH="4248224" progId="">
                  <p:embed/>
                </p:oleObj>
              </mc:Choice>
              <mc:Fallback>
                <p:oleObj r:id="rId2" imgW="7762921" imgH="4248224" progId="">
                  <p:embed/>
                  <p:pic>
                    <p:nvPicPr>
                      <p:cNvPr id="0"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1669" y="3017839"/>
                        <a:ext cx="6743700" cy="3302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圆角矩形标注 14">
            <a:extLst>
              <a:ext uri="{FF2B5EF4-FFF2-40B4-BE49-F238E27FC236}">
                <a16:creationId xmlns:a16="http://schemas.microsoft.com/office/drawing/2014/main" id="{506CF99C-0E52-4AE4-83D4-6C701D0D366A}"/>
              </a:ext>
            </a:extLst>
          </p:cNvPr>
          <p:cNvSpPr/>
          <p:nvPr/>
        </p:nvSpPr>
        <p:spPr>
          <a:xfrm>
            <a:off x="7806031" y="3609554"/>
            <a:ext cx="3958506" cy="784026"/>
          </a:xfrm>
          <a:prstGeom prst="wedgeRoundRectCallout">
            <a:avLst>
              <a:gd name="adj1" fmla="val -63686"/>
              <a:gd name="adj2" fmla="val 36451"/>
              <a:gd name="adj3" fmla="val 16667"/>
            </a:avLst>
          </a:prstGeom>
          <a:solidFill>
            <a:schemeClr val="accent4">
              <a:lumMod val="20000"/>
              <a:lumOff val="80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90000"/>
              </a:lnSpc>
              <a:spcBef>
                <a:spcPct val="0"/>
              </a:spcBef>
            </a:pP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一个线程获得许可进入临界区，信号量</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-1</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。当信号量为</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0</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，所有线程必须等待。</a:t>
            </a:r>
            <a:endPar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endParaRPr>
          </a:p>
          <a:p>
            <a:pPr>
              <a:lnSpc>
                <a:spcPct val="90000"/>
              </a:lnSpc>
              <a:spcBef>
                <a:spcPct val="0"/>
              </a:spcBef>
            </a:pP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只要信号量大于</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0</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，等待的线程被唤醒</a:t>
            </a:r>
            <a:endParaRPr lang="en-US"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endParaRPr>
          </a:p>
        </p:txBody>
      </p:sp>
      <p:sp>
        <p:nvSpPr>
          <p:cNvPr id="7" name="圆角矩形标注 14">
            <a:extLst>
              <a:ext uri="{FF2B5EF4-FFF2-40B4-BE49-F238E27FC236}">
                <a16:creationId xmlns:a16="http://schemas.microsoft.com/office/drawing/2014/main" id="{D175EF57-8E86-4AC9-B03B-C3D5223421FD}"/>
              </a:ext>
            </a:extLst>
          </p:cNvPr>
          <p:cNvSpPr/>
          <p:nvPr/>
        </p:nvSpPr>
        <p:spPr>
          <a:xfrm>
            <a:off x="7806031" y="5420249"/>
            <a:ext cx="3958506" cy="899589"/>
          </a:xfrm>
          <a:prstGeom prst="wedgeRoundRectCallout">
            <a:avLst>
              <a:gd name="adj1" fmla="val -63686"/>
              <a:gd name="adj2" fmla="val 36451"/>
              <a:gd name="adj3" fmla="val 16667"/>
            </a:avLst>
          </a:prstGeom>
          <a:solidFill>
            <a:schemeClr val="accent4">
              <a:lumMod val="20000"/>
              <a:lumOff val="80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90000"/>
              </a:lnSpc>
              <a:spcBef>
                <a:spcPct val="0"/>
              </a:spcBef>
            </a:pP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线程退出临界区前调用</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release</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，信号量</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+1</a:t>
            </a:r>
          </a:p>
          <a:p>
            <a:pPr>
              <a:lnSpc>
                <a:spcPct val="90000"/>
              </a:lnSpc>
              <a:spcBef>
                <a:spcPct val="0"/>
              </a:spcBef>
            </a:pPr>
            <a:endParaRPr lang="en-US"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endParaRPr>
          </a:p>
          <a:p>
            <a:pPr>
              <a:lnSpc>
                <a:spcPct val="90000"/>
              </a:lnSpc>
              <a:spcBef>
                <a:spcPct val="0"/>
              </a:spcBef>
            </a:pP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一个车位容量为</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N</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的车库，可以用一个信号量来管理，信号量计数器为</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N</a:t>
            </a:r>
            <a:endParaRPr lang="en-US"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endParaRPr>
          </a:p>
        </p:txBody>
      </p:sp>
    </p:spTree>
    <p:extLst>
      <p:ext uri="{BB962C8B-B14F-4D97-AF65-F5344CB8AC3E}">
        <p14:creationId xmlns:p14="http://schemas.microsoft.com/office/powerpoint/2010/main" val="83662395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文本占位符 1"/>
          <p:cNvSpPr>
            <a:spLocks noGrp="1"/>
          </p:cNvSpPr>
          <p:nvPr>
            <p:ph type="body" sz="quarter" idx="10"/>
          </p:nvPr>
        </p:nvSpPr>
        <p:spPr bwMode="auto">
          <a:xfrm>
            <a:off x="237439" y="175846"/>
            <a:ext cx="1248461" cy="835269"/>
          </a:xfrm>
          <a:noFill/>
        </p:spPr>
        <p:txBody>
          <a:bodyPr vert="horz" wrap="square" lIns="91440" tIns="45720" rIns="91440" bIns="45720" numCol="1" anchor="t" anchorCtr="0" compatLnSpc="1">
            <a:normAutofit fontScale="87500"/>
          </a:bodyPr>
          <a:lstStyle/>
          <a:p>
            <a:pPr eaLnBrk="1" hangingPunct="1"/>
            <a:r>
              <a:rPr lang="en-US" altLang="zh-CN" dirty="0"/>
              <a:t>30.5</a:t>
            </a:r>
          </a:p>
        </p:txBody>
      </p:sp>
      <p:sp>
        <p:nvSpPr>
          <p:cNvPr id="11267" name="文本占位符 2"/>
          <p:cNvSpPr>
            <a:spLocks noGrp="1"/>
          </p:cNvSpPr>
          <p:nvPr>
            <p:ph type="body" sz="quarter" idx="12"/>
          </p:nvPr>
        </p:nvSpPr>
        <p:spPr bwMode="auto">
          <a:xfrm>
            <a:off x="1649291" y="224570"/>
            <a:ext cx="8891247" cy="496887"/>
          </a:xfrm>
          <a:noFill/>
        </p:spPr>
        <p:txBody>
          <a:bodyPr vert="horz" wrap="square" lIns="91440" tIns="45720" rIns="91440" bIns="45720" numCol="1" anchor="t" anchorCtr="0" compatLnSpc="1">
            <a:noAutofit/>
          </a:bodyPr>
          <a:lstStyle/>
          <a:p>
            <a:r>
              <a:rPr lang="zh-CN" altLang="en-US" b="1" dirty="0">
                <a:latin typeface="华文细黑" panose="02010600040101010101" pitchFamily="2" charset="-122"/>
                <a:ea typeface="华文细黑" panose="02010600040101010101" pitchFamily="2" charset="-122"/>
              </a:rPr>
              <a:t>信号量</a:t>
            </a:r>
            <a:endParaRPr lang="en-US" altLang="zh-CN" b="1" dirty="0">
              <a:latin typeface="华文细黑" panose="02010600040101010101" pitchFamily="2" charset="-122"/>
              <a:ea typeface="华文细黑" panose="02010600040101010101" pitchFamily="2" charset="-122"/>
            </a:endParaRPr>
          </a:p>
        </p:txBody>
      </p:sp>
      <p:sp>
        <p:nvSpPr>
          <p:cNvPr id="4" name="Rectangle 3"/>
          <p:cNvSpPr txBox="1">
            <a:spLocks/>
          </p:cNvSpPr>
          <p:nvPr/>
        </p:nvSpPr>
        <p:spPr>
          <a:xfrm>
            <a:off x="674532" y="1270222"/>
            <a:ext cx="11018765" cy="4657725"/>
          </a:xfrm>
          <a:prstGeom prst="rect">
            <a:avLst/>
          </a:prstGeom>
        </p:spPr>
        <p:txBody>
          <a:bodyPr vert="horz" wrap="square" lIns="92075" tIns="46038" rIns="92075" bIns="46038" anchor="t">
            <a:normAutofit/>
          </a:bodyPr>
          <a:lstStyle/>
          <a:p>
            <a:pPr marL="228600" marR="0" lvl="0" indent="-228600" fontAlgn="auto">
              <a:lnSpc>
                <a:spcPct val="120000"/>
              </a:lnSpc>
              <a:spcBef>
                <a:spcPct val="0"/>
              </a:spcBef>
              <a:spcAft>
                <a:spcPts val="0"/>
              </a:spcAft>
              <a:buClrTx/>
              <a:buSzTx/>
              <a:buFont typeface="Wingdings" pitchFamily="2" charset="2"/>
              <a:buChar char="n"/>
              <a:tabLst/>
              <a:defRPr/>
            </a:pPr>
            <a:r>
              <a:rPr lang="en-US" altLang="en-US" sz="2400" dirty="0" err="1">
                <a:latin typeface="华文新魏" panose="02010800040101010101" pitchFamily="2" charset="-122"/>
                <a:ea typeface="华文新魏" panose="02010800040101010101" pitchFamily="2" charset="-122"/>
                <a:sym typeface="+mn-ea"/>
              </a:rPr>
              <a:t>为了创建信号量，必须确定许可的数量</a:t>
            </a:r>
            <a:r>
              <a:rPr lang="zh-CN" altLang="en-US" sz="2400" dirty="0">
                <a:latin typeface="华文新魏" panose="02010800040101010101" pitchFamily="2" charset="-122"/>
                <a:ea typeface="华文新魏" panose="02010800040101010101" pitchFamily="2" charset="-122"/>
                <a:sym typeface="+mn-ea"/>
              </a:rPr>
              <a:t>（计数器最大值）</a:t>
            </a:r>
            <a:r>
              <a:rPr lang="en-US" altLang="en-US" sz="2400" dirty="0">
                <a:latin typeface="华文新魏" panose="02010800040101010101" pitchFamily="2" charset="-122"/>
                <a:ea typeface="华文新魏" panose="02010800040101010101" pitchFamily="2" charset="-122"/>
                <a:sym typeface="+mn-ea"/>
              </a:rPr>
              <a:t>，</a:t>
            </a:r>
            <a:r>
              <a:rPr lang="en-US" altLang="en-US" sz="2400" dirty="0" err="1">
                <a:latin typeface="华文新魏" panose="02010800040101010101" pitchFamily="2" charset="-122"/>
                <a:ea typeface="华文新魏" panose="02010800040101010101" pitchFamily="2" charset="-122"/>
                <a:sym typeface="+mn-ea"/>
              </a:rPr>
              <a:t>同时</a:t>
            </a:r>
            <a:r>
              <a:rPr lang="zh-CN" altLang="en-US" sz="2400" dirty="0">
                <a:latin typeface="华文新魏" panose="02010800040101010101" pitchFamily="2" charset="-122"/>
                <a:ea typeface="华文新魏" panose="02010800040101010101" pitchFamily="2" charset="-122"/>
                <a:sym typeface="+mn-ea"/>
              </a:rPr>
              <a:t>可选用</a:t>
            </a:r>
            <a:r>
              <a:rPr lang="en-US" altLang="en-US" sz="2400" dirty="0" err="1">
                <a:latin typeface="华文新魏" panose="02010800040101010101" pitchFamily="2" charset="-122"/>
                <a:ea typeface="华文新魏" panose="02010800040101010101" pitchFamily="2" charset="-122"/>
                <a:sym typeface="+mn-ea"/>
              </a:rPr>
              <a:t>公平策略</a:t>
            </a:r>
            <a:r>
              <a:rPr lang="en-US" altLang="en-US" sz="2400" dirty="0">
                <a:latin typeface="华文新魏" panose="02010800040101010101" pitchFamily="2" charset="-122"/>
                <a:ea typeface="华文新魏" panose="02010800040101010101" pitchFamily="2" charset="-122"/>
                <a:sym typeface="+mn-ea"/>
              </a:rPr>
              <a:t> </a:t>
            </a:r>
          </a:p>
          <a:p>
            <a:pPr marL="228600" marR="0" lvl="0" indent="-228600" fontAlgn="auto">
              <a:lnSpc>
                <a:spcPct val="120000"/>
              </a:lnSpc>
              <a:spcBef>
                <a:spcPct val="0"/>
              </a:spcBef>
              <a:spcAft>
                <a:spcPts val="0"/>
              </a:spcAft>
              <a:buClrTx/>
              <a:buSzTx/>
              <a:buFont typeface="Wingdings" pitchFamily="2" charset="2"/>
              <a:buChar char="n"/>
              <a:tabLst/>
              <a:defRPr/>
            </a:pPr>
            <a:r>
              <a:rPr lang="en-US" altLang="en-US" sz="2400" dirty="0" err="1">
                <a:latin typeface="华文新魏" panose="02010800040101010101" pitchFamily="2" charset="-122"/>
                <a:ea typeface="华文新魏" panose="02010800040101010101" pitchFamily="2" charset="-122"/>
                <a:sym typeface="+mn-ea"/>
              </a:rPr>
              <a:t>任务通过调用信号量的acquire</a:t>
            </a:r>
            <a:r>
              <a:rPr lang="en-US" altLang="en-US" sz="2400" dirty="0">
                <a:latin typeface="华文新魏" panose="02010800040101010101" pitchFamily="2" charset="-122"/>
                <a:ea typeface="华文新魏" panose="02010800040101010101" pitchFamily="2" charset="-122"/>
                <a:sym typeface="+mn-ea"/>
              </a:rPr>
              <a:t>()</a:t>
            </a:r>
            <a:r>
              <a:rPr lang="en-US" altLang="en-US" sz="2400" dirty="0" err="1">
                <a:latin typeface="华文新魏" panose="02010800040101010101" pitchFamily="2" charset="-122"/>
                <a:ea typeface="华文新魏" panose="02010800040101010101" pitchFamily="2" charset="-122"/>
                <a:sym typeface="+mn-ea"/>
              </a:rPr>
              <a:t>方法来获得许可</a:t>
            </a:r>
            <a:r>
              <a:rPr lang="zh-CN" altLang="en-US" sz="2400" dirty="0">
                <a:latin typeface="华文新魏" panose="02010800040101010101" pitchFamily="2" charset="-122"/>
                <a:ea typeface="华文新魏" panose="02010800040101010101" pitchFamily="2" charset="-122"/>
                <a:sym typeface="+mn-ea"/>
              </a:rPr>
              <a:t>，信号量中可用许可的总数减1</a:t>
            </a:r>
          </a:p>
          <a:p>
            <a:pPr marL="228600" marR="0" lvl="0" indent="-228600" fontAlgn="auto">
              <a:lnSpc>
                <a:spcPct val="120000"/>
              </a:lnSpc>
              <a:spcBef>
                <a:spcPct val="0"/>
              </a:spcBef>
              <a:spcAft>
                <a:spcPts val="0"/>
              </a:spcAft>
              <a:buClrTx/>
              <a:buSzTx/>
              <a:buFont typeface="Wingdings" pitchFamily="2" charset="2"/>
              <a:buChar char="n"/>
              <a:tabLst/>
              <a:defRPr/>
            </a:pPr>
            <a:r>
              <a:rPr lang="en-US" altLang="en-US" sz="2400" dirty="0" err="1">
                <a:latin typeface="华文新魏" panose="02010800040101010101" pitchFamily="2" charset="-122"/>
                <a:ea typeface="华文新魏" panose="02010800040101010101" pitchFamily="2" charset="-122"/>
                <a:sym typeface="+mn-ea"/>
              </a:rPr>
              <a:t>任务通过调用信号量的release</a:t>
            </a:r>
            <a:r>
              <a:rPr lang="en-US" altLang="en-US" sz="2400" dirty="0">
                <a:latin typeface="华文新魏" panose="02010800040101010101" pitchFamily="2" charset="-122"/>
                <a:ea typeface="华文新魏" panose="02010800040101010101" pitchFamily="2" charset="-122"/>
                <a:sym typeface="+mn-ea"/>
              </a:rPr>
              <a:t>()</a:t>
            </a:r>
            <a:r>
              <a:rPr lang="en-US" altLang="en-US" sz="2400" dirty="0" err="1">
                <a:latin typeface="华文新魏" panose="02010800040101010101" pitchFamily="2" charset="-122"/>
                <a:ea typeface="华文新魏" panose="02010800040101010101" pitchFamily="2" charset="-122"/>
                <a:sym typeface="+mn-ea"/>
              </a:rPr>
              <a:t>方法来释放许可</a:t>
            </a:r>
            <a:r>
              <a:rPr lang="zh-CN" altLang="en-US" sz="2400" dirty="0">
                <a:latin typeface="华文新魏" panose="02010800040101010101" pitchFamily="2" charset="-122"/>
                <a:ea typeface="华文新魏" panose="02010800040101010101" pitchFamily="2" charset="-122"/>
                <a:sym typeface="+mn-ea"/>
              </a:rPr>
              <a:t>，信号量中可用许可的总数加1</a:t>
            </a:r>
            <a:endParaRPr lang="en-US" altLang="en-US" sz="2400" dirty="0">
              <a:latin typeface="华文新魏" panose="02010800040101010101" pitchFamily="2" charset="-122"/>
              <a:ea typeface="华文新魏" panose="02010800040101010101" pitchFamily="2" charset="-122"/>
              <a:sym typeface="+mn-ea"/>
            </a:endParaRPr>
          </a:p>
        </p:txBody>
      </p:sp>
      <p:graphicFrame>
        <p:nvGraphicFramePr>
          <p:cNvPr id="6" name="对象 5"/>
          <p:cNvGraphicFramePr>
            <a:graphicFrameLocks noChangeAspect="1"/>
          </p:cNvGraphicFramePr>
          <p:nvPr/>
        </p:nvGraphicFramePr>
        <p:xfrm>
          <a:off x="498702" y="4066753"/>
          <a:ext cx="4074795" cy="2179955"/>
        </p:xfrm>
        <a:graphic>
          <a:graphicData uri="http://schemas.openxmlformats.org/presentationml/2006/ole">
            <mc:AlternateContent xmlns:mc="http://schemas.openxmlformats.org/markup-compatibility/2006">
              <mc:Choice xmlns:v="urn:schemas-microsoft-com:vml" Requires="v">
                <p:oleObj r:id="rId2" imgW="5124338" imgH="2543175" progId="">
                  <p:embed/>
                </p:oleObj>
              </mc:Choice>
              <mc:Fallback>
                <p:oleObj r:id="rId2" imgW="5124338" imgH="2543175" progId="">
                  <p:embed/>
                  <p:pic>
                    <p:nvPicPr>
                      <p:cNvPr id="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8702" y="4066753"/>
                        <a:ext cx="4074795" cy="217995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文本框 5"/>
          <p:cNvSpPr txBox="1"/>
          <p:nvPr/>
        </p:nvSpPr>
        <p:spPr>
          <a:xfrm>
            <a:off x="4573497" y="4660830"/>
            <a:ext cx="7536727" cy="1569660"/>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US" altLang="zh-CN" sz="1600" b="1" dirty="0" err="1">
                <a:solidFill>
                  <a:srgbClr val="3F7F5F"/>
                </a:solidFill>
                <a:latin typeface="宋体" panose="02010600030101010101" pitchFamily="2" charset="-122"/>
                <a:ea typeface="宋体" panose="02010600030101010101" pitchFamily="2" charset="-122"/>
                <a:cs typeface="宋体" panose="02010600030101010101" pitchFamily="2" charset="-122"/>
              </a:rPr>
              <a:t>创建一个具有指定</a:t>
            </a:r>
            <a:r>
              <a:rPr lang="zh-CN" altLang="en-US" sz="1600" b="1" dirty="0">
                <a:solidFill>
                  <a:srgbClr val="3F7F5F"/>
                </a:solidFill>
                <a:latin typeface="宋体" panose="02010600030101010101" pitchFamily="2" charset="-122"/>
                <a:ea typeface="宋体" panose="02010600030101010101" pitchFamily="2" charset="-122"/>
                <a:cs typeface="宋体" panose="02010600030101010101" pitchFamily="2" charset="-122"/>
              </a:rPr>
              <a:t>数量</a:t>
            </a:r>
            <a:r>
              <a:rPr lang="en-US" altLang="zh-CN" sz="1600" b="1" dirty="0">
                <a:solidFill>
                  <a:srgbClr val="3F7F5F"/>
                </a:solidFill>
                <a:latin typeface="宋体" panose="02010600030101010101" pitchFamily="2" charset="-122"/>
                <a:ea typeface="宋体" panose="02010600030101010101" pitchFamily="2" charset="-122"/>
                <a:cs typeface="宋体" panose="02010600030101010101" pitchFamily="2" charset="-122"/>
              </a:rPr>
              <a:t>许</a:t>
            </a:r>
            <a:r>
              <a:rPr lang="zh-CN" altLang="en-US" sz="1600" b="1" dirty="0">
                <a:solidFill>
                  <a:srgbClr val="3F7F5F"/>
                </a:solidFill>
                <a:latin typeface="宋体" panose="02010600030101010101" pitchFamily="2" charset="-122"/>
                <a:ea typeface="宋体" panose="02010600030101010101" pitchFamily="2" charset="-122"/>
                <a:cs typeface="宋体" panose="02010600030101010101" pitchFamily="2" charset="-122"/>
              </a:rPr>
              <a:t>可</a:t>
            </a:r>
            <a:r>
              <a:rPr lang="en-US" altLang="zh-CN" sz="1600" b="1" dirty="0" err="1">
                <a:solidFill>
                  <a:srgbClr val="3F7F5F"/>
                </a:solidFill>
                <a:latin typeface="宋体" panose="02010600030101010101" pitchFamily="2" charset="-122"/>
                <a:ea typeface="宋体" panose="02010600030101010101" pitchFamily="2" charset="-122"/>
                <a:cs typeface="宋体" panose="02010600030101010101" pitchFamily="2" charset="-122"/>
              </a:rPr>
              <a:t>的信号量</a:t>
            </a:r>
            <a:r>
              <a:rPr lang="zh-CN" altLang="en-US" sz="1600" b="1" dirty="0">
                <a:solidFill>
                  <a:srgbClr val="3F7F5F"/>
                </a:solidFill>
                <a:latin typeface="宋体" panose="02010600030101010101" pitchFamily="2" charset="-122"/>
                <a:ea typeface="宋体" panose="02010600030101010101" pitchFamily="2" charset="-122"/>
                <a:cs typeface="宋体" panose="02010600030101010101" pitchFamily="2" charset="-122"/>
              </a:rPr>
              <a:t>，</a:t>
            </a:r>
            <a:r>
              <a:rPr lang="en-US" altLang="zh-CN" sz="1600" b="1" dirty="0" err="1">
                <a:solidFill>
                  <a:srgbClr val="3F7F5F"/>
                </a:solidFill>
                <a:latin typeface="宋体" panose="02010600030101010101" pitchFamily="2" charset="-122"/>
                <a:ea typeface="宋体" panose="02010600030101010101" pitchFamily="2" charset="-122"/>
                <a:cs typeface="宋体" panose="02010600030101010101" pitchFamily="2" charset="-122"/>
              </a:rPr>
              <a:t>公平性策略参数为</a:t>
            </a:r>
            <a:r>
              <a:rPr lang="zh-CN" altLang="en-US" sz="1600" b="1" dirty="0">
                <a:solidFill>
                  <a:srgbClr val="3F7F5F"/>
                </a:solidFill>
                <a:latin typeface="宋体" panose="02010600030101010101" pitchFamily="2" charset="-122"/>
                <a:ea typeface="宋体" panose="02010600030101010101" pitchFamily="2" charset="-122"/>
                <a:cs typeface="宋体" panose="02010600030101010101" pitchFamily="2" charset="-122"/>
              </a:rPr>
              <a:t>假</a:t>
            </a:r>
          </a:p>
          <a:p>
            <a:r>
              <a:rPr lang="zh-CN" altLang="en-US" sz="1600" b="1" dirty="0">
                <a:solidFill>
                  <a:srgbClr val="3F7F5F"/>
                </a:solidFill>
                <a:latin typeface="宋体" panose="02010600030101010101" pitchFamily="2" charset="-122"/>
                <a:ea typeface="宋体" panose="02010600030101010101" pitchFamily="2" charset="-122"/>
                <a:cs typeface="宋体" panose="02010600030101010101" pitchFamily="2" charset="-122"/>
              </a:rPr>
              <a:t>创建一个具有指定数量许可，以及公平性策略的信号量</a:t>
            </a:r>
          </a:p>
          <a:p>
            <a:endParaRPr lang="en-US" altLang="zh-CN" sz="1600" b="1" dirty="0">
              <a:solidFill>
                <a:srgbClr val="3F7F5F"/>
              </a:solidFill>
              <a:latin typeface="宋体" panose="02010600030101010101" pitchFamily="2" charset="-122"/>
              <a:ea typeface="宋体" panose="02010600030101010101" pitchFamily="2" charset="-122"/>
              <a:cs typeface="宋体" panose="02010600030101010101" pitchFamily="2" charset="-122"/>
            </a:endParaRPr>
          </a:p>
          <a:p>
            <a:endParaRPr lang="en-US" altLang="zh-CN" sz="1600" b="1" dirty="0">
              <a:solidFill>
                <a:srgbClr val="3F7F5F"/>
              </a:solidFill>
              <a:latin typeface="宋体" panose="02010600030101010101" pitchFamily="2" charset="-122"/>
              <a:ea typeface="宋体" panose="02010600030101010101" pitchFamily="2" charset="-122"/>
              <a:cs typeface="宋体" panose="02010600030101010101" pitchFamily="2" charset="-122"/>
            </a:endParaRPr>
          </a:p>
          <a:p>
            <a:r>
              <a:rPr lang="zh-CN" altLang="en-US" sz="1600" b="1" dirty="0">
                <a:solidFill>
                  <a:srgbClr val="3F7F5F"/>
                </a:solidFill>
                <a:latin typeface="宋体" panose="02010600030101010101" pitchFamily="2" charset="-122"/>
                <a:ea typeface="宋体" panose="02010600030101010101" pitchFamily="2" charset="-122"/>
                <a:cs typeface="宋体" panose="02010600030101010101" pitchFamily="2" charset="-122"/>
              </a:rPr>
              <a:t>从该信号量获取一个许可，如果许可不可用，线程将被阻塞，直到一个许可可用</a:t>
            </a:r>
          </a:p>
          <a:p>
            <a:r>
              <a:rPr lang="zh-CN" altLang="en-US" sz="1600" b="1" dirty="0">
                <a:solidFill>
                  <a:srgbClr val="3F7F5F"/>
                </a:solidFill>
                <a:latin typeface="宋体" panose="02010600030101010101" pitchFamily="2" charset="-122"/>
                <a:ea typeface="宋体" panose="02010600030101010101" pitchFamily="2" charset="-122"/>
                <a:cs typeface="宋体" panose="02010600030101010101" pitchFamily="2" charset="-122"/>
              </a:rPr>
              <a:t>释放一个许可返回给信号量</a:t>
            </a:r>
          </a:p>
        </p:txBody>
      </p:sp>
    </p:spTree>
    <p:extLst>
      <p:ext uri="{BB962C8B-B14F-4D97-AF65-F5344CB8AC3E}">
        <p14:creationId xmlns:p14="http://schemas.microsoft.com/office/powerpoint/2010/main" val="83662395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文本占位符 1"/>
          <p:cNvSpPr>
            <a:spLocks noGrp="1"/>
          </p:cNvSpPr>
          <p:nvPr>
            <p:ph type="body" sz="quarter" idx="10"/>
          </p:nvPr>
        </p:nvSpPr>
        <p:spPr bwMode="auto">
          <a:xfrm>
            <a:off x="237439" y="175846"/>
            <a:ext cx="1248461" cy="835269"/>
          </a:xfrm>
          <a:noFill/>
        </p:spPr>
        <p:txBody>
          <a:bodyPr vert="horz" wrap="square" lIns="91440" tIns="45720" rIns="91440" bIns="45720" numCol="1" anchor="t" anchorCtr="0" compatLnSpc="1">
            <a:normAutofit fontScale="87500"/>
          </a:bodyPr>
          <a:lstStyle/>
          <a:p>
            <a:pPr eaLnBrk="1" hangingPunct="1"/>
            <a:r>
              <a:rPr lang="en-US" altLang="zh-CN" dirty="0"/>
              <a:t>30.5</a:t>
            </a:r>
          </a:p>
        </p:txBody>
      </p:sp>
      <p:sp>
        <p:nvSpPr>
          <p:cNvPr id="11267" name="文本占位符 2"/>
          <p:cNvSpPr>
            <a:spLocks noGrp="1"/>
          </p:cNvSpPr>
          <p:nvPr>
            <p:ph type="body" sz="quarter" idx="12"/>
          </p:nvPr>
        </p:nvSpPr>
        <p:spPr bwMode="auto">
          <a:xfrm>
            <a:off x="1649291" y="224570"/>
            <a:ext cx="8891247" cy="496887"/>
          </a:xfrm>
          <a:noFill/>
        </p:spPr>
        <p:txBody>
          <a:bodyPr vert="horz" wrap="square" lIns="91440" tIns="45720" rIns="91440" bIns="45720" numCol="1" anchor="t" anchorCtr="0" compatLnSpc="1">
            <a:noAutofit/>
          </a:bodyPr>
          <a:lstStyle/>
          <a:p>
            <a:r>
              <a:rPr lang="zh-CN" altLang="en-US" b="1" dirty="0">
                <a:latin typeface="华文细黑" panose="02010600040101010101" pitchFamily="2" charset="-122"/>
                <a:ea typeface="华文细黑" panose="02010600040101010101" pitchFamily="2" charset="-122"/>
              </a:rPr>
              <a:t>信号量</a:t>
            </a:r>
            <a:endParaRPr lang="en-US" altLang="zh-CN" b="1" dirty="0">
              <a:latin typeface="华文细黑" panose="02010600040101010101" pitchFamily="2" charset="-122"/>
              <a:ea typeface="华文细黑" panose="02010600040101010101" pitchFamily="2" charset="-122"/>
            </a:endParaRPr>
          </a:p>
        </p:txBody>
      </p:sp>
      <p:sp>
        <p:nvSpPr>
          <p:cNvPr id="4" name="文本框 99"/>
          <p:cNvSpPr txBox="1"/>
          <p:nvPr/>
        </p:nvSpPr>
        <p:spPr>
          <a:xfrm>
            <a:off x="237439" y="1410355"/>
            <a:ext cx="10070554" cy="5447645"/>
          </a:xfrm>
          <a:prstGeom prst="rect">
            <a:avLst/>
          </a:prstGeom>
          <a:solidFill>
            <a:schemeClr val="bg1"/>
          </a:solidFill>
          <a:ln w="9525">
            <a:noFill/>
          </a:ln>
        </p:spPr>
        <p:txBody>
          <a:bodyPr wrap="square">
            <a:spAutoFit/>
          </a:bodyPr>
          <a:lstStyle/>
          <a:p>
            <a:r>
              <a:rPr lang="en-US" altLang="zh-CN" sz="1600" b="1" dirty="0">
                <a:solidFill>
                  <a:srgbClr val="7F0055"/>
                </a:solidFill>
                <a:latin typeface="Courier New" panose="02070309020205020404" pitchFamily="49" charset="0"/>
                <a:ea typeface="宋体" panose="02010600030101010101" pitchFamily="2" charset="-122"/>
                <a:cs typeface="Courier New" panose="02070309020205020404" pitchFamily="49" charset="0"/>
              </a:rPr>
              <a:t>import</a:t>
            </a:r>
            <a:r>
              <a:rPr lang="en-US" altLang="zh-CN" sz="1800" b="1" dirty="0">
                <a:solidFill>
                  <a:srgbClr val="000000"/>
                </a:solidFill>
                <a:latin typeface="Courier New" panose="02070309020205020404" pitchFamily="49" charset="0"/>
                <a:ea typeface="宋体" panose="02010600030101010101" pitchFamily="2" charset="-122"/>
                <a:cs typeface="Courier New" panose="02070309020205020404" pitchFamily="49" charset="0"/>
              </a:rPr>
              <a:t> </a:t>
            </a:r>
            <a:r>
              <a:rPr lang="en-US" altLang="zh-CN" sz="1800" b="1" dirty="0" err="1">
                <a:solidFill>
                  <a:srgbClr val="000000"/>
                </a:solidFill>
                <a:latin typeface="Courier New" panose="02070309020205020404" pitchFamily="49" charset="0"/>
                <a:ea typeface="宋体" panose="02010600030101010101" pitchFamily="2" charset="-122"/>
                <a:cs typeface="Courier New" panose="02070309020205020404" pitchFamily="49" charset="0"/>
              </a:rPr>
              <a:t>java.util.concurrent.Semaphore</a:t>
            </a:r>
            <a:r>
              <a:rPr lang="en-US" altLang="zh-CN" sz="1800" b="1" dirty="0">
                <a:solidFill>
                  <a:srgbClr val="000000"/>
                </a:solidFill>
                <a:latin typeface="Courier New" panose="02070309020205020404" pitchFamily="49" charset="0"/>
                <a:ea typeface="宋体" panose="02010600030101010101" pitchFamily="2" charset="-122"/>
                <a:cs typeface="Courier New" panose="02070309020205020404" pitchFamily="49" charset="0"/>
              </a:rPr>
              <a:t>;</a:t>
            </a:r>
          </a:p>
          <a:p>
            <a:r>
              <a:rPr lang="en-US" altLang="zh-CN" sz="1600" b="1" dirty="0">
                <a:solidFill>
                  <a:srgbClr val="000000"/>
                </a:solidFill>
                <a:latin typeface="Courier New" panose="02070309020205020404" pitchFamily="49" charset="0"/>
                <a:ea typeface="宋体" panose="02010600030101010101" pitchFamily="2" charset="-122"/>
                <a:cs typeface="Courier New" panose="02070309020205020404" pitchFamily="49" charset="0"/>
              </a:rPr>
              <a:t>  </a:t>
            </a:r>
            <a:r>
              <a:rPr lang="en-US" altLang="zh-CN" sz="1800" b="1" dirty="0">
                <a:solidFill>
                  <a:srgbClr val="3F7F5F"/>
                </a:solidFill>
                <a:latin typeface="Courier New" panose="02070309020205020404" pitchFamily="49" charset="0"/>
                <a:ea typeface="宋体" panose="02010600030101010101" pitchFamily="2" charset="-122"/>
                <a:cs typeface="Courier New" panose="02070309020205020404" pitchFamily="49" charset="0"/>
              </a:rPr>
              <a:t>// An inner class for account</a:t>
            </a:r>
          </a:p>
          <a:p>
            <a:r>
              <a:rPr lang="en-US" altLang="zh-CN" sz="1600" b="1" dirty="0">
                <a:solidFill>
                  <a:srgbClr val="000000"/>
                </a:solidFill>
                <a:latin typeface="Courier New" panose="02070309020205020404" pitchFamily="49" charset="0"/>
                <a:ea typeface="宋体" panose="02010600030101010101" pitchFamily="2" charset="-122"/>
                <a:cs typeface="Courier New" panose="02070309020205020404" pitchFamily="49" charset="0"/>
              </a:rPr>
              <a:t>  </a:t>
            </a:r>
            <a:r>
              <a:rPr lang="en-US" altLang="zh-CN" sz="1600" b="1" dirty="0">
                <a:solidFill>
                  <a:srgbClr val="7F0055"/>
                </a:solidFill>
                <a:latin typeface="Courier New" panose="02070309020205020404" pitchFamily="49" charset="0"/>
                <a:ea typeface="宋体" panose="02010600030101010101" pitchFamily="2" charset="-122"/>
                <a:cs typeface="Courier New" panose="02070309020205020404" pitchFamily="49" charset="0"/>
              </a:rPr>
              <a:t>private</a:t>
            </a:r>
            <a:r>
              <a:rPr lang="en-US" altLang="zh-CN" sz="1600" b="1" dirty="0">
                <a:solidFill>
                  <a:srgbClr val="000000"/>
                </a:solidFill>
                <a:latin typeface="Courier New" panose="02070309020205020404" pitchFamily="49" charset="0"/>
                <a:ea typeface="宋体" panose="02010600030101010101" pitchFamily="2" charset="-122"/>
                <a:cs typeface="Courier New" panose="02070309020205020404" pitchFamily="49" charset="0"/>
              </a:rPr>
              <a:t> </a:t>
            </a:r>
            <a:r>
              <a:rPr lang="en-US" altLang="zh-CN" sz="1600" b="1" dirty="0">
                <a:solidFill>
                  <a:srgbClr val="7F0055"/>
                </a:solidFill>
                <a:latin typeface="Courier New" panose="02070309020205020404" pitchFamily="49" charset="0"/>
                <a:ea typeface="宋体" panose="02010600030101010101" pitchFamily="2" charset="-122"/>
                <a:cs typeface="Courier New" panose="02070309020205020404" pitchFamily="49" charset="0"/>
              </a:rPr>
              <a:t>static</a:t>
            </a:r>
            <a:r>
              <a:rPr lang="en-US" altLang="zh-CN" sz="1600" b="1" dirty="0">
                <a:solidFill>
                  <a:srgbClr val="000000"/>
                </a:solidFill>
                <a:latin typeface="Courier New" panose="02070309020205020404" pitchFamily="49" charset="0"/>
                <a:ea typeface="宋体" panose="02010600030101010101" pitchFamily="2" charset="-122"/>
                <a:cs typeface="Courier New" panose="02070309020205020404" pitchFamily="49" charset="0"/>
              </a:rPr>
              <a:t> </a:t>
            </a:r>
            <a:r>
              <a:rPr lang="en-US" altLang="zh-CN" sz="1600" b="1" dirty="0">
                <a:solidFill>
                  <a:srgbClr val="7F0055"/>
                </a:solidFill>
                <a:latin typeface="Courier New" panose="02070309020205020404" pitchFamily="49" charset="0"/>
                <a:ea typeface="宋体" panose="02010600030101010101" pitchFamily="2" charset="-122"/>
                <a:cs typeface="Courier New" panose="02070309020205020404" pitchFamily="49" charset="0"/>
              </a:rPr>
              <a:t>class</a:t>
            </a:r>
            <a:r>
              <a:rPr lang="en-US" altLang="zh-CN" sz="1600" b="1" dirty="0">
                <a:solidFill>
                  <a:srgbClr val="000000"/>
                </a:solidFill>
                <a:latin typeface="Courier New" panose="02070309020205020404" pitchFamily="49" charset="0"/>
                <a:ea typeface="宋体" panose="02010600030101010101" pitchFamily="2" charset="-122"/>
                <a:cs typeface="Courier New" panose="02070309020205020404" pitchFamily="49" charset="0"/>
              </a:rPr>
              <a:t> Account {</a:t>
            </a:r>
          </a:p>
          <a:p>
            <a:r>
              <a:rPr lang="en-US" altLang="zh-CN" sz="1600" b="1" dirty="0">
                <a:solidFill>
                  <a:srgbClr val="000000"/>
                </a:solidFill>
                <a:latin typeface="Courier New" panose="02070309020205020404" pitchFamily="49" charset="0"/>
                <a:ea typeface="宋体" panose="02010600030101010101" pitchFamily="2" charset="-122"/>
                <a:cs typeface="Courier New" panose="02070309020205020404" pitchFamily="49" charset="0"/>
              </a:rPr>
              <a:t>    </a:t>
            </a:r>
            <a:r>
              <a:rPr lang="en-US" altLang="zh-CN" sz="1800" b="1" dirty="0">
                <a:solidFill>
                  <a:srgbClr val="3F7F5F"/>
                </a:solidFill>
                <a:latin typeface="Courier New" panose="02070309020205020404" pitchFamily="49" charset="0"/>
                <a:ea typeface="宋体" panose="02010600030101010101" pitchFamily="2" charset="-122"/>
                <a:cs typeface="Courier New" panose="02070309020205020404" pitchFamily="49" charset="0"/>
              </a:rPr>
              <a:t>// Create a semaphore</a:t>
            </a:r>
          </a:p>
          <a:p>
            <a:r>
              <a:rPr lang="en-US" altLang="zh-CN" sz="1600" b="1" dirty="0">
                <a:solidFill>
                  <a:srgbClr val="000000"/>
                </a:solidFill>
                <a:latin typeface="Courier New" panose="02070309020205020404" pitchFamily="49" charset="0"/>
                <a:ea typeface="宋体" panose="02010600030101010101" pitchFamily="2" charset="-122"/>
                <a:cs typeface="Courier New" panose="02070309020205020404" pitchFamily="49" charset="0"/>
              </a:rPr>
              <a:t>    </a:t>
            </a:r>
            <a:r>
              <a:rPr lang="en-US" altLang="zh-CN" sz="1600" b="1" dirty="0">
                <a:solidFill>
                  <a:srgbClr val="FF0000"/>
                </a:solidFill>
                <a:latin typeface="Courier New" panose="02070309020205020404" pitchFamily="49" charset="0"/>
                <a:ea typeface="宋体" panose="02010600030101010101" pitchFamily="2" charset="-122"/>
                <a:cs typeface="Courier New" panose="02070309020205020404" pitchFamily="49" charset="0"/>
              </a:rPr>
              <a:t>private static Semaphore </a:t>
            </a:r>
            <a:r>
              <a:rPr lang="en-US" altLang="zh-CN" sz="1600" b="1" dirty="0" err="1">
                <a:solidFill>
                  <a:srgbClr val="FF0000"/>
                </a:solidFill>
                <a:latin typeface="Courier New" panose="02070309020205020404" pitchFamily="49" charset="0"/>
                <a:ea typeface="宋体" panose="02010600030101010101" pitchFamily="2" charset="-122"/>
                <a:cs typeface="Courier New" panose="02070309020205020404" pitchFamily="49" charset="0"/>
              </a:rPr>
              <a:t>semaphore</a:t>
            </a:r>
            <a:r>
              <a:rPr lang="en-US" altLang="zh-CN" sz="1600" b="1" dirty="0">
                <a:solidFill>
                  <a:srgbClr val="FF0000"/>
                </a:solidFill>
                <a:latin typeface="Courier New" panose="02070309020205020404" pitchFamily="49" charset="0"/>
                <a:ea typeface="宋体" panose="02010600030101010101" pitchFamily="2" charset="-122"/>
                <a:cs typeface="Courier New" panose="02070309020205020404" pitchFamily="49" charset="0"/>
              </a:rPr>
              <a:t> = new Semaphore(1);</a:t>
            </a:r>
          </a:p>
          <a:p>
            <a:r>
              <a:rPr lang="en-US" altLang="zh-CN" sz="1600" b="1" dirty="0">
                <a:solidFill>
                  <a:srgbClr val="000000"/>
                </a:solidFill>
                <a:latin typeface="Courier New" panose="02070309020205020404" pitchFamily="49" charset="0"/>
                <a:ea typeface="宋体" panose="02010600030101010101" pitchFamily="2" charset="-122"/>
                <a:cs typeface="Courier New" panose="02070309020205020404" pitchFamily="49" charset="0"/>
              </a:rPr>
              <a:t>    </a:t>
            </a:r>
            <a:r>
              <a:rPr lang="en-US" altLang="zh-CN" sz="1600" b="1" dirty="0">
                <a:solidFill>
                  <a:srgbClr val="7F0055"/>
                </a:solidFill>
                <a:latin typeface="Courier New" panose="02070309020205020404" pitchFamily="49" charset="0"/>
                <a:ea typeface="宋体" panose="02010600030101010101" pitchFamily="2" charset="-122"/>
                <a:cs typeface="Courier New" panose="02070309020205020404" pitchFamily="49" charset="0"/>
              </a:rPr>
              <a:t>private</a:t>
            </a:r>
            <a:r>
              <a:rPr lang="en-US" altLang="zh-CN" sz="1600" b="1" dirty="0">
                <a:solidFill>
                  <a:srgbClr val="000000"/>
                </a:solidFill>
                <a:latin typeface="Courier New" panose="02070309020205020404" pitchFamily="49" charset="0"/>
                <a:ea typeface="宋体" panose="02010600030101010101" pitchFamily="2" charset="-122"/>
                <a:cs typeface="Courier New" panose="02070309020205020404" pitchFamily="49" charset="0"/>
              </a:rPr>
              <a:t> </a:t>
            </a:r>
            <a:r>
              <a:rPr lang="en-US" altLang="zh-CN" sz="1600" b="1" dirty="0" err="1">
                <a:solidFill>
                  <a:srgbClr val="7F0055"/>
                </a:solidFill>
                <a:latin typeface="Courier New" panose="02070309020205020404" pitchFamily="49" charset="0"/>
                <a:ea typeface="宋体" panose="02010600030101010101" pitchFamily="2" charset="-122"/>
                <a:cs typeface="Courier New" panose="02070309020205020404" pitchFamily="49" charset="0"/>
              </a:rPr>
              <a:t>int</a:t>
            </a:r>
            <a:r>
              <a:rPr lang="en-US" altLang="zh-CN" sz="1800" b="1" dirty="0">
                <a:solidFill>
                  <a:srgbClr val="000000"/>
                </a:solidFill>
                <a:latin typeface="Courier New" panose="02070309020205020404" pitchFamily="49" charset="0"/>
                <a:ea typeface="宋体" panose="02010600030101010101" pitchFamily="2" charset="-122"/>
                <a:cs typeface="Courier New" panose="02070309020205020404" pitchFamily="49" charset="0"/>
              </a:rPr>
              <a:t> balance = 0;</a:t>
            </a:r>
          </a:p>
          <a:p>
            <a:r>
              <a:rPr lang="en-US" altLang="zh-CN" sz="1600" b="1" dirty="0">
                <a:latin typeface="Courier New" panose="02070309020205020404" pitchFamily="49" charset="0"/>
                <a:ea typeface="宋体" panose="02010600030101010101" pitchFamily="2" charset="-122"/>
                <a:cs typeface="Courier New" panose="02070309020205020404" pitchFamily="49" charset="0"/>
              </a:rPr>
              <a:t> </a:t>
            </a:r>
            <a:r>
              <a:rPr lang="en-US" altLang="zh-CN" sz="1600" b="1" dirty="0">
                <a:solidFill>
                  <a:srgbClr val="000000"/>
                </a:solidFill>
                <a:latin typeface="Courier New" panose="02070309020205020404" pitchFamily="49" charset="0"/>
                <a:ea typeface="宋体" panose="02010600030101010101" pitchFamily="2" charset="-122"/>
                <a:cs typeface="Courier New" panose="02070309020205020404" pitchFamily="49" charset="0"/>
              </a:rPr>
              <a:t>   </a:t>
            </a:r>
            <a:r>
              <a:rPr lang="en-US" altLang="zh-CN" sz="1600" b="1" dirty="0">
                <a:solidFill>
                  <a:srgbClr val="7F0055"/>
                </a:solidFill>
                <a:latin typeface="Courier New" panose="02070309020205020404" pitchFamily="49" charset="0"/>
                <a:ea typeface="宋体" panose="02010600030101010101" pitchFamily="2" charset="-122"/>
                <a:cs typeface="Courier New" panose="02070309020205020404" pitchFamily="49" charset="0"/>
              </a:rPr>
              <a:t>public</a:t>
            </a:r>
            <a:r>
              <a:rPr lang="en-US" altLang="zh-CN" sz="1600" b="1" dirty="0">
                <a:solidFill>
                  <a:srgbClr val="000000"/>
                </a:solidFill>
                <a:latin typeface="Courier New" panose="02070309020205020404" pitchFamily="49" charset="0"/>
                <a:ea typeface="宋体" panose="02010600030101010101" pitchFamily="2" charset="-122"/>
                <a:cs typeface="Courier New" panose="02070309020205020404" pitchFamily="49" charset="0"/>
              </a:rPr>
              <a:t> </a:t>
            </a:r>
            <a:r>
              <a:rPr lang="en-US" altLang="zh-CN" sz="1600" b="1" dirty="0" err="1">
                <a:solidFill>
                  <a:srgbClr val="7F0055"/>
                </a:solidFill>
                <a:latin typeface="Courier New" panose="02070309020205020404" pitchFamily="49" charset="0"/>
                <a:ea typeface="宋体" panose="02010600030101010101" pitchFamily="2" charset="-122"/>
                <a:cs typeface="Courier New" panose="02070309020205020404" pitchFamily="49" charset="0"/>
              </a:rPr>
              <a:t>int</a:t>
            </a:r>
            <a:r>
              <a:rPr lang="en-US" altLang="zh-CN" sz="1600" b="1" dirty="0">
                <a:solidFill>
                  <a:srgbClr val="000000"/>
                </a:solidFill>
                <a:latin typeface="Courier New" panose="02070309020205020404" pitchFamily="49" charset="0"/>
                <a:ea typeface="宋体" panose="02010600030101010101" pitchFamily="2" charset="-122"/>
                <a:cs typeface="Courier New" panose="02070309020205020404" pitchFamily="49" charset="0"/>
              </a:rPr>
              <a:t> </a:t>
            </a:r>
            <a:r>
              <a:rPr lang="en-US" altLang="zh-CN" sz="1600" b="1" dirty="0" err="1">
                <a:solidFill>
                  <a:srgbClr val="000000"/>
                </a:solidFill>
                <a:latin typeface="Courier New" panose="02070309020205020404" pitchFamily="49" charset="0"/>
                <a:ea typeface="宋体" panose="02010600030101010101" pitchFamily="2" charset="-122"/>
                <a:cs typeface="Courier New" panose="02070309020205020404" pitchFamily="49" charset="0"/>
              </a:rPr>
              <a:t>getBalance</a:t>
            </a:r>
            <a:r>
              <a:rPr lang="en-US" altLang="zh-CN" sz="1600" b="1" dirty="0">
                <a:solidFill>
                  <a:srgbClr val="000000"/>
                </a:solidFill>
                <a:latin typeface="Courier New" panose="02070309020205020404" pitchFamily="49" charset="0"/>
                <a:ea typeface="宋体" panose="02010600030101010101" pitchFamily="2" charset="-122"/>
                <a:cs typeface="Courier New" panose="02070309020205020404" pitchFamily="49" charset="0"/>
              </a:rPr>
              <a:t>() {</a:t>
            </a:r>
            <a:r>
              <a:rPr lang="en-US" altLang="zh-CN" sz="1600" b="1" dirty="0">
                <a:solidFill>
                  <a:srgbClr val="7F0055"/>
                </a:solidFill>
                <a:latin typeface="Courier New" panose="02070309020205020404" pitchFamily="49" charset="0"/>
                <a:ea typeface="宋体" panose="02010600030101010101" pitchFamily="2" charset="-122"/>
                <a:cs typeface="Courier New" panose="02070309020205020404" pitchFamily="49" charset="0"/>
              </a:rPr>
              <a:t>return</a:t>
            </a:r>
            <a:r>
              <a:rPr lang="en-US" altLang="zh-CN" sz="1800" b="1" dirty="0">
                <a:solidFill>
                  <a:srgbClr val="000000"/>
                </a:solidFill>
                <a:latin typeface="Courier New" panose="02070309020205020404" pitchFamily="49" charset="0"/>
                <a:ea typeface="宋体" panose="02010600030101010101" pitchFamily="2" charset="-122"/>
                <a:cs typeface="Courier New" panose="02070309020205020404" pitchFamily="49" charset="0"/>
              </a:rPr>
              <a:t> balance;}</a:t>
            </a:r>
          </a:p>
          <a:p>
            <a:r>
              <a:rPr lang="en-US" altLang="zh-CN" sz="1600" b="1" dirty="0">
                <a:latin typeface="Courier New" panose="02070309020205020404" pitchFamily="49" charset="0"/>
                <a:ea typeface="宋体" panose="02010600030101010101" pitchFamily="2" charset="-122"/>
                <a:cs typeface="Courier New" panose="02070309020205020404" pitchFamily="49" charset="0"/>
              </a:rPr>
              <a:t> </a:t>
            </a:r>
            <a:endParaRPr lang="en-US" altLang="zh-CN" sz="1800" b="1" dirty="0">
              <a:solidFill>
                <a:srgbClr val="000000"/>
              </a:solidFill>
              <a:latin typeface="Courier New" panose="02070309020205020404" pitchFamily="49" charset="0"/>
              <a:ea typeface="宋体" panose="02010600030101010101" pitchFamily="2" charset="-122"/>
              <a:cs typeface="Courier New" panose="02070309020205020404" pitchFamily="49" charset="0"/>
            </a:endParaRPr>
          </a:p>
          <a:p>
            <a:r>
              <a:rPr lang="en-US" altLang="zh-CN" sz="1600" b="1" dirty="0">
                <a:solidFill>
                  <a:srgbClr val="000000"/>
                </a:solidFill>
                <a:latin typeface="Courier New" panose="02070309020205020404" pitchFamily="49" charset="0"/>
                <a:ea typeface="宋体" panose="02010600030101010101" pitchFamily="2" charset="-122"/>
                <a:cs typeface="Courier New" panose="02070309020205020404" pitchFamily="49" charset="0"/>
              </a:rPr>
              <a:t>    </a:t>
            </a:r>
            <a:r>
              <a:rPr lang="en-US" altLang="zh-CN" sz="1600" b="1" dirty="0">
                <a:solidFill>
                  <a:srgbClr val="7F0055"/>
                </a:solidFill>
                <a:latin typeface="Courier New" panose="02070309020205020404" pitchFamily="49" charset="0"/>
                <a:ea typeface="宋体" panose="02010600030101010101" pitchFamily="2" charset="-122"/>
                <a:cs typeface="Courier New" panose="02070309020205020404" pitchFamily="49" charset="0"/>
              </a:rPr>
              <a:t>public</a:t>
            </a:r>
            <a:r>
              <a:rPr lang="en-US" altLang="zh-CN" sz="1600" b="1" dirty="0">
                <a:solidFill>
                  <a:srgbClr val="000000"/>
                </a:solidFill>
                <a:latin typeface="Courier New" panose="02070309020205020404" pitchFamily="49" charset="0"/>
                <a:ea typeface="宋体" panose="02010600030101010101" pitchFamily="2" charset="-122"/>
                <a:cs typeface="Courier New" panose="02070309020205020404" pitchFamily="49" charset="0"/>
              </a:rPr>
              <a:t> </a:t>
            </a:r>
            <a:r>
              <a:rPr lang="en-US" altLang="zh-CN" sz="1600" b="1" dirty="0">
                <a:solidFill>
                  <a:srgbClr val="7F0055"/>
                </a:solidFill>
                <a:latin typeface="Courier New" panose="02070309020205020404" pitchFamily="49" charset="0"/>
                <a:ea typeface="宋体" panose="02010600030101010101" pitchFamily="2" charset="-122"/>
                <a:cs typeface="Courier New" panose="02070309020205020404" pitchFamily="49" charset="0"/>
              </a:rPr>
              <a:t>void</a:t>
            </a:r>
            <a:r>
              <a:rPr lang="en-US" altLang="zh-CN" sz="1600" b="1" dirty="0">
                <a:solidFill>
                  <a:srgbClr val="000000"/>
                </a:solidFill>
                <a:latin typeface="Courier New" panose="02070309020205020404" pitchFamily="49" charset="0"/>
                <a:ea typeface="宋体" panose="02010600030101010101" pitchFamily="2" charset="-122"/>
                <a:cs typeface="Courier New" panose="02070309020205020404" pitchFamily="49" charset="0"/>
              </a:rPr>
              <a:t> deposit(</a:t>
            </a:r>
            <a:r>
              <a:rPr lang="en-US" altLang="zh-CN" sz="1600" b="1" dirty="0" err="1">
                <a:solidFill>
                  <a:srgbClr val="7F0055"/>
                </a:solidFill>
                <a:latin typeface="Courier New" panose="02070309020205020404" pitchFamily="49" charset="0"/>
                <a:ea typeface="宋体" panose="02010600030101010101" pitchFamily="2" charset="-122"/>
                <a:cs typeface="Courier New" panose="02070309020205020404" pitchFamily="49" charset="0"/>
              </a:rPr>
              <a:t>int</a:t>
            </a:r>
            <a:r>
              <a:rPr lang="en-US" altLang="zh-CN" sz="1600" b="1" dirty="0">
                <a:solidFill>
                  <a:srgbClr val="000000"/>
                </a:solidFill>
                <a:latin typeface="Courier New" panose="02070309020205020404" pitchFamily="49" charset="0"/>
                <a:ea typeface="宋体" panose="02010600030101010101" pitchFamily="2" charset="-122"/>
                <a:cs typeface="Courier New" panose="02070309020205020404" pitchFamily="49" charset="0"/>
              </a:rPr>
              <a:t> amount) {</a:t>
            </a:r>
          </a:p>
          <a:p>
            <a:r>
              <a:rPr lang="en-US" altLang="zh-CN" sz="1600" b="1" dirty="0">
                <a:solidFill>
                  <a:srgbClr val="000000"/>
                </a:solidFill>
                <a:latin typeface="Courier New" panose="02070309020205020404" pitchFamily="49" charset="0"/>
                <a:ea typeface="宋体" panose="02010600030101010101" pitchFamily="2" charset="-122"/>
                <a:cs typeface="Courier New" panose="02070309020205020404" pitchFamily="49" charset="0"/>
              </a:rPr>
              <a:t>      </a:t>
            </a:r>
            <a:r>
              <a:rPr lang="en-US" altLang="zh-CN" sz="1600" b="1" dirty="0">
                <a:solidFill>
                  <a:srgbClr val="7F0055"/>
                </a:solidFill>
                <a:latin typeface="Courier New" panose="02070309020205020404" pitchFamily="49" charset="0"/>
                <a:ea typeface="宋体" panose="02010600030101010101" pitchFamily="2" charset="-122"/>
                <a:cs typeface="Courier New" panose="02070309020205020404" pitchFamily="49" charset="0"/>
              </a:rPr>
              <a:t>try</a:t>
            </a:r>
            <a:r>
              <a:rPr lang="en-US" altLang="zh-CN" sz="1600" b="1" dirty="0">
                <a:solidFill>
                  <a:srgbClr val="000000"/>
                </a:solidFill>
                <a:latin typeface="Courier New" panose="02070309020205020404" pitchFamily="49" charset="0"/>
                <a:ea typeface="宋体" panose="02010600030101010101" pitchFamily="2" charset="-122"/>
                <a:cs typeface="Courier New" panose="02070309020205020404" pitchFamily="49" charset="0"/>
              </a:rPr>
              <a:t> {</a:t>
            </a:r>
          </a:p>
          <a:p>
            <a:r>
              <a:rPr lang="en-US" altLang="zh-CN" sz="1600" b="1" dirty="0">
                <a:solidFill>
                  <a:srgbClr val="000000"/>
                </a:solidFill>
                <a:latin typeface="Courier New" panose="02070309020205020404" pitchFamily="49" charset="0"/>
                <a:ea typeface="宋体" panose="02010600030101010101" pitchFamily="2" charset="-122"/>
                <a:cs typeface="Courier New" panose="02070309020205020404" pitchFamily="49" charset="0"/>
              </a:rPr>
              <a:t>    	</a:t>
            </a:r>
            <a:r>
              <a:rPr lang="en-US" altLang="zh-CN" sz="1600" b="1" dirty="0" err="1">
                <a:solidFill>
                  <a:srgbClr val="FF0000"/>
                </a:solidFill>
                <a:latin typeface="Courier New" panose="02070309020205020404" pitchFamily="49" charset="0"/>
                <a:ea typeface="宋体" panose="02010600030101010101" pitchFamily="2" charset="-122"/>
                <a:cs typeface="Courier New" panose="02070309020205020404" pitchFamily="49" charset="0"/>
              </a:rPr>
              <a:t>semaphore.acquire</a:t>
            </a:r>
            <a:r>
              <a:rPr lang="en-US" altLang="zh-CN" sz="1600" b="1" dirty="0">
                <a:solidFill>
                  <a:srgbClr val="FF0000"/>
                </a:solidFill>
                <a:latin typeface="Courier New" panose="02070309020205020404" pitchFamily="49" charset="0"/>
                <a:ea typeface="宋体" panose="02010600030101010101" pitchFamily="2" charset="-122"/>
                <a:cs typeface="Courier New" panose="02070309020205020404" pitchFamily="49" charset="0"/>
              </a:rPr>
              <a:t>();</a:t>
            </a:r>
          </a:p>
          <a:p>
            <a:r>
              <a:rPr lang="en-US" altLang="zh-CN" sz="1600" b="1" dirty="0">
                <a:solidFill>
                  <a:srgbClr val="000000"/>
                </a:solidFill>
                <a:latin typeface="Courier New" panose="02070309020205020404" pitchFamily="49" charset="0"/>
                <a:ea typeface="宋体" panose="02010600030101010101" pitchFamily="2" charset="-122"/>
                <a:cs typeface="Courier New" panose="02070309020205020404" pitchFamily="49" charset="0"/>
              </a:rPr>
              <a:t>    	</a:t>
            </a:r>
            <a:r>
              <a:rPr lang="en-US" altLang="zh-CN" sz="1600" b="1" dirty="0" err="1">
                <a:solidFill>
                  <a:srgbClr val="7F0055"/>
                </a:solidFill>
                <a:latin typeface="Courier New" panose="02070309020205020404" pitchFamily="49" charset="0"/>
                <a:ea typeface="宋体" panose="02010600030101010101" pitchFamily="2" charset="-122"/>
                <a:cs typeface="Courier New" panose="02070309020205020404" pitchFamily="49" charset="0"/>
              </a:rPr>
              <a:t>int</a:t>
            </a:r>
            <a:r>
              <a:rPr lang="en-US" altLang="zh-CN" sz="1600" b="1" dirty="0">
                <a:solidFill>
                  <a:srgbClr val="000000"/>
                </a:solidFill>
                <a:latin typeface="Courier New" panose="02070309020205020404" pitchFamily="49" charset="0"/>
                <a:ea typeface="宋体" panose="02010600030101010101" pitchFamily="2" charset="-122"/>
                <a:cs typeface="Courier New" panose="02070309020205020404" pitchFamily="49" charset="0"/>
              </a:rPr>
              <a:t> </a:t>
            </a:r>
            <a:r>
              <a:rPr lang="en-US" altLang="zh-CN" sz="1600" b="1" dirty="0" err="1">
                <a:solidFill>
                  <a:srgbClr val="000000"/>
                </a:solidFill>
                <a:latin typeface="Courier New" panose="02070309020205020404" pitchFamily="49" charset="0"/>
                <a:ea typeface="宋体" panose="02010600030101010101" pitchFamily="2" charset="-122"/>
                <a:cs typeface="Courier New" panose="02070309020205020404" pitchFamily="49" charset="0"/>
              </a:rPr>
              <a:t>newBaance</a:t>
            </a:r>
            <a:r>
              <a:rPr lang="en-US" altLang="zh-CN" sz="1600" b="1" dirty="0">
                <a:solidFill>
                  <a:srgbClr val="000000"/>
                </a:solidFill>
                <a:latin typeface="Courier New" panose="02070309020205020404" pitchFamily="49" charset="0"/>
                <a:ea typeface="宋体" panose="02010600030101010101" pitchFamily="2" charset="-122"/>
                <a:cs typeface="Courier New" panose="02070309020205020404" pitchFamily="49" charset="0"/>
              </a:rPr>
              <a:t>=</a:t>
            </a:r>
            <a:r>
              <a:rPr lang="en-US" altLang="zh-CN" sz="1600" b="1" dirty="0" err="1">
                <a:solidFill>
                  <a:srgbClr val="000000"/>
                </a:solidFill>
                <a:latin typeface="Courier New" panose="02070309020205020404" pitchFamily="49" charset="0"/>
                <a:ea typeface="宋体" panose="02010600030101010101" pitchFamily="2" charset="-122"/>
                <a:cs typeface="Courier New" panose="02070309020205020404" pitchFamily="49" charset="0"/>
              </a:rPr>
              <a:t>balance+amount</a:t>
            </a:r>
            <a:endParaRPr lang="en-US" altLang="zh-CN" sz="1600" b="1" dirty="0">
              <a:solidFill>
                <a:srgbClr val="000000"/>
              </a:solidFill>
              <a:latin typeface="Courier New" panose="02070309020205020404" pitchFamily="49" charset="0"/>
              <a:ea typeface="宋体" panose="02010600030101010101" pitchFamily="2" charset="-122"/>
              <a:cs typeface="Courier New" panose="02070309020205020404" pitchFamily="49" charset="0"/>
            </a:endParaRPr>
          </a:p>
          <a:p>
            <a:r>
              <a:rPr lang="en-US" altLang="zh-CN" sz="1600" b="1" dirty="0">
                <a:solidFill>
                  <a:srgbClr val="000000"/>
                </a:solidFill>
                <a:latin typeface="Courier New" panose="02070309020205020404" pitchFamily="49" charset="0"/>
                <a:ea typeface="宋体" panose="02010600030101010101" pitchFamily="2" charset="-122"/>
                <a:cs typeface="Courier New" panose="02070309020205020404" pitchFamily="49" charset="0"/>
              </a:rPr>
              <a:t>         </a:t>
            </a:r>
            <a:r>
              <a:rPr lang="en-US" altLang="zh-CN" sz="1600" b="1" dirty="0" err="1">
                <a:solidFill>
                  <a:srgbClr val="000000"/>
                </a:solidFill>
                <a:latin typeface="Courier New" panose="02070309020205020404" pitchFamily="49" charset="0"/>
                <a:ea typeface="宋体" panose="02010600030101010101" pitchFamily="2" charset="-122"/>
                <a:cs typeface="Courier New" panose="02070309020205020404" pitchFamily="49" charset="0"/>
              </a:rPr>
              <a:t>Thread.sleep</a:t>
            </a:r>
            <a:r>
              <a:rPr lang="en-US" altLang="zh-CN" sz="1600" b="1" dirty="0">
                <a:solidFill>
                  <a:srgbClr val="000000"/>
                </a:solidFill>
                <a:latin typeface="Courier New" panose="02070309020205020404" pitchFamily="49" charset="0"/>
                <a:ea typeface="宋体" panose="02010600030101010101" pitchFamily="2" charset="-122"/>
                <a:cs typeface="Courier New" panose="02070309020205020404" pitchFamily="49" charset="0"/>
              </a:rPr>
              <a:t>(5);</a:t>
            </a:r>
          </a:p>
          <a:p>
            <a:r>
              <a:rPr lang="en-US" altLang="zh-CN" sz="1600" b="1" dirty="0">
                <a:solidFill>
                  <a:srgbClr val="000000"/>
                </a:solidFill>
                <a:latin typeface="Courier New" panose="02070309020205020404" pitchFamily="49" charset="0"/>
                <a:ea typeface="宋体" panose="02010600030101010101" pitchFamily="2" charset="-122"/>
                <a:cs typeface="Courier New" panose="02070309020205020404" pitchFamily="49" charset="0"/>
              </a:rPr>
              <a:t>    	balance=</a:t>
            </a:r>
            <a:r>
              <a:rPr lang="en-US" altLang="zh-CN" sz="1600" b="1" dirty="0">
                <a:solidFill>
                  <a:srgbClr val="7F0055"/>
                </a:solidFill>
                <a:latin typeface="Courier New" panose="02070309020205020404" pitchFamily="49" charset="0"/>
                <a:ea typeface="宋体" panose="02010600030101010101" pitchFamily="2" charset="-122"/>
                <a:cs typeface="Courier New" panose="02070309020205020404" pitchFamily="49" charset="0"/>
              </a:rPr>
              <a:t>new</a:t>
            </a:r>
            <a:r>
              <a:rPr lang="en-US" altLang="zh-CN" sz="1600" b="1" dirty="0">
                <a:solidFill>
                  <a:srgbClr val="000000"/>
                </a:solidFill>
                <a:latin typeface="Courier New" panose="02070309020205020404" pitchFamily="49" charset="0"/>
                <a:ea typeface="宋体" panose="02010600030101010101" pitchFamily="2" charset="-122"/>
                <a:cs typeface="Courier New" panose="02070309020205020404" pitchFamily="49" charset="0"/>
              </a:rPr>
              <a:t> Balance;</a:t>
            </a:r>
          </a:p>
          <a:p>
            <a:r>
              <a:rPr lang="en-US" altLang="zh-CN" sz="1600" b="1" dirty="0">
                <a:solidFill>
                  <a:srgbClr val="000000"/>
                </a:solidFill>
                <a:latin typeface="Courier New" panose="02070309020205020404" pitchFamily="49" charset="0"/>
                <a:ea typeface="宋体" panose="02010600030101010101" pitchFamily="2" charset="-122"/>
                <a:cs typeface="Courier New" panose="02070309020205020404" pitchFamily="49" charset="0"/>
              </a:rPr>
              <a:t>      }</a:t>
            </a:r>
          </a:p>
          <a:p>
            <a:r>
              <a:rPr lang="en-US" altLang="zh-CN" sz="1600" b="1" dirty="0">
                <a:solidFill>
                  <a:srgbClr val="000000"/>
                </a:solidFill>
                <a:latin typeface="Courier New" panose="02070309020205020404" pitchFamily="49" charset="0"/>
                <a:ea typeface="宋体" panose="02010600030101010101" pitchFamily="2" charset="-122"/>
                <a:cs typeface="Courier New" panose="02070309020205020404" pitchFamily="49" charset="0"/>
              </a:rPr>
              <a:t>      </a:t>
            </a:r>
            <a:r>
              <a:rPr lang="en-US" altLang="zh-CN" sz="1600" b="1" dirty="0">
                <a:solidFill>
                  <a:srgbClr val="7F0055"/>
                </a:solidFill>
                <a:latin typeface="Courier New" panose="02070309020205020404" pitchFamily="49" charset="0"/>
                <a:ea typeface="宋体" panose="02010600030101010101" pitchFamily="2" charset="-122"/>
                <a:cs typeface="Courier New" panose="02070309020205020404" pitchFamily="49" charset="0"/>
              </a:rPr>
              <a:t>finally</a:t>
            </a:r>
            <a:r>
              <a:rPr lang="en-US" altLang="zh-CN" sz="1600" b="1" dirty="0">
                <a:solidFill>
                  <a:srgbClr val="000000"/>
                </a:solidFill>
                <a:latin typeface="Courier New" panose="02070309020205020404" pitchFamily="49" charset="0"/>
                <a:ea typeface="宋体" panose="02010600030101010101" pitchFamily="2" charset="-122"/>
                <a:cs typeface="Courier New" panose="02070309020205020404" pitchFamily="49" charset="0"/>
              </a:rPr>
              <a:t> {</a:t>
            </a:r>
          </a:p>
          <a:p>
            <a:r>
              <a:rPr lang="en-US" altLang="zh-CN" sz="1600" b="1" dirty="0">
                <a:solidFill>
                  <a:srgbClr val="000000"/>
                </a:solidFill>
                <a:latin typeface="Courier New" panose="02070309020205020404" pitchFamily="49" charset="0"/>
                <a:ea typeface="宋体" panose="02010600030101010101" pitchFamily="2" charset="-122"/>
                <a:cs typeface="Courier New" panose="02070309020205020404" pitchFamily="49" charset="0"/>
              </a:rPr>
              <a:t>        </a:t>
            </a:r>
            <a:r>
              <a:rPr lang="en-US" altLang="zh-CN" sz="1600" b="1" dirty="0" err="1">
                <a:solidFill>
                  <a:srgbClr val="FF0000"/>
                </a:solidFill>
                <a:latin typeface="Courier New" panose="02070309020205020404" pitchFamily="49" charset="0"/>
                <a:ea typeface="宋体" panose="02010600030101010101" pitchFamily="2" charset="-122"/>
                <a:cs typeface="Courier New" panose="02070309020205020404" pitchFamily="49" charset="0"/>
              </a:rPr>
              <a:t>semaphore.release</a:t>
            </a:r>
            <a:r>
              <a:rPr lang="en-US" altLang="zh-CN" sz="1600" b="1" dirty="0">
                <a:solidFill>
                  <a:srgbClr val="FF0000"/>
                </a:solidFill>
                <a:latin typeface="Courier New" panose="02070309020205020404" pitchFamily="49" charset="0"/>
                <a:ea typeface="宋体" panose="02010600030101010101" pitchFamily="2" charset="-122"/>
                <a:cs typeface="Courier New" panose="02070309020205020404" pitchFamily="49" charset="0"/>
              </a:rPr>
              <a:t>(); </a:t>
            </a:r>
            <a:endParaRPr lang="en-US" altLang="zh-CN" sz="1800" b="1" dirty="0">
              <a:solidFill>
                <a:srgbClr val="FF0000"/>
              </a:solidFill>
              <a:latin typeface="Courier New" panose="02070309020205020404" pitchFamily="49" charset="0"/>
              <a:ea typeface="宋体" panose="02010600030101010101" pitchFamily="2" charset="-122"/>
              <a:cs typeface="Courier New" panose="02070309020205020404" pitchFamily="49" charset="0"/>
            </a:endParaRPr>
          </a:p>
          <a:p>
            <a:r>
              <a:rPr lang="en-US" altLang="zh-CN" sz="1600" b="1" dirty="0">
                <a:solidFill>
                  <a:srgbClr val="000000"/>
                </a:solidFill>
                <a:latin typeface="Courier New" panose="02070309020205020404" pitchFamily="49" charset="0"/>
                <a:ea typeface="宋体" panose="02010600030101010101" pitchFamily="2" charset="-122"/>
                <a:cs typeface="Courier New" panose="02070309020205020404" pitchFamily="49" charset="0"/>
              </a:rPr>
              <a:t>      }</a:t>
            </a:r>
          </a:p>
          <a:p>
            <a:r>
              <a:rPr lang="en-US" altLang="zh-CN" sz="1600" b="1" dirty="0">
                <a:solidFill>
                  <a:srgbClr val="000000"/>
                </a:solidFill>
                <a:latin typeface="Courier New" panose="02070309020205020404" pitchFamily="49" charset="0"/>
                <a:ea typeface="宋体" panose="02010600030101010101" pitchFamily="2" charset="-122"/>
                <a:cs typeface="Courier New" panose="02070309020205020404" pitchFamily="49" charset="0"/>
              </a:rPr>
              <a:t>    }</a:t>
            </a:r>
          </a:p>
          <a:p>
            <a:r>
              <a:rPr lang="en-US" altLang="zh-CN" sz="1600" b="1" dirty="0">
                <a:solidFill>
                  <a:srgbClr val="000000"/>
                </a:solidFill>
                <a:latin typeface="Courier New" panose="02070309020205020404" pitchFamily="49" charset="0"/>
                <a:ea typeface="宋体" panose="02010600030101010101" pitchFamily="2" charset="-122"/>
                <a:cs typeface="Courier New" panose="02070309020205020404" pitchFamily="49" charset="0"/>
              </a:rPr>
              <a:t>  }</a:t>
            </a:r>
          </a:p>
          <a:p>
            <a:r>
              <a:rPr lang="en-US" altLang="zh-CN" sz="1600" b="1" dirty="0">
                <a:solidFill>
                  <a:srgbClr val="000000"/>
                </a:solidFill>
                <a:latin typeface="Courier New" panose="02070309020205020404" pitchFamily="49" charset="0"/>
                <a:ea typeface="宋体" panose="02010600030101010101" pitchFamily="2" charset="-122"/>
                <a:cs typeface="Courier New" panose="02070309020205020404" pitchFamily="49" charset="0"/>
              </a:rPr>
              <a:t>}</a:t>
            </a:r>
          </a:p>
        </p:txBody>
      </p:sp>
      <p:sp>
        <p:nvSpPr>
          <p:cNvPr id="5" name="TextBox 4"/>
          <p:cNvSpPr txBox="1"/>
          <p:nvPr/>
        </p:nvSpPr>
        <p:spPr>
          <a:xfrm>
            <a:off x="6984693" y="1743352"/>
            <a:ext cx="4857902" cy="646331"/>
          </a:xfrm>
          <a:prstGeom prst="rect">
            <a:avLst/>
          </a:prstGeom>
          <a:noFill/>
        </p:spPr>
        <p:txBody>
          <a:bodyPr wrap="square" rtlCol="0">
            <a:spAutoFit/>
          </a:bodyPr>
          <a:lstStyle/>
          <a:p>
            <a:r>
              <a:rPr lang="zh-CN" altLang="en-US" b="1" dirty="0">
                <a:solidFill>
                  <a:srgbClr val="C00000"/>
                </a:solidFill>
                <a:latin typeface="微软雅黑" pitchFamily="34" charset="-122"/>
                <a:ea typeface="微软雅黑" pitchFamily="34" charset="-122"/>
              </a:rPr>
              <a:t>一个许可为</a:t>
            </a:r>
            <a:r>
              <a:rPr lang="en-US" altLang="zh-CN" b="1" dirty="0">
                <a:solidFill>
                  <a:srgbClr val="C00000"/>
                </a:solidFill>
                <a:latin typeface="微软雅黑" pitchFamily="34" charset="-122"/>
                <a:ea typeface="微软雅黑" pitchFamily="34" charset="-122"/>
              </a:rPr>
              <a:t>1</a:t>
            </a:r>
            <a:r>
              <a:rPr lang="zh-CN" altLang="en-US" b="1" dirty="0">
                <a:solidFill>
                  <a:srgbClr val="C00000"/>
                </a:solidFill>
                <a:latin typeface="微软雅黑" pitchFamily="34" charset="-122"/>
                <a:ea typeface="微软雅黑" pitchFamily="34" charset="-122"/>
              </a:rPr>
              <a:t>的信号量就相当于互斥锁，因此可以用信号量来修改</a:t>
            </a:r>
            <a:r>
              <a:rPr lang="en-US" altLang="zh-CN" b="1" dirty="0">
                <a:solidFill>
                  <a:srgbClr val="C00000"/>
                </a:solidFill>
                <a:latin typeface="微软雅黑" pitchFamily="34" charset="-122"/>
                <a:ea typeface="微软雅黑" pitchFamily="34" charset="-122"/>
              </a:rPr>
              <a:t>30-5</a:t>
            </a:r>
            <a:r>
              <a:rPr lang="zh-CN" altLang="en-US" b="1" dirty="0">
                <a:solidFill>
                  <a:srgbClr val="C00000"/>
                </a:solidFill>
                <a:latin typeface="微软雅黑" pitchFamily="34" charset="-122"/>
                <a:ea typeface="微软雅黑" pitchFamily="34" charset="-122"/>
              </a:rPr>
              <a:t>中的</a:t>
            </a:r>
            <a:r>
              <a:rPr lang="en-US" altLang="zh-CN" b="1" dirty="0">
                <a:solidFill>
                  <a:srgbClr val="C00000"/>
                </a:solidFill>
                <a:latin typeface="微软雅黑" pitchFamily="34" charset="-122"/>
                <a:ea typeface="微软雅黑" pitchFamily="34" charset="-122"/>
              </a:rPr>
              <a:t>Account</a:t>
            </a:r>
            <a:r>
              <a:rPr lang="zh-CN" altLang="en-US" b="1" dirty="0">
                <a:solidFill>
                  <a:srgbClr val="C00000"/>
                </a:solidFill>
                <a:latin typeface="微软雅黑" pitchFamily="34" charset="-122"/>
                <a:ea typeface="微软雅黑" pitchFamily="34" charset="-122"/>
              </a:rPr>
              <a:t>类</a:t>
            </a:r>
          </a:p>
        </p:txBody>
      </p:sp>
    </p:spTree>
    <p:extLst>
      <p:ext uri="{BB962C8B-B14F-4D97-AF65-F5344CB8AC3E}">
        <p14:creationId xmlns:p14="http://schemas.microsoft.com/office/powerpoint/2010/main" val="83662395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文本占位符 1"/>
          <p:cNvSpPr>
            <a:spLocks noGrp="1"/>
          </p:cNvSpPr>
          <p:nvPr>
            <p:ph type="body" sz="quarter" idx="10"/>
          </p:nvPr>
        </p:nvSpPr>
        <p:spPr bwMode="auto">
          <a:xfrm>
            <a:off x="237439" y="175846"/>
            <a:ext cx="1248461" cy="835269"/>
          </a:xfrm>
          <a:noFill/>
        </p:spPr>
        <p:txBody>
          <a:bodyPr vert="horz" wrap="square" lIns="91440" tIns="45720" rIns="91440" bIns="45720" numCol="1" anchor="t" anchorCtr="0" compatLnSpc="1">
            <a:normAutofit fontScale="87500"/>
          </a:bodyPr>
          <a:lstStyle/>
          <a:p>
            <a:pPr eaLnBrk="1" hangingPunct="1"/>
            <a:r>
              <a:rPr lang="en-US" altLang="zh-CN" dirty="0"/>
              <a:t>30.5</a:t>
            </a:r>
          </a:p>
        </p:txBody>
      </p:sp>
      <p:sp>
        <p:nvSpPr>
          <p:cNvPr id="11267" name="文本占位符 2"/>
          <p:cNvSpPr>
            <a:spLocks noGrp="1"/>
          </p:cNvSpPr>
          <p:nvPr>
            <p:ph type="body" sz="quarter" idx="12"/>
          </p:nvPr>
        </p:nvSpPr>
        <p:spPr bwMode="auto">
          <a:xfrm>
            <a:off x="1649291" y="224570"/>
            <a:ext cx="8891247" cy="496887"/>
          </a:xfrm>
          <a:noFill/>
        </p:spPr>
        <p:txBody>
          <a:bodyPr vert="horz" wrap="square" lIns="91440" tIns="45720" rIns="91440" bIns="45720" numCol="1" anchor="t" anchorCtr="0" compatLnSpc="1">
            <a:noAutofit/>
          </a:bodyPr>
          <a:lstStyle/>
          <a:p>
            <a:r>
              <a:rPr lang="zh-CN" altLang="en-US" b="1" dirty="0">
                <a:latin typeface="华文细黑" panose="02010600040101010101" pitchFamily="2" charset="-122"/>
                <a:ea typeface="华文细黑" panose="02010600040101010101" pitchFamily="2" charset="-122"/>
              </a:rPr>
              <a:t>避免死锁</a:t>
            </a:r>
            <a:endParaRPr lang="en-US" altLang="zh-CN" b="1" dirty="0">
              <a:latin typeface="华文细黑" panose="02010600040101010101" pitchFamily="2" charset="-122"/>
              <a:ea typeface="华文细黑" panose="02010600040101010101" pitchFamily="2" charset="-122"/>
            </a:endParaRPr>
          </a:p>
        </p:txBody>
      </p:sp>
      <p:sp>
        <p:nvSpPr>
          <p:cNvPr id="4" name="Rectangle 3"/>
          <p:cNvSpPr txBox="1">
            <a:spLocks/>
          </p:cNvSpPr>
          <p:nvPr/>
        </p:nvSpPr>
        <p:spPr>
          <a:xfrm>
            <a:off x="584796" y="1209111"/>
            <a:ext cx="8229600" cy="395605"/>
          </a:xfrm>
          <a:prstGeom prst="rect">
            <a:avLst/>
          </a:prstGeom>
        </p:spPr>
        <p:txBody>
          <a:bodyPr vert="horz" wrap="square" lIns="92075" tIns="46038" rIns="92075" bIns="46038" anchor="t">
            <a:normAutofit fontScale="97500"/>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zh-CN" altLang="en-US" sz="20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cs typeface="Courier New" panose="02070309020205020404" pitchFamily="49" charset="0"/>
              </a:rPr>
              <a:t>死锁：如图所示，两个线程形成死锁</a:t>
            </a:r>
            <a:endParaRPr kumimoji="0" lang="en-US" altLang="en-US" sz="20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endParaRPr>
          </a:p>
        </p:txBody>
      </p:sp>
      <p:pic>
        <p:nvPicPr>
          <p:cNvPr id="5" name="Picture 10"/>
          <p:cNvPicPr>
            <a:picLocks noChangeAspect="1"/>
          </p:cNvPicPr>
          <p:nvPr/>
        </p:nvPicPr>
        <p:blipFill>
          <a:blip r:embed="rId3" cstate="print"/>
          <a:stretch>
            <a:fillRect/>
          </a:stretch>
        </p:blipFill>
        <p:spPr>
          <a:xfrm>
            <a:off x="597496" y="1687901"/>
            <a:ext cx="7786688" cy="3343275"/>
          </a:xfrm>
          <a:prstGeom prst="rect">
            <a:avLst/>
          </a:prstGeom>
          <a:noFill/>
          <a:ln w="12700">
            <a:noFill/>
          </a:ln>
        </p:spPr>
      </p:pic>
      <p:sp>
        <p:nvSpPr>
          <p:cNvPr id="6" name="Rectangle 3"/>
          <p:cNvSpPr>
            <a:spLocks noGrp="1"/>
          </p:cNvSpPr>
          <p:nvPr/>
        </p:nvSpPr>
        <p:spPr>
          <a:xfrm>
            <a:off x="597496" y="5208976"/>
            <a:ext cx="8229600" cy="1322705"/>
          </a:xfrm>
          <a:prstGeom prst="rect">
            <a:avLst/>
          </a:prstGeom>
          <a:noFill/>
          <a:ln w="9525">
            <a:noFill/>
          </a:ln>
        </p:spPr>
        <p:txBody>
          <a:bodyPr vert="horz" wrap="square" lIns="92075" tIns="46038" rIns="92075" bIns="46038" anchor="t">
            <a:normAutofit lnSpcReduction="10000"/>
          </a:bodyPr>
          <a:lstStyle>
            <a:lvl1pPr marL="342900" lvl="0" indent="-342900" algn="l" defTabSz="914400" eaLnBrk="1" fontAlgn="base" latinLnBrk="0" hangingPunct="1">
              <a:lnSpc>
                <a:spcPct val="100000"/>
              </a:lnSpc>
              <a:spcBef>
                <a:spcPct val="20000"/>
              </a:spcBef>
              <a:spcAft>
                <a:spcPct val="0"/>
              </a:spcAft>
              <a:buChar char="•"/>
              <a:defRPr sz="2800" b="0" i="0" u="none" kern="1200" baseline="0">
                <a:solidFill>
                  <a:schemeClr val="tx1"/>
                </a:solidFill>
                <a:latin typeface="+mn-lt"/>
                <a:ea typeface="+mn-ea"/>
                <a:cs typeface="+mn-cs"/>
              </a:defRPr>
            </a:lvl1pPr>
            <a:lvl2pPr marL="742950" lvl="1" indent="-285750" algn="l" defTabSz="914400" eaLnBrk="1" fontAlgn="base" latinLnBrk="0" hangingPunct="1">
              <a:lnSpc>
                <a:spcPct val="100000"/>
              </a:lnSpc>
              <a:spcBef>
                <a:spcPct val="20000"/>
              </a:spcBef>
              <a:spcAft>
                <a:spcPct val="0"/>
              </a:spcAft>
              <a:buChar char="–"/>
              <a:defRPr sz="2400" b="0" i="0" u="none" kern="1200" baseline="0">
                <a:solidFill>
                  <a:schemeClr val="tx1"/>
                </a:solidFill>
                <a:latin typeface="+mn-lt"/>
                <a:ea typeface="+mn-ea"/>
                <a:cs typeface="+mn-cs"/>
              </a:defRPr>
            </a:lvl2pPr>
            <a:lvl3pPr marL="1143000" lvl="2"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3pPr>
            <a:lvl4pPr marL="1600200" lvl="3" indent="-228600" algn="l" defTabSz="914400" eaLnBrk="1" fontAlgn="base" latinLnBrk="0" hangingPunct="1">
              <a:lnSpc>
                <a:spcPct val="100000"/>
              </a:lnSpc>
              <a:spcBef>
                <a:spcPct val="20000"/>
              </a:spcBef>
              <a:spcAft>
                <a:spcPct val="0"/>
              </a:spcAft>
              <a:buChar char="–"/>
              <a:defRPr sz="1800" b="0" i="0" u="none" kern="1200" baseline="0">
                <a:solidFill>
                  <a:schemeClr val="tx1"/>
                </a:solidFill>
                <a:latin typeface="+mn-lt"/>
                <a:ea typeface="+mn-ea"/>
                <a:cs typeface="+mn-cs"/>
              </a:defRPr>
            </a:lvl4pPr>
            <a:lvl5pPr marL="2057400" lvl="4" indent="-228600" algn="l" defTabSz="914400" eaLnBrk="1" fontAlgn="base" latinLnBrk="0" hangingPunct="1">
              <a:lnSpc>
                <a:spcPct val="100000"/>
              </a:lnSpc>
              <a:spcBef>
                <a:spcPct val="20000"/>
              </a:spcBef>
              <a:spcAft>
                <a:spcPct val="0"/>
              </a:spcAft>
              <a:buChar char="»"/>
              <a:defRPr sz="1800" b="0" i="0" u="none" kern="1200" baseline="0">
                <a:solidFill>
                  <a:schemeClr val="tx1"/>
                </a:solidFill>
                <a:latin typeface="+mn-lt"/>
                <a:ea typeface="+mn-ea"/>
                <a:cs typeface="+mn-cs"/>
              </a:defRPr>
            </a:lvl5pPr>
            <a:lvl6pPr marL="2514600" lvl="5" indent="-228600" algn="l" defTabSz="914400" eaLnBrk="1" fontAlgn="base" latinLnBrk="0" hangingPunct="1">
              <a:lnSpc>
                <a:spcPct val="100000"/>
              </a:lnSpc>
              <a:spcBef>
                <a:spcPct val="20000"/>
              </a:spcBef>
              <a:spcAft>
                <a:spcPct val="0"/>
              </a:spcAft>
              <a:buChar char="»"/>
              <a:defRPr sz="1800" b="0" i="0" u="none" kern="1200" baseline="0">
                <a:solidFill>
                  <a:schemeClr val="tx1"/>
                </a:solidFill>
                <a:latin typeface="+mn-lt"/>
                <a:ea typeface="+mn-ea"/>
                <a:cs typeface="+mn-cs"/>
              </a:defRPr>
            </a:lvl6pPr>
            <a:lvl7pPr marL="2971800" lvl="6" indent="-228600" algn="l" defTabSz="914400" eaLnBrk="1" fontAlgn="base" latinLnBrk="0" hangingPunct="1">
              <a:lnSpc>
                <a:spcPct val="100000"/>
              </a:lnSpc>
              <a:spcBef>
                <a:spcPct val="20000"/>
              </a:spcBef>
              <a:spcAft>
                <a:spcPct val="0"/>
              </a:spcAft>
              <a:buChar char="»"/>
              <a:defRPr sz="1800" b="0" i="0" u="none" kern="1200" baseline="0">
                <a:solidFill>
                  <a:schemeClr val="tx1"/>
                </a:solidFill>
                <a:latin typeface="+mn-lt"/>
                <a:ea typeface="+mn-ea"/>
                <a:cs typeface="+mn-cs"/>
              </a:defRPr>
            </a:lvl7pPr>
            <a:lvl8pPr marL="3429000" lvl="7" indent="-228600" algn="l" defTabSz="914400" eaLnBrk="1" fontAlgn="base" latinLnBrk="0" hangingPunct="1">
              <a:lnSpc>
                <a:spcPct val="100000"/>
              </a:lnSpc>
              <a:spcBef>
                <a:spcPct val="20000"/>
              </a:spcBef>
              <a:spcAft>
                <a:spcPct val="0"/>
              </a:spcAft>
              <a:buChar char="»"/>
              <a:defRPr sz="1800" b="0" i="0" u="none" kern="1200" baseline="0">
                <a:solidFill>
                  <a:schemeClr val="tx1"/>
                </a:solidFill>
                <a:latin typeface="+mn-lt"/>
                <a:ea typeface="+mn-ea"/>
                <a:cs typeface="+mn-cs"/>
              </a:defRPr>
            </a:lvl8pPr>
            <a:lvl9pPr marL="3886200" lvl="8" indent="-228600" algn="l" defTabSz="914400" eaLnBrk="1" fontAlgn="base" latinLnBrk="0" hangingPunct="1">
              <a:lnSpc>
                <a:spcPct val="100000"/>
              </a:lnSpc>
              <a:spcBef>
                <a:spcPct val="20000"/>
              </a:spcBef>
              <a:spcAft>
                <a:spcPct val="0"/>
              </a:spcAft>
              <a:buChar char="»"/>
              <a:defRPr sz="1800" b="0" i="0" u="none" kern="1200" baseline="0">
                <a:solidFill>
                  <a:schemeClr val="tx1"/>
                </a:solidFill>
                <a:latin typeface="+mn-lt"/>
                <a:ea typeface="+mn-ea"/>
                <a:cs typeface="+mn-cs"/>
              </a:defRPr>
            </a:lvl9pPr>
          </a:lstStyle>
          <a:p>
            <a:r>
              <a:rPr lang="zh-CN" altLang="en-US" sz="2000" dirty="0">
                <a:latin typeface="华文新魏" panose="02010800040101010101" pitchFamily="2" charset="-122"/>
                <a:ea typeface="华文新魏" panose="02010800040101010101" pitchFamily="2" charset="-122"/>
                <a:cs typeface="Courier New" panose="02070309020205020404" pitchFamily="49" charset="0"/>
              </a:rPr>
              <a:t>避免死锁：可以采用正确的资源排序来避免死锁</a:t>
            </a:r>
          </a:p>
          <a:p>
            <a:pPr lvl="1"/>
            <a:r>
              <a:rPr lang="zh-CN" altLang="en-US" sz="1710" dirty="0">
                <a:latin typeface="华文新魏" panose="02010800040101010101" pitchFamily="2" charset="-122"/>
                <a:ea typeface="华文新魏" panose="02010800040101010101" pitchFamily="2" charset="-122"/>
                <a:cs typeface="Courier New" panose="02070309020205020404" pitchFamily="49" charset="0"/>
              </a:rPr>
              <a:t>给每一个需要上锁的对象指定一个顺序</a:t>
            </a:r>
          </a:p>
          <a:p>
            <a:pPr lvl="1"/>
            <a:r>
              <a:rPr lang="zh-CN" altLang="en-US" sz="1710" dirty="0">
                <a:latin typeface="华文新魏" panose="02010800040101010101" pitchFamily="2" charset="-122"/>
                <a:ea typeface="华文新魏" panose="02010800040101010101" pitchFamily="2" charset="-122"/>
                <a:cs typeface="Courier New" panose="02070309020205020404" pitchFamily="49" charset="0"/>
              </a:rPr>
              <a:t>确保每个线程都按这个顺序来获取锁</a:t>
            </a:r>
          </a:p>
          <a:p>
            <a:pPr marL="0" lvl="0" indent="0">
              <a:buNone/>
            </a:pPr>
            <a:r>
              <a:rPr lang="zh-CN" altLang="en-US" sz="1995" dirty="0">
                <a:solidFill>
                  <a:srgbClr val="C00000"/>
                </a:solidFill>
                <a:latin typeface="华文新魏" panose="02010800040101010101" pitchFamily="2" charset="-122"/>
                <a:ea typeface="华文新魏" panose="02010800040101010101" pitchFamily="2" charset="-122"/>
                <a:cs typeface="Courier New" panose="02070309020205020404" pitchFamily="49" charset="0"/>
              </a:rPr>
              <a:t>线程2必须先获取object</a:t>
            </a:r>
            <a:r>
              <a:rPr lang="en-US" altLang="zh-CN" sz="1995" dirty="0">
                <a:solidFill>
                  <a:srgbClr val="C00000"/>
                </a:solidFill>
                <a:latin typeface="华文新魏" panose="02010800040101010101" pitchFamily="2" charset="-122"/>
                <a:ea typeface="华文新魏" panose="02010800040101010101" pitchFamily="2" charset="-122"/>
                <a:cs typeface="Courier New" panose="02070309020205020404" pitchFamily="49" charset="0"/>
              </a:rPr>
              <a:t>1</a:t>
            </a:r>
            <a:r>
              <a:rPr lang="zh-CN" altLang="en-US" sz="1995" dirty="0">
                <a:solidFill>
                  <a:srgbClr val="C00000"/>
                </a:solidFill>
                <a:latin typeface="华文新魏" panose="02010800040101010101" pitchFamily="2" charset="-122"/>
                <a:ea typeface="华文新魏" panose="02010800040101010101" pitchFamily="2" charset="-122"/>
                <a:cs typeface="Courier New" panose="02070309020205020404" pitchFamily="49" charset="0"/>
              </a:rPr>
              <a:t>上的锁，然后才能获取</a:t>
            </a:r>
            <a:r>
              <a:rPr lang="en-US" altLang="zh-CN" sz="1995" dirty="0">
                <a:solidFill>
                  <a:srgbClr val="C00000"/>
                </a:solidFill>
                <a:latin typeface="华文新魏" panose="02010800040101010101" pitchFamily="2" charset="-122"/>
                <a:ea typeface="华文新魏" panose="02010800040101010101" pitchFamily="2" charset="-122"/>
                <a:cs typeface="Courier New" panose="02070309020205020404" pitchFamily="49" charset="0"/>
              </a:rPr>
              <a:t>O</a:t>
            </a:r>
            <a:r>
              <a:rPr lang="zh-CN" altLang="en-US" sz="1995" dirty="0">
                <a:solidFill>
                  <a:srgbClr val="C00000"/>
                </a:solidFill>
                <a:latin typeface="华文新魏" panose="02010800040101010101" pitchFamily="2" charset="-122"/>
                <a:ea typeface="华文新魏" panose="02010800040101010101" pitchFamily="2" charset="-122"/>
                <a:cs typeface="Courier New" panose="02070309020205020404" pitchFamily="49" charset="0"/>
              </a:rPr>
              <a:t>bject2上的锁</a:t>
            </a:r>
          </a:p>
        </p:txBody>
      </p:sp>
    </p:spTree>
    <p:extLst>
      <p:ext uri="{BB962C8B-B14F-4D97-AF65-F5344CB8AC3E}">
        <p14:creationId xmlns:p14="http://schemas.microsoft.com/office/powerpoint/2010/main" val="83662395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文本占位符 1"/>
          <p:cNvSpPr>
            <a:spLocks noGrp="1"/>
          </p:cNvSpPr>
          <p:nvPr>
            <p:ph type="body" sz="quarter" idx="10"/>
          </p:nvPr>
        </p:nvSpPr>
        <p:spPr bwMode="auto">
          <a:xfrm>
            <a:off x="237439" y="175846"/>
            <a:ext cx="1248461" cy="835269"/>
          </a:xfrm>
          <a:noFill/>
        </p:spPr>
        <p:txBody>
          <a:bodyPr vert="horz" wrap="square" lIns="91440" tIns="45720" rIns="91440" bIns="45720" numCol="1" anchor="t" anchorCtr="0" compatLnSpc="1">
            <a:normAutofit fontScale="87500"/>
          </a:bodyPr>
          <a:lstStyle/>
          <a:p>
            <a:pPr eaLnBrk="1" hangingPunct="1"/>
            <a:r>
              <a:rPr lang="en-US" altLang="zh-CN" dirty="0"/>
              <a:t>30.6</a:t>
            </a:r>
          </a:p>
        </p:txBody>
      </p:sp>
      <p:sp>
        <p:nvSpPr>
          <p:cNvPr id="11267" name="文本占位符 2"/>
          <p:cNvSpPr>
            <a:spLocks noGrp="1"/>
          </p:cNvSpPr>
          <p:nvPr>
            <p:ph type="body" sz="quarter" idx="12"/>
          </p:nvPr>
        </p:nvSpPr>
        <p:spPr bwMode="auto">
          <a:xfrm>
            <a:off x="1649291" y="224570"/>
            <a:ext cx="8891247" cy="496887"/>
          </a:xfrm>
          <a:noFill/>
        </p:spPr>
        <p:txBody>
          <a:bodyPr vert="horz" wrap="square" lIns="91440" tIns="45720" rIns="91440" bIns="45720" numCol="1" anchor="t" anchorCtr="0" compatLnSpc="1">
            <a:noAutofit/>
          </a:bodyPr>
          <a:lstStyle/>
          <a:p>
            <a:r>
              <a:rPr lang="zh-CN" altLang="en-US" b="1" dirty="0">
                <a:latin typeface="华文细黑" panose="02010600040101010101" pitchFamily="2" charset="-122"/>
                <a:ea typeface="华文细黑" panose="02010600040101010101" pitchFamily="2" charset="-122"/>
              </a:rPr>
              <a:t>同步集合（</a:t>
            </a:r>
            <a:r>
              <a:rPr lang="en-US" altLang="zh-CN" b="1" dirty="0">
                <a:latin typeface="华文细黑" panose="02010600040101010101" pitchFamily="2" charset="-122"/>
                <a:ea typeface="华文细黑" panose="02010600040101010101" pitchFamily="2" charset="-122"/>
              </a:rPr>
              <a:t>Synchronized Collection</a:t>
            </a:r>
            <a:r>
              <a:rPr lang="zh-CN" altLang="en-US" b="1" dirty="0">
                <a:latin typeface="华文细黑" panose="02010600040101010101" pitchFamily="2" charset="-122"/>
                <a:ea typeface="华文细黑" panose="02010600040101010101" pitchFamily="2" charset="-122"/>
              </a:rPr>
              <a:t>）</a:t>
            </a:r>
            <a:endParaRPr lang="en-US" altLang="zh-CN" b="1" dirty="0">
              <a:latin typeface="华文细黑" panose="02010600040101010101" pitchFamily="2" charset="-122"/>
              <a:ea typeface="华文细黑" panose="02010600040101010101" pitchFamily="2" charset="-122"/>
            </a:endParaRPr>
          </a:p>
        </p:txBody>
      </p:sp>
      <p:sp>
        <p:nvSpPr>
          <p:cNvPr id="4" name="Rectangle 3"/>
          <p:cNvSpPr txBox="1">
            <a:spLocks/>
          </p:cNvSpPr>
          <p:nvPr/>
        </p:nvSpPr>
        <p:spPr>
          <a:xfrm>
            <a:off x="455060" y="1166523"/>
            <a:ext cx="11279708" cy="3126199"/>
          </a:xfrm>
          <a:prstGeom prst="rect">
            <a:avLst/>
          </a:prstGeom>
        </p:spPr>
        <p:txBody>
          <a:bodyPr vert="horz" wrap="square" lIns="92075" tIns="46038" rIns="92075" bIns="46038" anchor="t">
            <a:noAutofit/>
          </a:bodyPr>
          <a:lstStyle/>
          <a:p>
            <a:pPr marL="228600" indent="-228600">
              <a:lnSpc>
                <a:spcPct val="120000"/>
              </a:lnSpc>
              <a:spcBef>
                <a:spcPct val="0"/>
              </a:spcBef>
              <a:buFont typeface="Wingdings" pitchFamily="2" charset="2"/>
              <a:buChar char="n"/>
            </a:pPr>
            <a:r>
              <a:rPr lang="en-US" altLang="en-US" sz="2200" dirty="0">
                <a:latin typeface="华文新魏" panose="02010800040101010101" pitchFamily="2" charset="-122"/>
                <a:ea typeface="华文新魏" panose="02010800040101010101" pitchFamily="2" charset="-122"/>
                <a:sym typeface="+mn-ea"/>
              </a:rPr>
              <a:t>Java</a:t>
            </a:r>
            <a:r>
              <a:rPr lang="zh-CN" altLang="en-US" sz="2200" dirty="0">
                <a:latin typeface="华文新魏" panose="02010800040101010101" pitchFamily="2" charset="-122"/>
                <a:ea typeface="华文新魏" panose="02010800040101010101" pitchFamily="2" charset="-122"/>
                <a:sym typeface="+mn-ea"/>
              </a:rPr>
              <a:t>集合框架</a:t>
            </a:r>
            <a:r>
              <a:rPr lang="en-US" altLang="en-US" sz="2200" dirty="0">
                <a:latin typeface="华文新魏" panose="02010800040101010101" pitchFamily="2" charset="-122"/>
                <a:ea typeface="华文新魏" panose="02010800040101010101" pitchFamily="2" charset="-122"/>
                <a:sym typeface="+mn-ea"/>
              </a:rPr>
              <a:t> </a:t>
            </a:r>
            <a:r>
              <a:rPr lang="zh-CN" altLang="en-US" sz="2200" dirty="0">
                <a:latin typeface="华文新魏" panose="02010800040101010101" pitchFamily="2" charset="-122"/>
                <a:ea typeface="华文新魏" panose="02010800040101010101" pitchFamily="2" charset="-122"/>
                <a:sym typeface="+mn-ea"/>
              </a:rPr>
              <a:t>包括：</a:t>
            </a:r>
            <a:r>
              <a:rPr lang="en-US" altLang="zh-CN" sz="2200" dirty="0">
                <a:latin typeface="华文新魏" panose="02010800040101010101" pitchFamily="2" charset="-122"/>
                <a:ea typeface="华文新魏" panose="02010800040101010101" pitchFamily="2" charset="-122"/>
                <a:sym typeface="+mn-ea"/>
              </a:rPr>
              <a:t>List</a:t>
            </a:r>
            <a:r>
              <a:rPr lang="en-US" altLang="en-US" sz="2200" dirty="0">
                <a:latin typeface="华文新魏" panose="02010800040101010101" pitchFamily="2" charset="-122"/>
                <a:ea typeface="华文新魏" panose="02010800040101010101" pitchFamily="2" charset="-122"/>
                <a:sym typeface="+mn-ea"/>
              </a:rPr>
              <a:t> 、</a:t>
            </a:r>
            <a:r>
              <a:rPr lang="en-US" altLang="zh-CN" sz="2200" dirty="0">
                <a:latin typeface="华文新魏" panose="02010800040101010101" pitchFamily="2" charset="-122"/>
                <a:ea typeface="华文新魏" panose="02010800040101010101" pitchFamily="2" charset="-122"/>
                <a:sym typeface="+mn-ea"/>
              </a:rPr>
              <a:t>Set</a:t>
            </a:r>
            <a:r>
              <a:rPr lang="en-US" altLang="en-US" sz="2200" dirty="0">
                <a:latin typeface="华文新魏" panose="02010800040101010101" pitchFamily="2" charset="-122"/>
                <a:ea typeface="华文新魏" panose="02010800040101010101" pitchFamily="2" charset="-122"/>
                <a:sym typeface="+mn-ea"/>
              </a:rPr>
              <a:t> </a:t>
            </a:r>
            <a:r>
              <a:rPr lang="zh-CN" altLang="en-US" sz="2200" dirty="0">
                <a:latin typeface="华文新魏" panose="02010800040101010101" pitchFamily="2" charset="-122"/>
                <a:ea typeface="华文新魏" panose="02010800040101010101" pitchFamily="2" charset="-122"/>
                <a:sym typeface="+mn-ea"/>
              </a:rPr>
              <a:t>、</a:t>
            </a:r>
            <a:r>
              <a:rPr lang="en-US" altLang="zh-CN" sz="2200" dirty="0">
                <a:latin typeface="华文新魏" panose="02010800040101010101" pitchFamily="2" charset="-122"/>
                <a:ea typeface="华文新魏" panose="02010800040101010101" pitchFamily="2" charset="-122"/>
                <a:sym typeface="+mn-ea"/>
              </a:rPr>
              <a:t>Map</a:t>
            </a:r>
            <a:r>
              <a:rPr lang="zh-CN" altLang="en-US" sz="2200" dirty="0">
                <a:latin typeface="华文新魏" panose="02010800040101010101" pitchFamily="2" charset="-122"/>
                <a:ea typeface="华文新魏" panose="02010800040101010101" pitchFamily="2" charset="-122"/>
                <a:sym typeface="+mn-ea"/>
              </a:rPr>
              <a:t>接口及其具体子类，都不是线程安全的。</a:t>
            </a:r>
            <a:endParaRPr lang="en-US" altLang="en-US" sz="2200" dirty="0">
              <a:latin typeface="华文新魏" panose="02010800040101010101" pitchFamily="2" charset="-122"/>
              <a:ea typeface="华文新魏" panose="02010800040101010101" pitchFamily="2" charset="-122"/>
              <a:sym typeface="+mn-ea"/>
            </a:endParaRPr>
          </a:p>
          <a:p>
            <a:pPr marL="228600" indent="-228600">
              <a:lnSpc>
                <a:spcPct val="120000"/>
              </a:lnSpc>
              <a:spcBef>
                <a:spcPct val="0"/>
              </a:spcBef>
              <a:buFont typeface="Wingdings" pitchFamily="2" charset="2"/>
              <a:buChar char="n"/>
            </a:pPr>
            <a:r>
              <a:rPr lang="en-US" altLang="en-US" sz="2200" dirty="0">
                <a:solidFill>
                  <a:srgbClr val="FF0000"/>
                </a:solidFill>
                <a:latin typeface="华文新魏" panose="02010800040101010101" pitchFamily="2" charset="-122"/>
                <a:ea typeface="华文新魏" panose="02010800040101010101" pitchFamily="2" charset="-122"/>
                <a:sym typeface="+mn-ea"/>
              </a:rPr>
              <a:t>集合框架</a:t>
            </a:r>
            <a:r>
              <a:rPr lang="zh-CN" altLang="en-US" sz="2200" dirty="0">
                <a:solidFill>
                  <a:srgbClr val="FF0000"/>
                </a:solidFill>
                <a:latin typeface="华文新魏" panose="02010800040101010101" pitchFamily="2" charset="-122"/>
                <a:ea typeface="华文新魏" panose="02010800040101010101" pitchFamily="2" charset="-122"/>
                <a:sym typeface="+mn-ea"/>
              </a:rPr>
              <a:t>中</a:t>
            </a:r>
            <a:r>
              <a:rPr lang="en-US" altLang="en-US" sz="2200" dirty="0">
                <a:solidFill>
                  <a:srgbClr val="FF0000"/>
                </a:solidFill>
                <a:latin typeface="华文新魏" panose="02010800040101010101" pitchFamily="2" charset="-122"/>
                <a:ea typeface="华文新魏" panose="02010800040101010101" pitchFamily="2" charset="-122"/>
                <a:sym typeface="+mn-ea"/>
              </a:rPr>
              <a:t>的类不是线程安全的</a:t>
            </a:r>
            <a:r>
              <a:rPr lang="zh-CN" altLang="en-US" sz="2200" dirty="0">
                <a:latin typeface="华文新魏" panose="02010800040101010101" pitchFamily="2" charset="-122"/>
                <a:ea typeface="华文新魏" panose="02010800040101010101" pitchFamily="2" charset="-122"/>
                <a:sym typeface="+mn-ea"/>
              </a:rPr>
              <a:t>， 可通过为访问</a:t>
            </a:r>
            <a:r>
              <a:rPr lang="en-US" altLang="en-US" sz="2200" dirty="0">
                <a:latin typeface="华文新魏" panose="02010800040101010101" pitchFamily="2" charset="-122"/>
                <a:ea typeface="华文新魏" panose="02010800040101010101" pitchFamily="2" charset="-122"/>
                <a:sym typeface="+mn-ea"/>
              </a:rPr>
              <a:t>集合</a:t>
            </a:r>
            <a:r>
              <a:rPr lang="zh-CN" altLang="en-US" sz="2200" dirty="0">
                <a:latin typeface="华文新魏" panose="02010800040101010101" pitchFamily="2" charset="-122"/>
                <a:ea typeface="华文新魏" panose="02010800040101010101" pitchFamily="2" charset="-122"/>
                <a:sym typeface="+mn-ea"/>
              </a:rPr>
              <a:t>的代码临界区加锁</a:t>
            </a:r>
            <a:r>
              <a:rPr lang="en-US" altLang="en-US" sz="2200" dirty="0">
                <a:latin typeface="华文新魏" panose="02010800040101010101" pitchFamily="2" charset="-122"/>
                <a:ea typeface="华文新魏" panose="02010800040101010101" pitchFamily="2" charset="-122"/>
                <a:sym typeface="+mn-ea"/>
              </a:rPr>
              <a:t>或者同步</a:t>
            </a:r>
            <a:r>
              <a:rPr lang="zh-CN" altLang="en-US" sz="2200" dirty="0">
                <a:latin typeface="华文新魏" panose="02010800040101010101" pitchFamily="2" charset="-122"/>
                <a:ea typeface="华文新魏" panose="02010800040101010101" pitchFamily="2" charset="-122"/>
                <a:sym typeface="+mn-ea"/>
              </a:rPr>
              <a:t>等方式</a:t>
            </a:r>
            <a:r>
              <a:rPr lang="en-US" altLang="en-US" sz="2200" dirty="0">
                <a:latin typeface="华文新魏" panose="02010800040101010101" pitchFamily="2" charset="-122"/>
                <a:ea typeface="华文新魏" panose="02010800040101010101" pitchFamily="2" charset="-122"/>
                <a:sym typeface="+mn-ea"/>
              </a:rPr>
              <a:t>来保护集合中的数据</a:t>
            </a:r>
          </a:p>
          <a:p>
            <a:pPr marL="228600" indent="-228600">
              <a:lnSpc>
                <a:spcPct val="120000"/>
              </a:lnSpc>
              <a:spcBef>
                <a:spcPct val="0"/>
              </a:spcBef>
              <a:buFont typeface="Wingdings" pitchFamily="2" charset="2"/>
              <a:buChar char="n"/>
            </a:pPr>
            <a:r>
              <a:rPr lang="en-US" altLang="en-US" sz="2200" dirty="0">
                <a:latin typeface="华文新魏" panose="02010800040101010101" pitchFamily="2" charset="-122"/>
                <a:ea typeface="华文新魏" panose="02010800040101010101" pitchFamily="2" charset="-122"/>
                <a:sym typeface="+mn-ea"/>
              </a:rPr>
              <a:t>Collections类提供6个</a:t>
            </a:r>
            <a:r>
              <a:rPr lang="zh-CN" altLang="en-US" sz="2200" dirty="0">
                <a:latin typeface="华文新魏" panose="02010800040101010101" pitchFamily="2" charset="-122"/>
                <a:ea typeface="华文新魏" panose="02010800040101010101" pitchFamily="2" charset="-122"/>
                <a:sym typeface="+mn-ea"/>
              </a:rPr>
              <a:t>静态</a:t>
            </a:r>
            <a:r>
              <a:rPr lang="en-US" altLang="en-US" sz="2200" dirty="0">
                <a:latin typeface="华文新魏" panose="02010800040101010101" pitchFamily="2" charset="-122"/>
                <a:ea typeface="华文新魏" panose="02010800040101010101" pitchFamily="2" charset="-122"/>
                <a:sym typeface="+mn-ea"/>
              </a:rPr>
              <a:t>方法来将集合转成</a:t>
            </a:r>
            <a:r>
              <a:rPr lang="en-US" altLang="en-US" sz="2200" dirty="0">
                <a:solidFill>
                  <a:srgbClr val="FF0000"/>
                </a:solidFill>
                <a:latin typeface="华文新魏" panose="02010800040101010101" pitchFamily="2" charset="-122"/>
                <a:ea typeface="华文新魏" panose="02010800040101010101" pitchFamily="2" charset="-122"/>
                <a:sym typeface="+mn-ea"/>
              </a:rPr>
              <a:t>同步版本</a:t>
            </a:r>
            <a:r>
              <a:rPr lang="zh-CN" altLang="en-US" sz="2200" dirty="0">
                <a:solidFill>
                  <a:srgbClr val="FF0000"/>
                </a:solidFill>
                <a:latin typeface="华文新魏" panose="02010800040101010101" pitchFamily="2" charset="-122"/>
                <a:ea typeface="华文新魏" panose="02010800040101010101" pitchFamily="2" charset="-122"/>
                <a:sym typeface="+mn-ea"/>
              </a:rPr>
              <a:t>（即线程安全的版本）</a:t>
            </a:r>
            <a:endParaRPr lang="en-US" altLang="en-US" sz="2200" dirty="0">
              <a:solidFill>
                <a:srgbClr val="FF0000"/>
              </a:solidFill>
              <a:latin typeface="华文新魏" panose="02010800040101010101" pitchFamily="2" charset="-122"/>
              <a:ea typeface="华文新魏" panose="02010800040101010101" pitchFamily="2" charset="-122"/>
              <a:sym typeface="+mn-ea"/>
            </a:endParaRPr>
          </a:p>
          <a:p>
            <a:pPr marL="228600" indent="-228600">
              <a:lnSpc>
                <a:spcPct val="120000"/>
              </a:lnSpc>
              <a:spcBef>
                <a:spcPct val="0"/>
              </a:spcBef>
              <a:buFont typeface="Wingdings" pitchFamily="2" charset="2"/>
              <a:buChar char="n"/>
            </a:pPr>
            <a:r>
              <a:rPr lang="zh-CN" altLang="en-US" sz="2200" dirty="0">
                <a:latin typeface="华文新魏" panose="02010800040101010101" pitchFamily="2" charset="-122"/>
                <a:ea typeface="华文新魏" panose="02010800040101010101" pitchFamily="2" charset="-122"/>
                <a:sym typeface="+mn-ea"/>
              </a:rPr>
              <a:t>这些同步版本的类都是线程安全的，</a:t>
            </a:r>
            <a:r>
              <a:rPr lang="zh-CN" altLang="en-US" sz="2200" dirty="0">
                <a:solidFill>
                  <a:srgbClr val="FF0000"/>
                </a:solidFill>
                <a:latin typeface="华文新魏" panose="02010800040101010101" pitchFamily="2" charset="-122"/>
                <a:ea typeface="华文新魏" panose="02010800040101010101" pitchFamily="2" charset="-122"/>
                <a:sym typeface="+mn-ea"/>
              </a:rPr>
              <a:t>但是迭代器不是</a:t>
            </a:r>
            <a:r>
              <a:rPr lang="zh-CN" altLang="en-US" sz="2200" dirty="0">
                <a:latin typeface="华文新魏" panose="02010800040101010101" pitchFamily="2" charset="-122"/>
                <a:ea typeface="华文新魏" panose="02010800040101010101" pitchFamily="2" charset="-122"/>
                <a:sym typeface="+mn-ea"/>
              </a:rPr>
              <a:t>，因此使用迭代器时必须同步：</a:t>
            </a:r>
            <a:r>
              <a:rPr lang="en-US" altLang="zh-CN" sz="2200" dirty="0">
                <a:solidFill>
                  <a:srgbClr val="FF0000"/>
                </a:solidFill>
                <a:latin typeface="华文新魏" panose="02010800040101010101" pitchFamily="2" charset="-122"/>
                <a:ea typeface="华文新魏" panose="02010800040101010101" pitchFamily="2" charset="-122"/>
                <a:sym typeface="+mn-ea"/>
              </a:rPr>
              <a:t>synchronized(</a:t>
            </a:r>
            <a:r>
              <a:rPr lang="zh-CN" altLang="en-US" sz="2200" dirty="0">
                <a:solidFill>
                  <a:srgbClr val="FF0000"/>
                </a:solidFill>
                <a:latin typeface="华文新魏" panose="02010800040101010101" pitchFamily="2" charset="-122"/>
                <a:ea typeface="华文新魏" panose="02010800040101010101" pitchFamily="2" charset="-122"/>
                <a:sym typeface="+mn-ea"/>
              </a:rPr>
              <a:t>要迭代的集合对象）</a:t>
            </a:r>
            <a:r>
              <a:rPr lang="en-US" altLang="zh-CN" sz="2200" dirty="0">
                <a:solidFill>
                  <a:srgbClr val="FF0000"/>
                </a:solidFill>
                <a:latin typeface="华文新魏" panose="02010800040101010101" pitchFamily="2" charset="-122"/>
                <a:ea typeface="华文新魏" panose="02010800040101010101" pitchFamily="2" charset="-122"/>
                <a:sym typeface="+mn-ea"/>
              </a:rPr>
              <a:t>{ // </a:t>
            </a:r>
            <a:r>
              <a:rPr lang="zh-CN" altLang="en-US" sz="2200" dirty="0">
                <a:solidFill>
                  <a:srgbClr val="FF0000"/>
                </a:solidFill>
                <a:latin typeface="华文新魏" panose="02010800040101010101" pitchFamily="2" charset="-122"/>
                <a:ea typeface="华文新魏" panose="02010800040101010101" pitchFamily="2" charset="-122"/>
                <a:sym typeface="+mn-ea"/>
              </a:rPr>
              <a:t>迭代</a:t>
            </a:r>
            <a:r>
              <a:rPr lang="en-US" altLang="zh-CN" sz="2200">
                <a:solidFill>
                  <a:srgbClr val="FF0000"/>
                </a:solidFill>
                <a:latin typeface="华文新魏" panose="02010800040101010101" pitchFamily="2" charset="-122"/>
                <a:ea typeface="华文新魏" panose="02010800040101010101" pitchFamily="2" charset="-122"/>
                <a:sym typeface="+mn-ea"/>
              </a:rPr>
              <a:t>}</a:t>
            </a:r>
            <a:endParaRPr lang="en-US" altLang="zh-CN" sz="2200" dirty="0">
              <a:solidFill>
                <a:srgbClr val="FF0000"/>
              </a:solidFill>
              <a:latin typeface="华文新魏" panose="02010800040101010101" pitchFamily="2" charset="-122"/>
              <a:ea typeface="华文新魏" panose="02010800040101010101" pitchFamily="2" charset="-122"/>
              <a:sym typeface="+mn-ea"/>
            </a:endParaRPr>
          </a:p>
        </p:txBody>
      </p:sp>
      <p:graphicFrame>
        <p:nvGraphicFramePr>
          <p:cNvPr id="6" name="对象 5"/>
          <p:cNvGraphicFramePr>
            <a:graphicFrameLocks noChangeAspect="1"/>
          </p:cNvGraphicFramePr>
          <p:nvPr/>
        </p:nvGraphicFramePr>
        <p:xfrm>
          <a:off x="861669" y="4582380"/>
          <a:ext cx="5536918" cy="2051050"/>
        </p:xfrm>
        <a:graphic>
          <a:graphicData uri="http://schemas.openxmlformats.org/presentationml/2006/ole">
            <mc:AlternateContent xmlns:mc="http://schemas.openxmlformats.org/markup-compatibility/2006">
              <mc:Choice xmlns:v="urn:schemas-microsoft-com:vml" Requires="v">
                <p:oleObj r:id="rId2" imgW="5743575" imgH="2266838" progId="">
                  <p:embed/>
                </p:oleObj>
              </mc:Choice>
              <mc:Fallback>
                <p:oleObj r:id="rId2" imgW="5743575" imgH="2266838" progId="">
                  <p:embed/>
                  <p:pic>
                    <p:nvPicPr>
                      <p:cNvPr id="0"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1669" y="4582380"/>
                        <a:ext cx="5536918" cy="20510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文本框 3"/>
          <p:cNvSpPr txBox="1"/>
          <p:nvPr/>
        </p:nvSpPr>
        <p:spPr>
          <a:xfrm>
            <a:off x="6438120" y="5028910"/>
            <a:ext cx="4556981" cy="1605889"/>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nSpc>
                <a:spcPct val="110000"/>
              </a:lnSpc>
            </a:pPr>
            <a:r>
              <a:rPr lang="en-US" altLang="zh-CN" sz="1500" b="1" dirty="0" err="1">
                <a:solidFill>
                  <a:srgbClr val="3F7F5F"/>
                </a:solidFill>
                <a:latin typeface="华文新魏" panose="02010800040101010101" pitchFamily="2" charset="-122"/>
                <a:ea typeface="华文新魏" panose="02010800040101010101" pitchFamily="2" charset="-122"/>
                <a:cs typeface="宋体" panose="02010600030101010101" pitchFamily="2" charset="-122"/>
                <a:sym typeface="+mn-ea"/>
              </a:rPr>
              <a:t>从一个给定的</a:t>
            </a:r>
            <a:r>
              <a:rPr lang="zh-CN" altLang="en-US" sz="1500" b="1" dirty="0">
                <a:solidFill>
                  <a:srgbClr val="3F7F5F"/>
                </a:solidFill>
                <a:latin typeface="华文新魏" panose="02010800040101010101" pitchFamily="2" charset="-122"/>
                <a:ea typeface="华文新魏" panose="02010800040101010101" pitchFamily="2" charset="-122"/>
                <a:cs typeface="宋体" panose="02010600030101010101" pitchFamily="2" charset="-122"/>
                <a:sym typeface="+mn-ea"/>
              </a:rPr>
              <a:t>合集</a:t>
            </a:r>
            <a:r>
              <a:rPr lang="en-US" altLang="zh-CN" sz="1500" b="1" dirty="0">
                <a:solidFill>
                  <a:srgbClr val="3F7F5F"/>
                </a:solidFill>
                <a:latin typeface="华文新魏" panose="02010800040101010101" pitchFamily="2" charset="-122"/>
                <a:ea typeface="华文新魏" panose="02010800040101010101" pitchFamily="2" charset="-122"/>
                <a:cs typeface="宋体" panose="02010600030101010101" pitchFamily="2" charset="-122"/>
              </a:rPr>
              <a:t>返</a:t>
            </a:r>
            <a:r>
              <a:rPr lang="zh-CN" altLang="en-US" sz="1500" b="1" dirty="0">
                <a:solidFill>
                  <a:srgbClr val="3F7F5F"/>
                </a:solidFill>
                <a:latin typeface="华文新魏" panose="02010800040101010101" pitchFamily="2" charset="-122"/>
                <a:ea typeface="华文新魏" panose="02010800040101010101" pitchFamily="2" charset="-122"/>
                <a:cs typeface="宋体" panose="02010600030101010101" pitchFamily="2" charset="-122"/>
              </a:rPr>
              <a:t>回</a:t>
            </a:r>
            <a:r>
              <a:rPr lang="en-US" altLang="zh-CN" sz="1500" b="1" dirty="0" err="1">
                <a:solidFill>
                  <a:srgbClr val="3F7F5F"/>
                </a:solidFill>
                <a:latin typeface="华文新魏" panose="02010800040101010101" pitchFamily="2" charset="-122"/>
                <a:ea typeface="华文新魏" panose="02010800040101010101" pitchFamily="2" charset="-122"/>
                <a:cs typeface="宋体" panose="02010600030101010101" pitchFamily="2" charset="-122"/>
              </a:rPr>
              <a:t>一个同步集</a:t>
            </a:r>
            <a:r>
              <a:rPr lang="zh-CN" altLang="en-US" sz="1500" b="1" dirty="0">
                <a:solidFill>
                  <a:srgbClr val="3F7F5F"/>
                </a:solidFill>
                <a:latin typeface="华文新魏" panose="02010800040101010101" pitchFamily="2" charset="-122"/>
                <a:ea typeface="华文新魏" panose="02010800040101010101" pitchFamily="2" charset="-122"/>
                <a:cs typeface="宋体" panose="02010600030101010101" pitchFamily="2" charset="-122"/>
              </a:rPr>
              <a:t>合</a:t>
            </a:r>
            <a:endParaRPr lang="en-US" altLang="zh-CN" sz="1500" b="1" dirty="0">
              <a:solidFill>
                <a:srgbClr val="3F7F5F"/>
              </a:solidFill>
              <a:latin typeface="华文新魏" panose="02010800040101010101" pitchFamily="2" charset="-122"/>
              <a:ea typeface="华文新魏" panose="02010800040101010101" pitchFamily="2" charset="-122"/>
              <a:cs typeface="宋体" panose="02010600030101010101" pitchFamily="2" charset="-122"/>
            </a:endParaRPr>
          </a:p>
          <a:p>
            <a:pPr>
              <a:lnSpc>
                <a:spcPct val="110000"/>
              </a:lnSpc>
            </a:pPr>
            <a:r>
              <a:rPr lang="en-US" altLang="zh-CN" sz="1500" b="1" dirty="0" err="1">
                <a:solidFill>
                  <a:srgbClr val="3F7F5F"/>
                </a:solidFill>
                <a:latin typeface="华文新魏" panose="02010800040101010101" pitchFamily="2" charset="-122"/>
                <a:ea typeface="华文新魏" panose="02010800040101010101" pitchFamily="2" charset="-122"/>
                <a:cs typeface="宋体" panose="02010600030101010101" pitchFamily="2" charset="-122"/>
              </a:rPr>
              <a:t>从一个给定的线性</a:t>
            </a:r>
            <a:r>
              <a:rPr lang="zh-CN" altLang="en-US" sz="1500" b="1" dirty="0">
                <a:solidFill>
                  <a:srgbClr val="3F7F5F"/>
                </a:solidFill>
                <a:latin typeface="华文新魏" panose="02010800040101010101" pitchFamily="2" charset="-122"/>
                <a:ea typeface="华文新魏" panose="02010800040101010101" pitchFamily="2" charset="-122"/>
                <a:cs typeface="宋体" panose="02010600030101010101" pitchFamily="2" charset="-122"/>
              </a:rPr>
              <a:t>表</a:t>
            </a:r>
            <a:r>
              <a:rPr lang="en-US" altLang="zh-CN" sz="1500" b="1" dirty="0" err="1">
                <a:solidFill>
                  <a:srgbClr val="3F7F5F"/>
                </a:solidFill>
                <a:latin typeface="华文新魏" panose="02010800040101010101" pitchFamily="2" charset="-122"/>
                <a:ea typeface="华文新魏" panose="02010800040101010101" pitchFamily="2" charset="-122"/>
                <a:cs typeface="宋体" panose="02010600030101010101" pitchFamily="2" charset="-122"/>
              </a:rPr>
              <a:t>返回一个</a:t>
            </a:r>
            <a:r>
              <a:rPr lang="zh-CN" altLang="en-US" sz="1500" b="1" dirty="0">
                <a:solidFill>
                  <a:srgbClr val="3F7F5F"/>
                </a:solidFill>
                <a:latin typeface="华文新魏" panose="02010800040101010101" pitchFamily="2" charset="-122"/>
                <a:ea typeface="华文新魏" panose="02010800040101010101" pitchFamily="2" charset="-122"/>
                <a:cs typeface="宋体" panose="02010600030101010101" pitchFamily="2" charset="-122"/>
              </a:rPr>
              <a:t>同步</a:t>
            </a:r>
            <a:r>
              <a:rPr lang="en-US" altLang="zh-CN" sz="1500" b="1" dirty="0" err="1">
                <a:solidFill>
                  <a:srgbClr val="3F7F5F"/>
                </a:solidFill>
                <a:latin typeface="华文新魏" panose="02010800040101010101" pitchFamily="2" charset="-122"/>
                <a:ea typeface="华文新魏" panose="02010800040101010101" pitchFamily="2" charset="-122"/>
                <a:cs typeface="宋体" panose="02010600030101010101" pitchFamily="2" charset="-122"/>
              </a:rPr>
              <a:t>线性表</a:t>
            </a:r>
            <a:endParaRPr lang="en-US" altLang="zh-CN" sz="1500" b="1" dirty="0">
              <a:solidFill>
                <a:srgbClr val="3F7F5F"/>
              </a:solidFill>
              <a:latin typeface="华文新魏" panose="02010800040101010101" pitchFamily="2" charset="-122"/>
              <a:ea typeface="华文新魏" panose="02010800040101010101" pitchFamily="2" charset="-122"/>
              <a:cs typeface="宋体" panose="02010600030101010101" pitchFamily="2" charset="-122"/>
            </a:endParaRPr>
          </a:p>
          <a:p>
            <a:pPr>
              <a:lnSpc>
                <a:spcPct val="110000"/>
              </a:lnSpc>
            </a:pPr>
            <a:r>
              <a:rPr lang="en-US" altLang="zh-CN" sz="1500" b="1" dirty="0">
                <a:solidFill>
                  <a:srgbClr val="3F7F5F"/>
                </a:solidFill>
                <a:latin typeface="华文新魏" panose="02010800040101010101" pitchFamily="2" charset="-122"/>
                <a:ea typeface="华文新魏" panose="02010800040101010101" pitchFamily="2" charset="-122"/>
                <a:cs typeface="宋体" panose="02010600030101010101" pitchFamily="2" charset="-122"/>
              </a:rPr>
              <a:t>从</a:t>
            </a:r>
            <a:r>
              <a:rPr lang="zh-CN" altLang="en-US" sz="1500" b="1" dirty="0">
                <a:solidFill>
                  <a:srgbClr val="3F7F5F"/>
                </a:solidFill>
                <a:latin typeface="华文新魏" panose="02010800040101010101" pitchFamily="2" charset="-122"/>
                <a:ea typeface="华文新魏" panose="02010800040101010101" pitchFamily="2" charset="-122"/>
                <a:cs typeface="宋体" panose="02010600030101010101" pitchFamily="2" charset="-122"/>
              </a:rPr>
              <a:t>一</a:t>
            </a:r>
            <a:r>
              <a:rPr lang="en-US" altLang="zh-CN" sz="1500" b="1" dirty="0" err="1">
                <a:solidFill>
                  <a:srgbClr val="3F7F5F"/>
                </a:solidFill>
                <a:latin typeface="华文新魏" panose="02010800040101010101" pitchFamily="2" charset="-122"/>
                <a:ea typeface="华文新魏" panose="02010800040101010101" pitchFamily="2" charset="-122"/>
                <a:cs typeface="宋体" panose="02010600030101010101" pitchFamily="2" charset="-122"/>
              </a:rPr>
              <a:t>个给定的</a:t>
            </a:r>
            <a:r>
              <a:rPr lang="zh-CN" altLang="en-US" sz="1500" b="1" dirty="0">
                <a:solidFill>
                  <a:srgbClr val="3F7F5F"/>
                </a:solidFill>
                <a:latin typeface="华文新魏" panose="02010800040101010101" pitchFamily="2" charset="-122"/>
                <a:ea typeface="华文新魏" panose="02010800040101010101" pitchFamily="2" charset="-122"/>
                <a:cs typeface="宋体" panose="02010600030101010101" pitchFamily="2" charset="-122"/>
              </a:rPr>
              <a:t>映射</a:t>
            </a:r>
            <a:r>
              <a:rPr lang="en-US" altLang="zh-CN" sz="1500" b="1" dirty="0" err="1">
                <a:solidFill>
                  <a:srgbClr val="3F7F5F"/>
                </a:solidFill>
                <a:latin typeface="华文新魏" panose="02010800040101010101" pitchFamily="2" charset="-122"/>
                <a:ea typeface="华文新魏" panose="02010800040101010101" pitchFamily="2" charset="-122"/>
                <a:cs typeface="宋体" panose="02010600030101010101" pitchFamily="2" charset="-122"/>
              </a:rPr>
              <a:t>表返回一个同步映射表</a:t>
            </a:r>
            <a:endParaRPr lang="en-US" altLang="zh-CN" sz="1500" b="1" dirty="0">
              <a:solidFill>
                <a:srgbClr val="3F7F5F"/>
              </a:solidFill>
              <a:latin typeface="华文新魏" panose="02010800040101010101" pitchFamily="2" charset="-122"/>
              <a:ea typeface="华文新魏" panose="02010800040101010101" pitchFamily="2" charset="-122"/>
              <a:cs typeface="宋体" panose="02010600030101010101" pitchFamily="2" charset="-122"/>
            </a:endParaRPr>
          </a:p>
          <a:p>
            <a:pPr>
              <a:lnSpc>
                <a:spcPct val="110000"/>
              </a:lnSpc>
            </a:pPr>
            <a:r>
              <a:rPr lang="en-US" altLang="zh-CN" sz="1500" b="1" dirty="0" err="1">
                <a:solidFill>
                  <a:srgbClr val="3F7F5F"/>
                </a:solidFill>
                <a:latin typeface="华文新魏" panose="02010800040101010101" pitchFamily="2" charset="-122"/>
                <a:ea typeface="华文新魏" panose="02010800040101010101" pitchFamily="2" charset="-122"/>
                <a:cs typeface="宋体" panose="02010600030101010101" pitchFamily="2" charset="-122"/>
              </a:rPr>
              <a:t>从一个给定的集合返回一个同步集合</a:t>
            </a:r>
            <a:endParaRPr lang="en-US" altLang="zh-CN" sz="1500" b="1" dirty="0">
              <a:solidFill>
                <a:srgbClr val="3F7F5F"/>
              </a:solidFill>
              <a:latin typeface="华文新魏" panose="02010800040101010101" pitchFamily="2" charset="-122"/>
              <a:ea typeface="华文新魏" panose="02010800040101010101" pitchFamily="2" charset="-122"/>
              <a:cs typeface="宋体" panose="02010600030101010101" pitchFamily="2" charset="-122"/>
            </a:endParaRPr>
          </a:p>
          <a:p>
            <a:pPr>
              <a:lnSpc>
                <a:spcPct val="110000"/>
              </a:lnSpc>
            </a:pPr>
            <a:r>
              <a:rPr lang="en-US" altLang="zh-CN" sz="1500" b="1" dirty="0">
                <a:solidFill>
                  <a:srgbClr val="3F7F5F"/>
                </a:solidFill>
                <a:latin typeface="华文新魏" panose="02010800040101010101" pitchFamily="2" charset="-122"/>
                <a:ea typeface="华文新魏" panose="02010800040101010101" pitchFamily="2" charset="-122"/>
                <a:cs typeface="宋体" panose="02010600030101010101" pitchFamily="2" charset="-122"/>
                <a:sym typeface="+mn-ea"/>
              </a:rPr>
              <a:t>从</a:t>
            </a:r>
            <a:r>
              <a:rPr lang="zh-CN" altLang="en-US" sz="1500" b="1" dirty="0">
                <a:solidFill>
                  <a:srgbClr val="3F7F5F"/>
                </a:solidFill>
                <a:latin typeface="华文新魏" panose="02010800040101010101" pitchFamily="2" charset="-122"/>
                <a:ea typeface="华文新魏" panose="02010800040101010101" pitchFamily="2" charset="-122"/>
                <a:cs typeface="宋体" panose="02010600030101010101" pitchFamily="2" charset="-122"/>
                <a:sym typeface="+mn-ea"/>
              </a:rPr>
              <a:t>一</a:t>
            </a:r>
            <a:r>
              <a:rPr lang="en-US" altLang="zh-CN" sz="1500" b="1" dirty="0" err="1">
                <a:solidFill>
                  <a:srgbClr val="3F7F5F"/>
                </a:solidFill>
                <a:latin typeface="华文新魏" panose="02010800040101010101" pitchFamily="2" charset="-122"/>
                <a:ea typeface="华文新魏" panose="02010800040101010101" pitchFamily="2" charset="-122"/>
                <a:cs typeface="宋体" panose="02010600030101010101" pitchFamily="2" charset="-122"/>
                <a:sym typeface="+mn-ea"/>
              </a:rPr>
              <a:t>个给定的</a:t>
            </a:r>
            <a:r>
              <a:rPr lang="zh-CN" altLang="en-US" sz="1500" b="1" dirty="0">
                <a:solidFill>
                  <a:srgbClr val="3F7F5F"/>
                </a:solidFill>
                <a:latin typeface="华文新魏" panose="02010800040101010101" pitchFamily="2" charset="-122"/>
                <a:ea typeface="华文新魏" panose="02010800040101010101" pitchFamily="2" charset="-122"/>
                <a:cs typeface="宋体" panose="02010600030101010101" pitchFamily="2" charset="-122"/>
                <a:sym typeface="+mn-ea"/>
              </a:rPr>
              <a:t>排序映射</a:t>
            </a:r>
            <a:r>
              <a:rPr lang="en-US" altLang="zh-CN" sz="1500" b="1" dirty="0" err="1">
                <a:solidFill>
                  <a:srgbClr val="3F7F5F"/>
                </a:solidFill>
                <a:latin typeface="华文新魏" panose="02010800040101010101" pitchFamily="2" charset="-122"/>
                <a:ea typeface="华文新魏" panose="02010800040101010101" pitchFamily="2" charset="-122"/>
                <a:cs typeface="宋体" panose="02010600030101010101" pitchFamily="2" charset="-122"/>
                <a:sym typeface="+mn-ea"/>
              </a:rPr>
              <a:t>表返回一个同步</a:t>
            </a:r>
            <a:r>
              <a:rPr lang="zh-CN" altLang="en-US" sz="1500" b="1" dirty="0">
                <a:solidFill>
                  <a:srgbClr val="3F7F5F"/>
                </a:solidFill>
                <a:latin typeface="华文新魏" panose="02010800040101010101" pitchFamily="2" charset="-122"/>
                <a:ea typeface="华文新魏" panose="02010800040101010101" pitchFamily="2" charset="-122"/>
                <a:cs typeface="宋体" panose="02010600030101010101" pitchFamily="2" charset="-122"/>
                <a:sym typeface="+mn-ea"/>
              </a:rPr>
              <a:t>排序</a:t>
            </a:r>
            <a:r>
              <a:rPr lang="en-US" altLang="zh-CN" sz="1500" b="1" dirty="0" err="1">
                <a:solidFill>
                  <a:srgbClr val="3F7F5F"/>
                </a:solidFill>
                <a:latin typeface="华文新魏" panose="02010800040101010101" pitchFamily="2" charset="-122"/>
                <a:ea typeface="华文新魏" panose="02010800040101010101" pitchFamily="2" charset="-122"/>
                <a:cs typeface="宋体" panose="02010600030101010101" pitchFamily="2" charset="-122"/>
                <a:sym typeface="+mn-ea"/>
              </a:rPr>
              <a:t>映射表</a:t>
            </a:r>
            <a:endParaRPr lang="en-US" altLang="zh-CN" sz="1500" b="1" dirty="0">
              <a:solidFill>
                <a:srgbClr val="3F7F5F"/>
              </a:solidFill>
              <a:latin typeface="华文新魏" panose="02010800040101010101" pitchFamily="2" charset="-122"/>
              <a:ea typeface="华文新魏" panose="02010800040101010101" pitchFamily="2" charset="-122"/>
              <a:cs typeface="宋体" panose="02010600030101010101" pitchFamily="2" charset="-122"/>
            </a:endParaRPr>
          </a:p>
          <a:p>
            <a:pPr>
              <a:lnSpc>
                <a:spcPct val="110000"/>
              </a:lnSpc>
            </a:pPr>
            <a:r>
              <a:rPr lang="en-US" altLang="zh-CN" sz="1500" b="1" dirty="0" err="1">
                <a:solidFill>
                  <a:srgbClr val="3F7F5F"/>
                </a:solidFill>
                <a:latin typeface="华文新魏" panose="02010800040101010101" pitchFamily="2" charset="-122"/>
                <a:ea typeface="华文新魏" panose="02010800040101010101" pitchFamily="2" charset="-122"/>
                <a:cs typeface="宋体" panose="02010600030101010101" pitchFamily="2" charset="-122"/>
                <a:sym typeface="+mn-ea"/>
              </a:rPr>
              <a:t>从一个给定的</a:t>
            </a:r>
            <a:r>
              <a:rPr lang="zh-CN" altLang="en-US" sz="1500" b="1" dirty="0">
                <a:solidFill>
                  <a:srgbClr val="3F7F5F"/>
                </a:solidFill>
                <a:latin typeface="华文新魏" panose="02010800040101010101" pitchFamily="2" charset="-122"/>
                <a:ea typeface="华文新魏" panose="02010800040101010101" pitchFamily="2" charset="-122"/>
                <a:cs typeface="宋体" panose="02010600030101010101" pitchFamily="2" charset="-122"/>
                <a:sym typeface="+mn-ea"/>
              </a:rPr>
              <a:t>排序</a:t>
            </a:r>
            <a:r>
              <a:rPr lang="en-US" altLang="zh-CN" sz="1500" b="1" dirty="0" err="1">
                <a:solidFill>
                  <a:srgbClr val="3F7F5F"/>
                </a:solidFill>
                <a:latin typeface="华文新魏" panose="02010800040101010101" pitchFamily="2" charset="-122"/>
                <a:ea typeface="华文新魏" panose="02010800040101010101" pitchFamily="2" charset="-122"/>
                <a:cs typeface="宋体" panose="02010600030101010101" pitchFamily="2" charset="-122"/>
                <a:sym typeface="+mn-ea"/>
              </a:rPr>
              <a:t>集合返回一个同步</a:t>
            </a:r>
            <a:r>
              <a:rPr lang="zh-CN" altLang="en-US" sz="1500" b="1" dirty="0">
                <a:solidFill>
                  <a:srgbClr val="3F7F5F"/>
                </a:solidFill>
                <a:latin typeface="华文新魏" panose="02010800040101010101" pitchFamily="2" charset="-122"/>
                <a:ea typeface="华文新魏" panose="02010800040101010101" pitchFamily="2" charset="-122"/>
                <a:cs typeface="宋体" panose="02010600030101010101" pitchFamily="2" charset="-122"/>
                <a:sym typeface="+mn-ea"/>
              </a:rPr>
              <a:t>排序</a:t>
            </a:r>
            <a:r>
              <a:rPr lang="en-US" altLang="zh-CN" sz="1500" b="1" dirty="0">
                <a:solidFill>
                  <a:srgbClr val="3F7F5F"/>
                </a:solidFill>
                <a:latin typeface="华文新魏" panose="02010800040101010101" pitchFamily="2" charset="-122"/>
                <a:ea typeface="华文新魏" panose="02010800040101010101" pitchFamily="2" charset="-122"/>
                <a:cs typeface="宋体" panose="02010600030101010101" pitchFamily="2" charset="-122"/>
                <a:sym typeface="+mn-ea"/>
              </a:rPr>
              <a:t>集合</a:t>
            </a:r>
            <a:endParaRPr lang="en-US" altLang="zh-CN" sz="1500" b="1" dirty="0">
              <a:solidFill>
                <a:srgbClr val="3F7F5F"/>
              </a:solidFill>
              <a:latin typeface="华文新魏" panose="02010800040101010101" pitchFamily="2" charset="-122"/>
              <a:ea typeface="华文新魏" panose="02010800040101010101" pitchFamily="2" charset="-122"/>
              <a:cs typeface="宋体" panose="02010600030101010101" pitchFamily="2" charset="-122"/>
            </a:endParaRPr>
          </a:p>
        </p:txBody>
      </p:sp>
    </p:spTree>
    <p:extLst>
      <p:ext uri="{BB962C8B-B14F-4D97-AF65-F5344CB8AC3E}">
        <p14:creationId xmlns:p14="http://schemas.microsoft.com/office/powerpoint/2010/main" val="83662395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文本占位符 1"/>
          <p:cNvSpPr>
            <a:spLocks noGrp="1"/>
          </p:cNvSpPr>
          <p:nvPr>
            <p:ph type="body" sz="quarter" idx="10"/>
          </p:nvPr>
        </p:nvSpPr>
        <p:spPr bwMode="auto">
          <a:xfrm>
            <a:off x="237439" y="175846"/>
            <a:ext cx="1248461" cy="835269"/>
          </a:xfrm>
          <a:noFill/>
        </p:spPr>
        <p:txBody>
          <a:bodyPr vert="horz" wrap="square" lIns="91440" tIns="45720" rIns="91440" bIns="45720" numCol="1" anchor="t" anchorCtr="0" compatLnSpc="1">
            <a:normAutofit fontScale="87500"/>
          </a:bodyPr>
          <a:lstStyle/>
          <a:p>
            <a:pPr eaLnBrk="1" hangingPunct="1"/>
            <a:r>
              <a:rPr lang="en-US" altLang="zh-CN" dirty="0"/>
              <a:t>30.7</a:t>
            </a:r>
          </a:p>
        </p:txBody>
      </p:sp>
      <p:sp>
        <p:nvSpPr>
          <p:cNvPr id="11267" name="文本占位符 2"/>
          <p:cNvSpPr>
            <a:spLocks noGrp="1"/>
          </p:cNvSpPr>
          <p:nvPr>
            <p:ph type="body" sz="quarter" idx="12"/>
          </p:nvPr>
        </p:nvSpPr>
        <p:spPr bwMode="auto">
          <a:xfrm>
            <a:off x="1650376" y="175846"/>
            <a:ext cx="8891247" cy="496887"/>
          </a:xfrm>
          <a:noFill/>
        </p:spPr>
        <p:txBody>
          <a:bodyPr vert="horz" wrap="square" lIns="91440" tIns="45720" rIns="91440" bIns="45720" numCol="1" anchor="t" anchorCtr="0" compatLnSpc="1">
            <a:noAutofit/>
          </a:bodyPr>
          <a:lstStyle/>
          <a:p>
            <a:r>
              <a:rPr lang="zh-CN" altLang="en-US" b="1" dirty="0">
                <a:latin typeface="华文细黑" panose="02010600040101010101" pitchFamily="2" charset="-122"/>
                <a:ea typeface="华文细黑" panose="02010600040101010101" pitchFamily="2" charset="-122"/>
              </a:rPr>
              <a:t>内部类</a:t>
            </a:r>
            <a:endParaRPr lang="en-US" altLang="zh-CN" b="1" dirty="0">
              <a:latin typeface="华文细黑" panose="02010600040101010101" pitchFamily="2" charset="-122"/>
              <a:ea typeface="华文细黑" panose="02010600040101010101" pitchFamily="2" charset="-122"/>
            </a:endParaRPr>
          </a:p>
        </p:txBody>
      </p:sp>
      <p:sp>
        <p:nvSpPr>
          <p:cNvPr id="2" name="文本框 1">
            <a:extLst>
              <a:ext uri="{FF2B5EF4-FFF2-40B4-BE49-F238E27FC236}">
                <a16:creationId xmlns:a16="http://schemas.microsoft.com/office/drawing/2014/main" id="{0EE48229-B4A8-6294-9474-DB78A72835AD}"/>
              </a:ext>
            </a:extLst>
          </p:cNvPr>
          <p:cNvSpPr txBox="1"/>
          <p:nvPr/>
        </p:nvSpPr>
        <p:spPr>
          <a:xfrm>
            <a:off x="359410" y="1160780"/>
            <a:ext cx="11741785" cy="5539465"/>
          </a:xfrm>
          <a:prstGeom prst="rect">
            <a:avLst/>
          </a:prstGeom>
          <a:noFill/>
        </p:spPr>
        <p:txBody>
          <a:bodyPr wrap="square" rtlCol="0" anchor="t">
            <a:spAutoFit/>
          </a:bodyPr>
          <a:lstStyle/>
          <a:p>
            <a:pPr marL="342900" indent="-342900">
              <a:lnSpc>
                <a:spcPct val="200000"/>
              </a:lnSpc>
              <a:buFont typeface="Wingdings" panose="05000000000000000000" charset="0"/>
              <a:buChar char=""/>
            </a:pPr>
            <a:r>
              <a:rPr lang="zh-CN" altLang="en-US" sz="2000" dirty="0">
                <a:solidFill>
                  <a:srgbClr val="21537D"/>
                </a:solidFill>
                <a:latin typeface="微软雅黑" panose="020B0503020204020204" charset="-122"/>
                <a:ea typeface="微软雅黑" panose="020B0503020204020204" charset="-122"/>
              </a:rPr>
              <a:t>内部类也称为嵌套类，是在一个类的内部定义的类。</a:t>
            </a:r>
            <a:r>
              <a:rPr lang="zh-CN" altLang="en-US" sz="2000" dirty="0">
                <a:solidFill>
                  <a:srgbClr val="FF0000"/>
                </a:solidFill>
                <a:latin typeface="微软雅黑" panose="020B0503020204020204" charset="-122"/>
                <a:ea typeface="微软雅黑" panose="020B0503020204020204" charset="-122"/>
              </a:rPr>
              <a:t>通常一个内部类仅被其外部类使用时</a:t>
            </a:r>
            <a:r>
              <a:rPr lang="en-US" altLang="zh-CN" sz="2000" dirty="0">
                <a:solidFill>
                  <a:srgbClr val="FF0000"/>
                </a:solidFill>
                <a:latin typeface="微软雅黑" panose="020B0503020204020204" charset="-122"/>
                <a:ea typeface="微软雅黑" panose="020B0503020204020204" charset="-122"/>
              </a:rPr>
              <a:t>,</a:t>
            </a:r>
            <a:r>
              <a:rPr lang="zh-CN" altLang="en-US" sz="2000" dirty="0">
                <a:solidFill>
                  <a:srgbClr val="FF0000"/>
                </a:solidFill>
                <a:latin typeface="微软雅黑" panose="020B0503020204020204" charset="-122"/>
                <a:ea typeface="微软雅黑" panose="020B0503020204020204" charset="-122"/>
              </a:rPr>
              <a:t>同时也不想暴露出去，才定义为内部类。</a:t>
            </a:r>
            <a:r>
              <a:rPr lang="zh-CN" altLang="en-US" sz="2000" dirty="0">
                <a:solidFill>
                  <a:srgbClr val="21537D"/>
                </a:solidFill>
                <a:latin typeface="微软雅黑" panose="020B0503020204020204" charset="-122"/>
                <a:ea typeface="微软雅黑" panose="020B0503020204020204" charset="-122"/>
              </a:rPr>
              <a:t>内部类不能定义在方法中。</a:t>
            </a:r>
            <a:endParaRPr lang="en-US" altLang="zh-CN" sz="2000" dirty="0">
              <a:solidFill>
                <a:srgbClr val="21537D"/>
              </a:solidFill>
              <a:latin typeface="微软雅黑" panose="020B0503020204020204" charset="-122"/>
              <a:ea typeface="微软雅黑" panose="020B0503020204020204" charset="-122"/>
            </a:endParaRPr>
          </a:p>
          <a:p>
            <a:pPr marL="800100" lvl="1" indent="-342900">
              <a:lnSpc>
                <a:spcPct val="200000"/>
              </a:lnSpc>
              <a:buFont typeface="Wingdings" panose="05000000000000000000" charset="0"/>
              <a:buChar char=""/>
            </a:pPr>
            <a:r>
              <a:rPr lang="zh-CN" altLang="en-US" sz="2000" dirty="0">
                <a:solidFill>
                  <a:srgbClr val="21537D"/>
                </a:solidFill>
                <a:latin typeface="微软雅黑" panose="020B0503020204020204" charset="-122"/>
                <a:ea typeface="微软雅黑" panose="020B0503020204020204" charset="-122"/>
              </a:rPr>
              <a:t>分为实例内部类和静态内部类</a:t>
            </a:r>
            <a:endParaRPr lang="en-US" altLang="zh-CN" sz="2000" dirty="0">
              <a:solidFill>
                <a:srgbClr val="21537D"/>
              </a:solidFill>
              <a:latin typeface="微软雅黑" panose="020B0503020204020204" charset="-122"/>
              <a:ea typeface="微软雅黑" panose="020B0503020204020204" charset="-122"/>
            </a:endParaRPr>
          </a:p>
          <a:p>
            <a:pPr marL="342900" indent="-342900">
              <a:lnSpc>
                <a:spcPct val="200000"/>
              </a:lnSpc>
              <a:buFont typeface="Wingdings" panose="05000000000000000000" charset="0"/>
              <a:buChar char=""/>
            </a:pPr>
            <a:r>
              <a:rPr lang="zh-CN" altLang="en-US" sz="2000" dirty="0">
                <a:solidFill>
                  <a:srgbClr val="FF0000"/>
                </a:solidFill>
                <a:latin typeface="微软雅黑" panose="020B0503020204020204" charset="-122"/>
                <a:ea typeface="微软雅黑" panose="020B0503020204020204" charset="-122"/>
              </a:rPr>
              <a:t>实例</a:t>
            </a:r>
            <a:r>
              <a:rPr lang="zh-CN" altLang="en-US" sz="2000" dirty="0">
                <a:solidFill>
                  <a:srgbClr val="21537D"/>
                </a:solidFill>
                <a:latin typeface="微软雅黑" panose="020B0503020204020204" charset="-122"/>
                <a:ea typeface="微软雅黑" panose="020B0503020204020204" charset="-122"/>
              </a:rPr>
              <a:t>内部类内部</a:t>
            </a:r>
            <a:r>
              <a:rPr lang="zh-CN" altLang="en-US" sz="2000" dirty="0">
                <a:solidFill>
                  <a:srgbClr val="FF0000"/>
                </a:solidFill>
                <a:latin typeface="微软雅黑" panose="020B0503020204020204" charset="-122"/>
                <a:ea typeface="微软雅黑" panose="020B0503020204020204" charset="-122"/>
              </a:rPr>
              <a:t>不允许定义静态成员（</a:t>
            </a:r>
            <a:r>
              <a:rPr lang="en-US" altLang="zh-CN" sz="2000" dirty="0">
                <a:solidFill>
                  <a:srgbClr val="FF0000"/>
                </a:solidFill>
                <a:latin typeface="微软雅黑" panose="020B0503020204020204" charset="-122"/>
                <a:ea typeface="微软雅黑" panose="020B0503020204020204" charset="-122"/>
              </a:rPr>
              <a:t>JDK16</a:t>
            </a:r>
            <a:r>
              <a:rPr lang="zh-CN" altLang="en-US" sz="2000" dirty="0">
                <a:solidFill>
                  <a:srgbClr val="FF0000"/>
                </a:solidFill>
                <a:latin typeface="微软雅黑" panose="020B0503020204020204" charset="-122"/>
                <a:ea typeface="微软雅黑" panose="020B0503020204020204" charset="-122"/>
              </a:rPr>
              <a:t>以前）</a:t>
            </a:r>
            <a:r>
              <a:rPr lang="zh-CN" altLang="en-US" sz="2000" dirty="0">
                <a:solidFill>
                  <a:srgbClr val="21537D"/>
                </a:solidFill>
                <a:latin typeface="微软雅黑" panose="020B0503020204020204" charset="-122"/>
                <a:ea typeface="微软雅黑" panose="020B0503020204020204" charset="-122"/>
              </a:rPr>
              <a:t>。</a:t>
            </a:r>
            <a:r>
              <a:rPr lang="zh-CN" altLang="en-US" sz="2000" dirty="0">
                <a:solidFill>
                  <a:srgbClr val="FF0000"/>
                </a:solidFill>
                <a:latin typeface="微软雅黑" panose="020B0503020204020204" charset="-122"/>
                <a:ea typeface="微软雅黑" panose="020B0503020204020204" charset="-122"/>
              </a:rPr>
              <a:t>从</a:t>
            </a:r>
            <a:r>
              <a:rPr lang="en-US" altLang="zh-CN" sz="2000" dirty="0">
                <a:solidFill>
                  <a:srgbClr val="FF0000"/>
                </a:solidFill>
                <a:latin typeface="微软雅黑" panose="020B0503020204020204" charset="-122"/>
                <a:ea typeface="微软雅黑" panose="020B0503020204020204" charset="-122"/>
              </a:rPr>
              <a:t>JDK16</a:t>
            </a:r>
            <a:r>
              <a:rPr lang="zh-CN" altLang="en-US" sz="2000" dirty="0">
                <a:solidFill>
                  <a:srgbClr val="FF0000"/>
                </a:solidFill>
                <a:latin typeface="微软雅黑" panose="020B0503020204020204" charset="-122"/>
                <a:ea typeface="微软雅黑" panose="020B0503020204020204" charset="-122"/>
              </a:rPr>
              <a:t>开始</a:t>
            </a:r>
            <a:r>
              <a:rPr lang="zh-CN" altLang="en-US" sz="2000" dirty="0">
                <a:solidFill>
                  <a:srgbClr val="21537D"/>
                </a:solidFill>
                <a:latin typeface="微软雅黑" panose="020B0503020204020204" charset="-122"/>
                <a:ea typeface="微软雅黑" panose="020B0503020204020204" charset="-122"/>
              </a:rPr>
              <a:t>，</a:t>
            </a:r>
            <a:r>
              <a:rPr lang="zh-CN" altLang="en-US" sz="2000" dirty="0">
                <a:solidFill>
                  <a:srgbClr val="FF0000"/>
                </a:solidFill>
                <a:latin typeface="微软雅黑" panose="020B0503020204020204" charset="-122"/>
                <a:ea typeface="微软雅黑" panose="020B0503020204020204" charset="-122"/>
              </a:rPr>
              <a:t>实例内部类可以定义静态成员了</a:t>
            </a:r>
            <a:r>
              <a:rPr lang="zh-CN" altLang="en-US" sz="2000" dirty="0">
                <a:solidFill>
                  <a:srgbClr val="21537D"/>
                </a:solidFill>
                <a:latin typeface="微软雅黑" panose="020B0503020204020204" charset="-122"/>
                <a:ea typeface="微软雅黑" panose="020B0503020204020204" charset="-122"/>
              </a:rPr>
              <a:t>。创建实例内部类的对象时需要使用 </a:t>
            </a:r>
            <a:r>
              <a:rPr lang="zh-CN" altLang="en-US" sz="2000" dirty="0">
                <a:solidFill>
                  <a:srgbClr val="FF0000"/>
                </a:solidFill>
                <a:latin typeface="微软雅黑" panose="020B0503020204020204" charset="-122"/>
                <a:ea typeface="微软雅黑" panose="020B0503020204020204" charset="-122"/>
              </a:rPr>
              <a:t>外部类的实例变量</a:t>
            </a:r>
            <a:r>
              <a:rPr lang="en-US" altLang="zh-CN" sz="2000" dirty="0">
                <a:solidFill>
                  <a:srgbClr val="FF0000"/>
                </a:solidFill>
                <a:latin typeface="微软雅黑" panose="020B0503020204020204" charset="-122"/>
                <a:ea typeface="微软雅黑" panose="020B0503020204020204" charset="-122"/>
              </a:rPr>
              <a:t>.new </a:t>
            </a:r>
            <a:r>
              <a:rPr lang="zh-CN" altLang="en-US" sz="2000" dirty="0">
                <a:solidFill>
                  <a:srgbClr val="FF0000"/>
                </a:solidFill>
                <a:latin typeface="微软雅黑" panose="020B0503020204020204" charset="-122"/>
                <a:ea typeface="微软雅黑" panose="020B0503020204020204" charset="-122"/>
              </a:rPr>
              <a:t>实例内部类类名</a:t>
            </a:r>
            <a:r>
              <a:rPr lang="en-US" altLang="zh-CN" sz="2000" dirty="0">
                <a:solidFill>
                  <a:srgbClr val="FF0000"/>
                </a:solidFill>
                <a:latin typeface="微软雅黑" panose="020B0503020204020204" charset="-122"/>
                <a:ea typeface="微软雅黑" panose="020B0503020204020204" charset="-122"/>
              </a:rPr>
              <a:t>( )</a:t>
            </a:r>
            <a:r>
              <a:rPr lang="zh-CN" altLang="en-US" sz="2000" dirty="0">
                <a:solidFill>
                  <a:srgbClr val="21537D"/>
                </a:solidFill>
                <a:latin typeface="微软雅黑" panose="020B0503020204020204" charset="-122"/>
                <a:ea typeface="微软雅黑" panose="020B0503020204020204" charset="-122"/>
              </a:rPr>
              <a:t>。</a:t>
            </a:r>
            <a:r>
              <a:rPr lang="en-US" altLang="zh-CN" sz="2000" dirty="0">
                <a:solidFill>
                  <a:srgbClr val="21537D"/>
                </a:solidFill>
                <a:latin typeface="微软雅黑" panose="020B0503020204020204" charset="-122"/>
                <a:ea typeface="微软雅黑" panose="020B0503020204020204" charset="-122"/>
              </a:rPr>
              <a:t>(</a:t>
            </a:r>
            <a:r>
              <a:rPr lang="zh-CN" altLang="en-US" sz="2000" dirty="0">
                <a:solidFill>
                  <a:srgbClr val="21537D"/>
                </a:solidFill>
                <a:latin typeface="微软雅黑" panose="020B0503020204020204" charset="-122"/>
                <a:ea typeface="微软雅黑" panose="020B0503020204020204" charset="-122"/>
              </a:rPr>
              <a:t>即只有当有了外部类的实例，才能实例化 </a:t>
            </a:r>
            <a:r>
              <a:rPr lang="zh-CN" altLang="en-US" sz="2000" dirty="0">
                <a:solidFill>
                  <a:srgbClr val="FF0000"/>
                </a:solidFill>
                <a:latin typeface="微软雅黑" panose="020B0503020204020204" charset="-122"/>
                <a:ea typeface="微软雅黑" panose="020B0503020204020204" charset="-122"/>
              </a:rPr>
              <a:t>实例内部类</a:t>
            </a:r>
            <a:r>
              <a:rPr lang="zh-CN" altLang="en-US" sz="2000" dirty="0">
                <a:solidFill>
                  <a:srgbClr val="21537D"/>
                </a:solidFill>
                <a:latin typeface="微软雅黑" panose="020B0503020204020204" charset="-122"/>
                <a:ea typeface="微软雅黑" panose="020B0503020204020204" charset="-122"/>
              </a:rPr>
              <a:t>的对象）</a:t>
            </a:r>
            <a:endParaRPr lang="en-US" altLang="zh-CN" sz="2000" dirty="0">
              <a:solidFill>
                <a:srgbClr val="21537D"/>
              </a:solidFill>
              <a:latin typeface="微软雅黑" panose="020B0503020204020204" charset="-122"/>
              <a:ea typeface="微软雅黑" panose="020B0503020204020204" charset="-122"/>
            </a:endParaRPr>
          </a:p>
          <a:p>
            <a:pPr marL="342900" indent="-342900">
              <a:lnSpc>
                <a:spcPct val="200000"/>
              </a:lnSpc>
              <a:buFont typeface="Wingdings" panose="05000000000000000000" charset="0"/>
              <a:buChar char=""/>
            </a:pPr>
            <a:r>
              <a:rPr lang="zh-CN" altLang="en-US" sz="2000" dirty="0">
                <a:solidFill>
                  <a:srgbClr val="21537D"/>
                </a:solidFill>
                <a:latin typeface="微软雅黑" panose="020B0503020204020204" charset="-122"/>
                <a:ea typeface="微软雅黑" panose="020B0503020204020204" charset="-122"/>
              </a:rPr>
              <a:t>静态内部类用</a:t>
            </a:r>
            <a:r>
              <a:rPr lang="en-US" altLang="zh-CN" sz="2000" dirty="0">
                <a:solidFill>
                  <a:srgbClr val="21537D"/>
                </a:solidFill>
                <a:latin typeface="微软雅黑" panose="020B0503020204020204" charset="-122"/>
                <a:ea typeface="微软雅黑" panose="020B0503020204020204" charset="-122"/>
              </a:rPr>
              <a:t>static</a:t>
            </a:r>
            <a:r>
              <a:rPr lang="zh-CN" altLang="en-US" sz="2000" dirty="0">
                <a:solidFill>
                  <a:srgbClr val="21537D"/>
                </a:solidFill>
                <a:latin typeface="微软雅黑" panose="020B0503020204020204" charset="-122"/>
                <a:ea typeface="微软雅黑" panose="020B0503020204020204" charset="-122"/>
              </a:rPr>
              <a:t>定义，其内部允许定义实例成员和静态成员。</a:t>
            </a:r>
            <a:endParaRPr lang="en-US" altLang="zh-CN" sz="2000" dirty="0">
              <a:solidFill>
                <a:srgbClr val="21537D"/>
              </a:solidFill>
              <a:latin typeface="微软雅黑" panose="020B0503020204020204" charset="-122"/>
              <a:ea typeface="微软雅黑" panose="020B0503020204020204" charset="-122"/>
            </a:endParaRPr>
          </a:p>
          <a:p>
            <a:pPr marL="342900" indent="-342900">
              <a:lnSpc>
                <a:spcPct val="200000"/>
              </a:lnSpc>
              <a:buFont typeface="Wingdings" panose="05000000000000000000" charset="0"/>
              <a:buChar char=""/>
            </a:pPr>
            <a:r>
              <a:rPr lang="zh-CN" altLang="en-US" sz="2000" dirty="0">
                <a:solidFill>
                  <a:srgbClr val="FF0000"/>
                </a:solidFill>
                <a:latin typeface="微软雅黑" panose="020B0503020204020204" charset="-122"/>
                <a:ea typeface="微软雅黑" panose="020B0503020204020204" charset="-122"/>
              </a:rPr>
              <a:t>静态内部类的方法不能访问外部类的实例成员变量</a:t>
            </a:r>
            <a:r>
              <a:rPr lang="zh-CN" altLang="en-US" sz="2000" dirty="0">
                <a:solidFill>
                  <a:srgbClr val="21537D"/>
                </a:solidFill>
                <a:latin typeface="微软雅黑" panose="020B0503020204020204" charset="-122"/>
                <a:ea typeface="微软雅黑" panose="020B0503020204020204" charset="-122"/>
              </a:rPr>
              <a:t>。</a:t>
            </a:r>
            <a:endParaRPr lang="en-US" altLang="zh-CN" sz="2000" dirty="0">
              <a:solidFill>
                <a:srgbClr val="21537D"/>
              </a:solidFill>
              <a:latin typeface="微软雅黑" panose="020B0503020204020204" charset="-122"/>
              <a:ea typeface="微软雅黑" panose="020B0503020204020204" charset="-122"/>
            </a:endParaRPr>
          </a:p>
          <a:p>
            <a:pPr marL="342900" indent="-342900">
              <a:lnSpc>
                <a:spcPct val="200000"/>
              </a:lnSpc>
              <a:buFont typeface="Wingdings" panose="05000000000000000000" charset="0"/>
              <a:buChar char=""/>
            </a:pPr>
            <a:r>
              <a:rPr lang="zh-CN" altLang="en-US" sz="2000" dirty="0">
                <a:solidFill>
                  <a:srgbClr val="21537D"/>
                </a:solidFill>
                <a:latin typeface="微软雅黑" panose="020B0503020204020204" charset="-122"/>
                <a:ea typeface="微软雅黑" panose="020B0503020204020204" charset="-122"/>
              </a:rPr>
              <a:t>创建静态内部类的对象时需要使用</a:t>
            </a:r>
            <a:r>
              <a:rPr lang="en-US" altLang="zh-CN" sz="2000" dirty="0">
                <a:solidFill>
                  <a:srgbClr val="21537D"/>
                </a:solidFill>
                <a:latin typeface="微软雅黑" panose="020B0503020204020204" charset="-122"/>
                <a:ea typeface="微软雅黑" panose="020B0503020204020204" charset="-122"/>
              </a:rPr>
              <a:t>new </a:t>
            </a:r>
            <a:r>
              <a:rPr lang="zh-CN" altLang="en-US" sz="2000" dirty="0">
                <a:solidFill>
                  <a:srgbClr val="21537D"/>
                </a:solidFill>
                <a:latin typeface="微软雅黑" panose="020B0503020204020204" charset="-122"/>
                <a:ea typeface="微软雅黑" panose="020B0503020204020204" charset="-122"/>
              </a:rPr>
              <a:t>外部类</a:t>
            </a:r>
            <a:r>
              <a:rPr lang="en-US" altLang="zh-CN" sz="2000" dirty="0">
                <a:solidFill>
                  <a:srgbClr val="21537D"/>
                </a:solidFill>
                <a:latin typeface="微软雅黑" panose="020B0503020204020204" charset="-122"/>
                <a:ea typeface="微软雅黑" panose="020B0503020204020204" charset="-122"/>
              </a:rPr>
              <a:t>.</a:t>
            </a:r>
            <a:r>
              <a:rPr lang="zh-CN" altLang="en-US" sz="2000" dirty="0">
                <a:solidFill>
                  <a:srgbClr val="21537D"/>
                </a:solidFill>
                <a:latin typeface="微软雅黑" panose="020B0503020204020204" charset="-122"/>
                <a:ea typeface="微软雅黑" panose="020B0503020204020204" charset="-122"/>
              </a:rPr>
              <a:t>静态内部类</a:t>
            </a:r>
            <a:r>
              <a:rPr lang="en-US" altLang="zh-CN" sz="2000" dirty="0">
                <a:solidFill>
                  <a:srgbClr val="21537D"/>
                </a:solidFill>
                <a:latin typeface="微软雅黑" panose="020B0503020204020204" charset="-122"/>
                <a:ea typeface="微软雅黑" panose="020B0503020204020204" charset="-122"/>
              </a:rPr>
              <a:t>( )</a:t>
            </a:r>
            <a:endParaRPr lang="zh-CN" altLang="en-US" sz="2000" dirty="0">
              <a:solidFill>
                <a:srgbClr val="21537D"/>
              </a:solidFill>
              <a:latin typeface="微软雅黑" panose="020B0503020204020204" charset="-122"/>
              <a:ea typeface="微软雅黑" panose="020B0503020204020204" charset="-122"/>
            </a:endParaRPr>
          </a:p>
        </p:txBody>
      </p:sp>
    </p:spTree>
    <p:extLst>
      <p:ext uri="{BB962C8B-B14F-4D97-AF65-F5344CB8AC3E}">
        <p14:creationId xmlns:p14="http://schemas.microsoft.com/office/powerpoint/2010/main" val="246887305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文本占位符 2"/>
          <p:cNvSpPr>
            <a:spLocks noGrp="1"/>
          </p:cNvSpPr>
          <p:nvPr>
            <p:ph type="body" sz="quarter" idx="12"/>
          </p:nvPr>
        </p:nvSpPr>
        <p:spPr bwMode="auto">
          <a:xfrm>
            <a:off x="1438274" y="273798"/>
            <a:ext cx="7394575" cy="496887"/>
          </a:xfrm>
          <a:noFill/>
        </p:spPr>
        <p:txBody>
          <a:bodyPr vert="horz" wrap="square" lIns="91440" tIns="45720" rIns="91440" bIns="45720" numCol="1" anchor="t" anchorCtr="0" compatLnSpc="1">
            <a:noAutofit/>
          </a:bodyPr>
          <a:lstStyle/>
          <a:p>
            <a:pPr eaLnBrk="1" hangingPunct="1"/>
            <a:r>
              <a:rPr lang="zh-CN" altLang="en-US" dirty="0"/>
              <a:t>内部类</a:t>
            </a:r>
          </a:p>
        </p:txBody>
      </p:sp>
      <p:sp>
        <p:nvSpPr>
          <p:cNvPr id="7" name="文本占位符 1"/>
          <p:cNvSpPr>
            <a:spLocks noGrp="1"/>
          </p:cNvSpPr>
          <p:nvPr/>
        </p:nvSpPr>
        <p:spPr bwMode="auto">
          <a:xfrm>
            <a:off x="-20366" y="246843"/>
            <a:ext cx="1221831" cy="1008380"/>
          </a:xfrm>
          <a:prstGeom prst="rect">
            <a:avLst/>
          </a:prstGeom>
          <a:noFill/>
        </p:spPr>
        <p:txBody>
          <a:bodyPr vert="horz" wrap="square" lIns="91440" tIns="45720" rIns="91440" bIns="45720" numCol="1" rtlCol="0" anchor="t" anchorCtr="0" compatLnSpc="1">
            <a:normAutofit fontScale="87500"/>
          </a:bodyPr>
          <a:lstStyle>
            <a:lvl1pPr marL="0" indent="0" algn="dist" defTabSz="914400" rtl="0" eaLnBrk="1" latinLnBrk="0" hangingPunct="1">
              <a:lnSpc>
                <a:spcPct val="90000"/>
              </a:lnSpc>
              <a:spcBef>
                <a:spcPts val="1000"/>
              </a:spcBef>
              <a:buFont typeface="Arial" panose="020B0604020202020204" pitchFamily="34" charset="0"/>
              <a:buNone/>
              <a:defRPr sz="4800" b="1" kern="1200">
                <a:solidFill>
                  <a:schemeClr val="bg1"/>
                </a:solidFill>
                <a:latin typeface="华文细黑" panose="02010600040101010101" pitchFamily="2" charset="-122"/>
                <a:ea typeface="华文细黑" panose="02010600040101010101" pitchFamily="2"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en-US" altLang="zh-CN" dirty="0"/>
              <a:t>30.7</a:t>
            </a:r>
          </a:p>
        </p:txBody>
      </p:sp>
      <p:sp>
        <p:nvSpPr>
          <p:cNvPr id="5" name="矩形 4"/>
          <p:cNvSpPr/>
          <p:nvPr/>
        </p:nvSpPr>
        <p:spPr>
          <a:xfrm>
            <a:off x="104865" y="1255223"/>
            <a:ext cx="5177350" cy="5047536"/>
          </a:xfrm>
          <a:prstGeom prst="rect">
            <a:avLst/>
          </a:prstGeom>
        </p:spPr>
        <p:txBody>
          <a:bodyPr wrap="square">
            <a:spAutoFit/>
          </a:bodyPr>
          <a:lstStyle/>
          <a:p>
            <a:r>
              <a:rPr lang="en-US" altLang="zh-CN" sz="1400" b="1" dirty="0">
                <a:latin typeface="华文新魏" pitchFamily="2" charset="-122"/>
                <a:ea typeface="华文新魏" pitchFamily="2" charset="-122"/>
              </a:rPr>
              <a:t>class Wrapper{</a:t>
            </a:r>
          </a:p>
          <a:p>
            <a:r>
              <a:rPr lang="en-US" altLang="zh-CN" sz="1400" b="1" dirty="0">
                <a:latin typeface="华文新魏" pitchFamily="2" charset="-122"/>
                <a:ea typeface="华文新魏" pitchFamily="2" charset="-122"/>
              </a:rPr>
              <a:t>    private int </a:t>
            </a:r>
            <a:r>
              <a:rPr lang="en-US" altLang="zh-CN" sz="1400" b="1" dirty="0">
                <a:solidFill>
                  <a:srgbClr val="7030A0"/>
                </a:solidFill>
                <a:latin typeface="华文新魏" pitchFamily="2" charset="-122"/>
                <a:ea typeface="华文新魏" pitchFamily="2" charset="-122"/>
              </a:rPr>
              <a:t>x</a:t>
            </a:r>
            <a:r>
              <a:rPr lang="en-US" altLang="zh-CN" sz="1400" b="1" dirty="0">
                <a:latin typeface="华文新魏" pitchFamily="2" charset="-122"/>
                <a:ea typeface="华文新魏" pitchFamily="2" charset="-122"/>
              </a:rPr>
              <a:t>=0;</a:t>
            </a:r>
          </a:p>
          <a:p>
            <a:r>
              <a:rPr lang="en-US" altLang="zh-CN" sz="1400" b="1" dirty="0">
                <a:latin typeface="华文新魏" pitchFamily="2" charset="-122"/>
                <a:ea typeface="华文新魏" pitchFamily="2" charset="-122"/>
              </a:rPr>
              <a:t>    private static int </a:t>
            </a:r>
            <a:r>
              <a:rPr lang="en-US" altLang="zh-CN" sz="1400" b="1" dirty="0">
                <a:solidFill>
                  <a:srgbClr val="FF0000"/>
                </a:solidFill>
                <a:latin typeface="华文新魏" pitchFamily="2" charset="-122"/>
                <a:ea typeface="华文新魏" pitchFamily="2" charset="-122"/>
              </a:rPr>
              <a:t>z </a:t>
            </a:r>
            <a:r>
              <a:rPr lang="en-US" altLang="zh-CN" sz="1400" b="1" dirty="0">
                <a:latin typeface="华文新魏" pitchFamily="2" charset="-122"/>
                <a:ea typeface="华文新魏" pitchFamily="2" charset="-122"/>
              </a:rPr>
              <a:t>= 0;</a:t>
            </a:r>
          </a:p>
          <a:p>
            <a:r>
              <a:rPr lang="en-US" altLang="zh-CN" sz="1400" b="1" dirty="0">
                <a:latin typeface="华文新魏" pitchFamily="2" charset="-122"/>
                <a:ea typeface="华文新魏" pitchFamily="2" charset="-122"/>
              </a:rPr>
              <a:t>    //</a:t>
            </a:r>
            <a:r>
              <a:rPr lang="zh-CN" altLang="en-US" sz="1400" b="1" dirty="0">
                <a:latin typeface="华文新魏" pitchFamily="2" charset="-122"/>
                <a:ea typeface="华文新魏" pitchFamily="2" charset="-122"/>
              </a:rPr>
              <a:t>内部静态类</a:t>
            </a:r>
          </a:p>
          <a:p>
            <a:r>
              <a:rPr lang="zh-CN" altLang="en-US" sz="1400" b="1" dirty="0">
                <a:latin typeface="华文新魏" pitchFamily="2" charset="-122"/>
                <a:ea typeface="华文新魏" pitchFamily="2" charset="-122"/>
              </a:rPr>
              <a:t>    </a:t>
            </a:r>
            <a:r>
              <a:rPr lang="en-US" altLang="zh-CN" sz="1400" b="1" dirty="0">
                <a:latin typeface="华文新魏" pitchFamily="2" charset="-122"/>
                <a:ea typeface="华文新魏" pitchFamily="2" charset="-122"/>
              </a:rPr>
              <a:t>static class A{</a:t>
            </a:r>
          </a:p>
          <a:p>
            <a:r>
              <a:rPr lang="en-US" altLang="zh-CN" sz="1400" b="1" dirty="0">
                <a:latin typeface="华文新魏" pitchFamily="2" charset="-122"/>
                <a:ea typeface="华文新魏" pitchFamily="2" charset="-122"/>
              </a:rPr>
              <a:t>        int</a:t>
            </a:r>
            <a:r>
              <a:rPr lang="en-US" altLang="zh-CN" sz="1400" b="1" dirty="0">
                <a:solidFill>
                  <a:schemeClr val="accent2"/>
                </a:solidFill>
                <a:latin typeface="华文新魏" pitchFamily="2" charset="-122"/>
                <a:ea typeface="华文新魏" pitchFamily="2" charset="-122"/>
              </a:rPr>
              <a:t> y</a:t>
            </a:r>
            <a:r>
              <a:rPr lang="en-US" altLang="zh-CN" sz="1400" b="1" dirty="0">
                <a:latin typeface="华文新魏" pitchFamily="2" charset="-122"/>
                <a:ea typeface="华文新魏" pitchFamily="2" charset="-122"/>
              </a:rPr>
              <a:t>=0;</a:t>
            </a:r>
          </a:p>
          <a:p>
            <a:r>
              <a:rPr lang="en-US" altLang="zh-CN" sz="1400" b="1" dirty="0">
                <a:latin typeface="华文新魏" pitchFamily="2" charset="-122"/>
                <a:ea typeface="华文新魏" pitchFamily="2" charset="-122"/>
              </a:rPr>
              <a:t>        static int </a:t>
            </a:r>
            <a:r>
              <a:rPr lang="en-US" altLang="zh-CN" sz="1400" b="1" dirty="0">
                <a:solidFill>
                  <a:srgbClr val="0070C0"/>
                </a:solidFill>
                <a:latin typeface="华文新魏" pitchFamily="2" charset="-122"/>
                <a:ea typeface="华文新魏" pitchFamily="2" charset="-122"/>
              </a:rPr>
              <a:t>q</a:t>
            </a:r>
            <a:r>
              <a:rPr lang="en-US" altLang="zh-CN" sz="1400" b="1" dirty="0">
                <a:latin typeface="华文新魏" pitchFamily="2" charset="-122"/>
                <a:ea typeface="华文新魏" pitchFamily="2" charset="-122"/>
              </a:rPr>
              <a:t>=0;  //</a:t>
            </a:r>
            <a:r>
              <a:rPr lang="zh-CN" altLang="en-US" sz="1400" b="1" dirty="0">
                <a:latin typeface="华文新魏" pitchFamily="2" charset="-122"/>
                <a:ea typeface="华文新魏" pitchFamily="2" charset="-122"/>
              </a:rPr>
              <a:t>可以定义静态成员</a:t>
            </a:r>
            <a:r>
              <a:rPr lang="en-US" altLang="zh-CN" sz="1400" b="1" dirty="0">
                <a:latin typeface="华文新魏" pitchFamily="2" charset="-122"/>
                <a:ea typeface="华文新魏" pitchFamily="2" charset="-122"/>
              </a:rPr>
              <a:t>,</a:t>
            </a:r>
          </a:p>
          <a:p>
            <a:r>
              <a:rPr lang="en-US" altLang="zh-CN" sz="1400" b="1" dirty="0">
                <a:latin typeface="华文新魏" pitchFamily="2" charset="-122"/>
                <a:ea typeface="华文新魏" pitchFamily="2" charset="-122"/>
              </a:rPr>
              <a:t>        //</a:t>
            </a:r>
            <a:r>
              <a:rPr lang="zh-CN" altLang="en-US" sz="1400" b="1" dirty="0">
                <a:latin typeface="华文新魏" pitchFamily="2" charset="-122"/>
                <a:ea typeface="华文新魏" pitchFamily="2" charset="-122"/>
              </a:rPr>
              <a:t>不能访问外部类的实例成员</a:t>
            </a:r>
            <a:r>
              <a:rPr lang="en-US" altLang="zh-CN" sz="1400" b="1" dirty="0">
                <a:latin typeface="华文新魏" pitchFamily="2" charset="-122"/>
                <a:ea typeface="华文新魏" pitchFamily="2" charset="-122"/>
              </a:rPr>
              <a:t>x</a:t>
            </a:r>
            <a:r>
              <a:rPr lang="zh-CN" altLang="en-US" sz="1400" b="1" dirty="0">
                <a:latin typeface="华文新魏" pitchFamily="2" charset="-122"/>
                <a:ea typeface="华文新魏" pitchFamily="2" charset="-122"/>
              </a:rPr>
              <a:t>，可访问外部类静态成员</a:t>
            </a:r>
            <a:r>
              <a:rPr lang="en-US" altLang="zh-CN" sz="1400" b="1" dirty="0">
                <a:latin typeface="华文新魏" pitchFamily="2" charset="-122"/>
                <a:ea typeface="华文新魏" pitchFamily="2" charset="-122"/>
              </a:rPr>
              <a:t>z</a:t>
            </a:r>
          </a:p>
          <a:p>
            <a:r>
              <a:rPr lang="en-US" altLang="zh-CN" sz="1400" b="1" dirty="0">
                <a:latin typeface="华文新魏" pitchFamily="2" charset="-122"/>
                <a:ea typeface="华文新魏" pitchFamily="2" charset="-122"/>
              </a:rPr>
              <a:t>        int g() {  return ++</a:t>
            </a:r>
            <a:r>
              <a:rPr lang="en-US" altLang="zh-CN" sz="1400" b="1" dirty="0">
                <a:solidFill>
                  <a:srgbClr val="0070C0"/>
                </a:solidFill>
                <a:latin typeface="华文新魏" pitchFamily="2" charset="-122"/>
                <a:ea typeface="华文新魏" pitchFamily="2" charset="-122"/>
              </a:rPr>
              <a:t>q</a:t>
            </a:r>
            <a:r>
              <a:rPr lang="en-US" altLang="zh-CN" sz="1400" b="1" dirty="0">
                <a:latin typeface="华文新魏" pitchFamily="2" charset="-122"/>
                <a:ea typeface="华文新魏" pitchFamily="2" charset="-122"/>
              </a:rPr>
              <a:t> + ++</a:t>
            </a:r>
            <a:r>
              <a:rPr lang="en-US" altLang="zh-CN" sz="1400" b="1" dirty="0">
                <a:solidFill>
                  <a:schemeClr val="accent2"/>
                </a:solidFill>
                <a:latin typeface="华文新魏" pitchFamily="2" charset="-122"/>
                <a:ea typeface="华文新魏" pitchFamily="2" charset="-122"/>
              </a:rPr>
              <a:t>y</a:t>
            </a:r>
            <a:r>
              <a:rPr lang="en-US" altLang="zh-CN" sz="1400" b="1" dirty="0">
                <a:latin typeface="华文新魏" pitchFamily="2" charset="-122"/>
                <a:ea typeface="华文新魏" pitchFamily="2" charset="-122"/>
              </a:rPr>
              <a:t> + ++</a:t>
            </a:r>
            <a:r>
              <a:rPr lang="en-US" altLang="zh-CN" sz="1400" b="1" dirty="0">
                <a:solidFill>
                  <a:srgbClr val="FF0000"/>
                </a:solidFill>
                <a:latin typeface="华文新魏" pitchFamily="2" charset="-122"/>
                <a:ea typeface="华文新魏" pitchFamily="2" charset="-122"/>
              </a:rPr>
              <a:t>z</a:t>
            </a:r>
            <a:r>
              <a:rPr lang="en-US" altLang="zh-CN" sz="1400" b="1" dirty="0">
                <a:latin typeface="华文新魏" pitchFamily="2" charset="-122"/>
                <a:ea typeface="华文新魏" pitchFamily="2" charset="-122"/>
              </a:rPr>
              <a:t>; }</a:t>
            </a:r>
          </a:p>
          <a:p>
            <a:r>
              <a:rPr lang="en-US" altLang="zh-CN" sz="1400" b="1" dirty="0">
                <a:latin typeface="华文新魏" pitchFamily="2" charset="-122"/>
                <a:ea typeface="华文新魏" pitchFamily="2" charset="-122"/>
              </a:rPr>
              <a:t>    }</a:t>
            </a:r>
          </a:p>
          <a:p>
            <a:r>
              <a:rPr lang="en-US" altLang="zh-CN" sz="1400" b="1" dirty="0">
                <a:latin typeface="华文新魏" pitchFamily="2" charset="-122"/>
                <a:ea typeface="华文新魏" pitchFamily="2" charset="-122"/>
              </a:rPr>
              <a:t>    //</a:t>
            </a:r>
            <a:r>
              <a:rPr lang="zh-CN" altLang="en-US" sz="1400" b="1" dirty="0">
                <a:latin typeface="华文新魏" pitchFamily="2" charset="-122"/>
                <a:ea typeface="华文新魏" pitchFamily="2" charset="-122"/>
              </a:rPr>
              <a:t>内部实例类</a:t>
            </a:r>
            <a:r>
              <a:rPr lang="en-US" altLang="zh-CN" sz="1400" b="1" dirty="0">
                <a:latin typeface="华文新魏" pitchFamily="2" charset="-122"/>
                <a:ea typeface="华文新魏" pitchFamily="2" charset="-122"/>
              </a:rPr>
              <a:t>,</a:t>
            </a:r>
            <a:r>
              <a:rPr lang="zh-CN" altLang="en-US" sz="1400" b="1" dirty="0">
                <a:solidFill>
                  <a:srgbClr val="FF0000"/>
                </a:solidFill>
                <a:latin typeface="华文新魏" pitchFamily="2" charset="-122"/>
                <a:ea typeface="华文新魏" pitchFamily="2" charset="-122"/>
              </a:rPr>
              <a:t>也定义静态成员（</a:t>
            </a:r>
            <a:r>
              <a:rPr lang="en-US" altLang="zh-CN" sz="1400" b="1" dirty="0">
                <a:solidFill>
                  <a:srgbClr val="FF0000"/>
                </a:solidFill>
                <a:latin typeface="华文新魏" pitchFamily="2" charset="-122"/>
                <a:ea typeface="华文新魏" pitchFamily="2" charset="-122"/>
              </a:rPr>
              <a:t>JDK16</a:t>
            </a:r>
            <a:r>
              <a:rPr lang="zh-CN" altLang="en-US" sz="1400" b="1" dirty="0">
                <a:solidFill>
                  <a:srgbClr val="FF0000"/>
                </a:solidFill>
                <a:latin typeface="华文新魏" pitchFamily="2" charset="-122"/>
                <a:ea typeface="华文新魏" pitchFamily="2" charset="-122"/>
              </a:rPr>
              <a:t>以后）</a:t>
            </a:r>
          </a:p>
          <a:p>
            <a:r>
              <a:rPr lang="zh-CN" altLang="en-US" sz="1400" b="1" dirty="0">
                <a:latin typeface="华文新魏" pitchFamily="2" charset="-122"/>
                <a:ea typeface="华文新魏" pitchFamily="2" charset="-122"/>
              </a:rPr>
              <a:t>    </a:t>
            </a:r>
            <a:r>
              <a:rPr lang="en-US" altLang="zh-CN" sz="1400" b="1" dirty="0">
                <a:latin typeface="华文新魏" pitchFamily="2" charset="-122"/>
                <a:ea typeface="华文新魏" pitchFamily="2" charset="-122"/>
              </a:rPr>
              <a:t>//</a:t>
            </a:r>
            <a:r>
              <a:rPr lang="zh-CN" altLang="en-US" sz="1400" b="1" dirty="0">
                <a:latin typeface="华文新魏" pitchFamily="2" charset="-122"/>
                <a:ea typeface="华文新魏" pitchFamily="2" charset="-122"/>
              </a:rPr>
              <a:t>内部实例类可访问外部类的静态成员如</a:t>
            </a:r>
            <a:r>
              <a:rPr lang="en-US" altLang="zh-CN" sz="1400" b="1" dirty="0">
                <a:latin typeface="华文新魏" pitchFamily="2" charset="-122"/>
                <a:ea typeface="华文新魏" pitchFamily="2" charset="-122"/>
              </a:rPr>
              <a:t>z</a:t>
            </a:r>
            <a:r>
              <a:rPr lang="zh-CN" altLang="en-US" sz="1400" b="1" dirty="0">
                <a:latin typeface="华文新魏" pitchFamily="2" charset="-122"/>
                <a:ea typeface="华文新魏" pitchFamily="2" charset="-122"/>
              </a:rPr>
              <a:t>，实例成员如</a:t>
            </a:r>
            <a:r>
              <a:rPr lang="en-US" altLang="zh-CN" sz="1400" b="1" dirty="0">
                <a:latin typeface="华文新魏" pitchFamily="2" charset="-122"/>
                <a:ea typeface="华文新魏" pitchFamily="2" charset="-122"/>
              </a:rPr>
              <a:t>x</a:t>
            </a:r>
          </a:p>
          <a:p>
            <a:r>
              <a:rPr lang="en-US" altLang="zh-CN" sz="1400" b="1" dirty="0">
                <a:latin typeface="华文新魏" pitchFamily="2" charset="-122"/>
                <a:ea typeface="华文新魏" pitchFamily="2" charset="-122"/>
              </a:rPr>
              <a:t>    class B{</a:t>
            </a:r>
          </a:p>
          <a:p>
            <a:r>
              <a:rPr lang="en-US" altLang="zh-CN" sz="1400" b="1" dirty="0">
                <a:latin typeface="华文新魏" pitchFamily="2" charset="-122"/>
                <a:ea typeface="华文新魏" pitchFamily="2" charset="-122"/>
              </a:rPr>
              <a:t>        int </a:t>
            </a:r>
            <a:r>
              <a:rPr lang="en-US" altLang="zh-CN" sz="1400" b="1" dirty="0">
                <a:solidFill>
                  <a:schemeClr val="accent2"/>
                </a:solidFill>
                <a:latin typeface="华文新魏" pitchFamily="2" charset="-122"/>
                <a:ea typeface="华文新魏" pitchFamily="2" charset="-122"/>
              </a:rPr>
              <a:t>y</a:t>
            </a:r>
            <a:r>
              <a:rPr lang="en-US" altLang="zh-CN" sz="1400" b="1" dirty="0">
                <a:latin typeface="华文新魏" pitchFamily="2" charset="-122"/>
                <a:ea typeface="华文新魏" pitchFamily="2" charset="-122"/>
              </a:rPr>
              <a:t>=0;</a:t>
            </a:r>
          </a:p>
          <a:p>
            <a:r>
              <a:rPr lang="en-US" altLang="zh-CN" sz="1400" b="1" dirty="0">
                <a:latin typeface="华文新魏" pitchFamily="2" charset="-122"/>
                <a:ea typeface="华文新魏" pitchFamily="2" charset="-122"/>
              </a:rPr>
              <a:t>        public int g( ) {</a:t>
            </a:r>
          </a:p>
          <a:p>
            <a:r>
              <a:rPr lang="en-US" altLang="zh-CN" sz="1400" b="1" dirty="0">
                <a:latin typeface="华文新魏" pitchFamily="2" charset="-122"/>
                <a:ea typeface="华文新魏" pitchFamily="2" charset="-122"/>
              </a:rPr>
              <a:t>            </a:t>
            </a:r>
            <a:r>
              <a:rPr lang="en-US" altLang="zh-CN" sz="1400" b="1" dirty="0">
                <a:solidFill>
                  <a:srgbClr val="7030A0"/>
                </a:solidFill>
                <a:latin typeface="华文新魏" pitchFamily="2" charset="-122"/>
                <a:ea typeface="华文新魏" pitchFamily="2" charset="-122"/>
              </a:rPr>
              <a:t>x</a:t>
            </a:r>
            <a:r>
              <a:rPr lang="en-US" altLang="zh-CN" sz="1400" b="1" dirty="0">
                <a:latin typeface="华文新魏" pitchFamily="2" charset="-122"/>
                <a:ea typeface="华文新魏" pitchFamily="2" charset="-122"/>
              </a:rPr>
              <a:t>++; </a:t>
            </a:r>
            <a:r>
              <a:rPr lang="en-US" altLang="zh-CN" sz="1400" b="1" dirty="0">
                <a:solidFill>
                  <a:schemeClr val="accent2"/>
                </a:solidFill>
                <a:latin typeface="华文新魏" pitchFamily="2" charset="-122"/>
                <a:ea typeface="华文新魏" pitchFamily="2" charset="-122"/>
              </a:rPr>
              <a:t>y</a:t>
            </a:r>
            <a:r>
              <a:rPr lang="en-US" altLang="zh-CN" sz="1400" b="1" dirty="0">
                <a:latin typeface="华文新魏" pitchFamily="2" charset="-122"/>
                <a:ea typeface="华文新魏" pitchFamily="2" charset="-122"/>
              </a:rPr>
              <a:t>++;</a:t>
            </a:r>
            <a:r>
              <a:rPr lang="en-US" altLang="zh-CN" sz="1400" b="1" dirty="0">
                <a:solidFill>
                  <a:srgbClr val="FF0000"/>
                </a:solidFill>
                <a:latin typeface="华文新魏" pitchFamily="2" charset="-122"/>
                <a:ea typeface="华文新魏" pitchFamily="2" charset="-122"/>
              </a:rPr>
              <a:t>z</a:t>
            </a:r>
            <a:r>
              <a:rPr lang="en-US" altLang="zh-CN" sz="1400" b="1" dirty="0">
                <a:latin typeface="华文新魏" pitchFamily="2" charset="-122"/>
                <a:ea typeface="华文新魏" pitchFamily="2" charset="-122"/>
              </a:rPr>
              <a:t>++;</a:t>
            </a:r>
          </a:p>
          <a:p>
            <a:r>
              <a:rPr lang="en-US" altLang="zh-CN" sz="1400" b="1" dirty="0">
                <a:latin typeface="华文新魏" pitchFamily="2" charset="-122"/>
                <a:ea typeface="华文新魏" pitchFamily="2" charset="-122"/>
              </a:rPr>
              <a:t>            return </a:t>
            </a:r>
            <a:r>
              <a:rPr lang="en-US" altLang="zh-CN" sz="1400" b="1" dirty="0" err="1">
                <a:solidFill>
                  <a:srgbClr val="7030A0"/>
                </a:solidFill>
                <a:latin typeface="华文新魏" pitchFamily="2" charset="-122"/>
                <a:ea typeface="华文新魏" pitchFamily="2" charset="-122"/>
              </a:rPr>
              <a:t>x</a:t>
            </a:r>
            <a:r>
              <a:rPr lang="en-US" altLang="zh-CN" sz="1400" b="1" dirty="0" err="1">
                <a:latin typeface="华文新魏" pitchFamily="2" charset="-122"/>
                <a:ea typeface="华文新魏" pitchFamily="2" charset="-122"/>
              </a:rPr>
              <a:t>+</a:t>
            </a:r>
            <a:r>
              <a:rPr lang="en-US" altLang="zh-CN" sz="1400" b="1" dirty="0" err="1">
                <a:solidFill>
                  <a:schemeClr val="accent2"/>
                </a:solidFill>
                <a:latin typeface="华文新魏" pitchFamily="2" charset="-122"/>
                <a:ea typeface="华文新魏" pitchFamily="2" charset="-122"/>
              </a:rPr>
              <a:t>y</a:t>
            </a:r>
            <a:r>
              <a:rPr lang="en-US" altLang="zh-CN" sz="1400" b="1" dirty="0">
                <a:latin typeface="华文新魏" pitchFamily="2" charset="-122"/>
                <a:ea typeface="华文新魏" pitchFamily="2" charset="-122"/>
              </a:rPr>
              <a:t>;</a:t>
            </a:r>
          </a:p>
          <a:p>
            <a:r>
              <a:rPr lang="en-US" altLang="zh-CN" sz="1400" b="1" dirty="0">
                <a:latin typeface="华文新魏" pitchFamily="2" charset="-122"/>
                <a:ea typeface="华文新魏" pitchFamily="2" charset="-122"/>
              </a:rPr>
              <a:t>        }</a:t>
            </a:r>
          </a:p>
          <a:p>
            <a:r>
              <a:rPr lang="en-US" altLang="zh-CN" sz="1400" b="1" dirty="0">
                <a:latin typeface="华文新魏" pitchFamily="2" charset="-122"/>
                <a:ea typeface="华文新魏" pitchFamily="2" charset="-122"/>
              </a:rPr>
              <a:t>        public int getX(){return x;}</a:t>
            </a:r>
          </a:p>
          <a:p>
            <a:r>
              <a:rPr lang="en-US" altLang="zh-CN" sz="1400" b="1" dirty="0">
                <a:latin typeface="华文新魏" pitchFamily="2" charset="-122"/>
                <a:ea typeface="华文新魏" pitchFamily="2" charset="-122"/>
              </a:rPr>
              <a:t>        </a:t>
            </a:r>
            <a:r>
              <a:rPr lang="en-US" altLang="zh-CN" sz="1400" b="1" dirty="0">
                <a:solidFill>
                  <a:srgbClr val="FF0000"/>
                </a:solidFill>
                <a:latin typeface="华文新魏" pitchFamily="2" charset="-122"/>
                <a:ea typeface="华文新魏" pitchFamily="2" charset="-122"/>
              </a:rPr>
              <a:t>//</a:t>
            </a:r>
            <a:r>
              <a:rPr lang="zh-CN" altLang="en-US" sz="1400" b="1" dirty="0">
                <a:solidFill>
                  <a:srgbClr val="FF0000"/>
                </a:solidFill>
                <a:latin typeface="华文新魏" pitchFamily="2" charset="-122"/>
                <a:ea typeface="华文新魏" pitchFamily="2" charset="-122"/>
              </a:rPr>
              <a:t>从</a:t>
            </a:r>
            <a:r>
              <a:rPr lang="en-US" altLang="zh-CN" sz="1400" b="1" dirty="0">
                <a:solidFill>
                  <a:srgbClr val="FF0000"/>
                </a:solidFill>
                <a:latin typeface="华文新魏" pitchFamily="2" charset="-122"/>
                <a:ea typeface="华文新魏" pitchFamily="2" charset="-122"/>
              </a:rPr>
              <a:t>JDK16</a:t>
            </a:r>
            <a:r>
              <a:rPr lang="zh-CN" altLang="en-US" sz="1400" b="1" dirty="0">
                <a:solidFill>
                  <a:srgbClr val="FF0000"/>
                </a:solidFill>
                <a:latin typeface="华文新魏" pitchFamily="2" charset="-122"/>
                <a:ea typeface="华文新魏" pitchFamily="2" charset="-122"/>
              </a:rPr>
              <a:t>开始，内部实例类可以定义静态成员</a:t>
            </a:r>
          </a:p>
          <a:p>
            <a:r>
              <a:rPr lang="zh-CN" altLang="en-US" sz="1400" b="1" dirty="0">
                <a:latin typeface="华文新魏" pitchFamily="2" charset="-122"/>
                <a:ea typeface="华文新魏" pitchFamily="2" charset="-122"/>
              </a:rPr>
              <a:t>        </a:t>
            </a:r>
            <a:r>
              <a:rPr lang="en-US" altLang="zh-CN" sz="1400" b="1" dirty="0">
                <a:latin typeface="华文新魏" pitchFamily="2" charset="-122"/>
                <a:ea typeface="华文新魏" pitchFamily="2" charset="-122"/>
              </a:rPr>
              <a:t>static void f(){}</a:t>
            </a:r>
          </a:p>
          <a:p>
            <a:r>
              <a:rPr lang="en-US" altLang="zh-CN" sz="1400" b="1" dirty="0">
                <a:latin typeface="华文新魏" pitchFamily="2" charset="-122"/>
                <a:ea typeface="华文新魏" pitchFamily="2" charset="-122"/>
              </a:rPr>
              <a:t>    }</a:t>
            </a:r>
          </a:p>
          <a:p>
            <a:r>
              <a:rPr lang="en-US" altLang="zh-CN" sz="1400" b="1" dirty="0">
                <a:latin typeface="华文新魏" pitchFamily="2" charset="-122"/>
                <a:ea typeface="华文新魏" pitchFamily="2" charset="-122"/>
              </a:rPr>
              <a:t>}</a:t>
            </a:r>
            <a:endParaRPr lang="zh-CN" altLang="en-US" sz="1400" dirty="0"/>
          </a:p>
        </p:txBody>
      </p:sp>
      <p:sp>
        <p:nvSpPr>
          <p:cNvPr id="6" name="矩形 5"/>
          <p:cNvSpPr/>
          <p:nvPr/>
        </p:nvSpPr>
        <p:spPr>
          <a:xfrm>
            <a:off x="5135562" y="1398656"/>
            <a:ext cx="7056438" cy="4832092"/>
          </a:xfrm>
          <a:prstGeom prst="rect">
            <a:avLst/>
          </a:prstGeom>
        </p:spPr>
        <p:txBody>
          <a:bodyPr wrap="square">
            <a:spAutoFit/>
          </a:bodyPr>
          <a:lstStyle/>
          <a:p>
            <a:r>
              <a:rPr lang="en-US" altLang="zh-CN" sz="1400" b="1" dirty="0">
                <a:latin typeface="华文新魏" pitchFamily="2" charset="-122"/>
                <a:ea typeface="华文新魏" pitchFamily="2" charset="-122"/>
              </a:rPr>
              <a:t>public static void main(String[] args){ //</a:t>
            </a:r>
            <a:r>
              <a:rPr lang="zh-CN" altLang="en-US" sz="1400" b="1" dirty="0">
                <a:latin typeface="华文新魏" pitchFamily="2" charset="-122"/>
                <a:ea typeface="华文新魏" pitchFamily="2" charset="-122"/>
              </a:rPr>
              <a:t>和</a:t>
            </a:r>
            <a:r>
              <a:rPr lang="en-US" altLang="zh-CN" sz="1400" b="1" dirty="0">
                <a:latin typeface="华文新魏" pitchFamily="2" charset="-122"/>
                <a:ea typeface="华文新魏" pitchFamily="2" charset="-122"/>
              </a:rPr>
              <a:t>class Wrapper</a:t>
            </a:r>
            <a:r>
              <a:rPr lang="zh-CN" altLang="en-US" sz="1400" b="1" dirty="0">
                <a:latin typeface="华文新魏" pitchFamily="2" charset="-122"/>
                <a:ea typeface="华文新魏" pitchFamily="2" charset="-122"/>
              </a:rPr>
              <a:t>同一个</a:t>
            </a:r>
            <a:r>
              <a:rPr lang="en-US" altLang="zh-CN" sz="1400" b="1" dirty="0">
                <a:latin typeface="华文新魏" pitchFamily="2" charset="-122"/>
                <a:ea typeface="华文新魏" pitchFamily="2" charset="-122"/>
              </a:rPr>
              <a:t>JAVA</a:t>
            </a:r>
            <a:r>
              <a:rPr lang="zh-CN" altLang="en-US" sz="1400" b="1" dirty="0">
                <a:latin typeface="华文新魏" pitchFamily="2" charset="-122"/>
                <a:ea typeface="华文新魏" pitchFamily="2" charset="-122"/>
              </a:rPr>
              <a:t>文件，即同一个包</a:t>
            </a:r>
            <a:endParaRPr lang="en-US" altLang="zh-CN" sz="1400" b="1" dirty="0">
              <a:latin typeface="华文新魏" pitchFamily="2" charset="-122"/>
              <a:ea typeface="华文新魏" pitchFamily="2" charset="-122"/>
            </a:endParaRPr>
          </a:p>
          <a:p>
            <a:r>
              <a:rPr lang="en-US" altLang="zh-CN" sz="1400" b="1" dirty="0">
                <a:latin typeface="华文新魏" pitchFamily="2" charset="-122"/>
                <a:ea typeface="华文新魏" pitchFamily="2" charset="-122"/>
              </a:rPr>
              <a:t>        Wrapper w = new Wrapper();  //</a:t>
            </a:r>
            <a:r>
              <a:rPr lang="en-US" altLang="zh-CN" sz="1400" b="1" dirty="0" err="1">
                <a:latin typeface="华文新魏" pitchFamily="2" charset="-122"/>
                <a:ea typeface="华文新魏" pitchFamily="2" charset="-122"/>
              </a:rPr>
              <a:t>w.x</a:t>
            </a:r>
            <a:r>
              <a:rPr lang="en-US" altLang="zh-CN" sz="1400" b="1" dirty="0">
                <a:latin typeface="华文新魏" pitchFamily="2" charset="-122"/>
                <a:ea typeface="华文新魏" pitchFamily="2" charset="-122"/>
              </a:rPr>
              <a:t> = 0;</a:t>
            </a:r>
          </a:p>
          <a:p>
            <a:r>
              <a:rPr lang="en-US" altLang="zh-CN" sz="1400" b="1" dirty="0">
                <a:latin typeface="华文新魏" pitchFamily="2" charset="-122"/>
                <a:ea typeface="华文新魏" pitchFamily="2" charset="-122"/>
              </a:rPr>
              <a:t>        //</a:t>
            </a:r>
            <a:r>
              <a:rPr lang="zh-CN" altLang="en-US" sz="1400" b="1" dirty="0">
                <a:latin typeface="华文新魏" pitchFamily="2" charset="-122"/>
                <a:ea typeface="华文新魏" pitchFamily="2" charset="-122"/>
              </a:rPr>
              <a:t>创建内部静态类实例</a:t>
            </a:r>
          </a:p>
          <a:p>
            <a:r>
              <a:rPr lang="zh-CN" altLang="en-US" sz="1400" b="1" dirty="0">
                <a:latin typeface="华文新魏" pitchFamily="2" charset="-122"/>
                <a:ea typeface="华文新魏" pitchFamily="2" charset="-122"/>
              </a:rPr>
              <a:t>        </a:t>
            </a:r>
            <a:r>
              <a:rPr lang="en-US" altLang="zh-CN" sz="1400" b="1" dirty="0" err="1">
                <a:latin typeface="华文新魏" pitchFamily="2" charset="-122"/>
                <a:ea typeface="华文新魏" pitchFamily="2" charset="-122"/>
              </a:rPr>
              <a:t>Wrapper.A</a:t>
            </a:r>
            <a:r>
              <a:rPr lang="en-US" altLang="zh-CN" sz="1400" b="1" dirty="0">
                <a:latin typeface="华文新魏" pitchFamily="2" charset="-122"/>
                <a:ea typeface="华文新魏" pitchFamily="2" charset="-122"/>
              </a:rPr>
              <a:t> a = new </a:t>
            </a:r>
            <a:r>
              <a:rPr lang="en-US" altLang="zh-CN" sz="1400" b="1" dirty="0" err="1">
                <a:latin typeface="华文新魏" pitchFamily="2" charset="-122"/>
                <a:ea typeface="华文新魏" pitchFamily="2" charset="-122"/>
              </a:rPr>
              <a:t>Wrapper.A</a:t>
            </a:r>
            <a:r>
              <a:rPr lang="en-US" altLang="zh-CN" sz="1400" b="1" dirty="0">
                <a:latin typeface="华文新魏" pitchFamily="2" charset="-122"/>
                <a:ea typeface="华文新魏" pitchFamily="2" charset="-122"/>
              </a:rPr>
              <a:t>(); 	//</a:t>
            </a:r>
            <a:r>
              <a:rPr lang="en-US" altLang="zh-CN" sz="1400" b="1" dirty="0" err="1">
                <a:latin typeface="华文新魏" pitchFamily="2" charset="-122"/>
                <a:ea typeface="华文新魏" pitchFamily="2" charset="-122"/>
              </a:rPr>
              <a:t>a.y</a:t>
            </a:r>
            <a:r>
              <a:rPr lang="en-US" altLang="zh-CN" sz="1400" b="1" dirty="0">
                <a:latin typeface="华文新魏" pitchFamily="2" charset="-122"/>
                <a:ea typeface="华文新魏" pitchFamily="2" charset="-122"/>
              </a:rPr>
              <a:t>=0, </a:t>
            </a:r>
            <a:r>
              <a:rPr lang="en-US" altLang="zh-CN" sz="1400" b="1" dirty="0" err="1">
                <a:latin typeface="华文新魏" pitchFamily="2" charset="-122"/>
                <a:ea typeface="华文新魏" pitchFamily="2" charset="-122"/>
              </a:rPr>
              <a:t>a.q</a:t>
            </a:r>
            <a:r>
              <a:rPr lang="en-US" altLang="zh-CN" sz="1400" b="1" dirty="0">
                <a:latin typeface="华文新魏" pitchFamily="2" charset="-122"/>
                <a:ea typeface="华文新魏" pitchFamily="2" charset="-122"/>
              </a:rPr>
              <a:t>=0;</a:t>
            </a:r>
          </a:p>
          <a:p>
            <a:r>
              <a:rPr lang="en-US" altLang="zh-CN" sz="1400" b="1" dirty="0">
                <a:latin typeface="华文新魏" pitchFamily="2" charset="-122"/>
                <a:ea typeface="华文新魏" pitchFamily="2" charset="-122"/>
              </a:rPr>
              <a:t>        </a:t>
            </a:r>
            <a:r>
              <a:rPr lang="en-US" altLang="zh-CN" sz="1400" b="1" dirty="0" err="1">
                <a:latin typeface="华文新魏" pitchFamily="2" charset="-122"/>
                <a:ea typeface="华文新魏" pitchFamily="2" charset="-122"/>
              </a:rPr>
              <a:t>Wrapper.A</a:t>
            </a:r>
            <a:r>
              <a:rPr lang="en-US" altLang="zh-CN" sz="1400" b="1" dirty="0">
                <a:latin typeface="华文新魏" pitchFamily="2" charset="-122"/>
                <a:ea typeface="华文新魏" pitchFamily="2" charset="-122"/>
              </a:rPr>
              <a:t> b = new </a:t>
            </a:r>
            <a:r>
              <a:rPr lang="en-US" altLang="zh-CN" sz="1400" b="1" dirty="0" err="1">
                <a:latin typeface="华文新魏" pitchFamily="2" charset="-122"/>
                <a:ea typeface="华文新魏" pitchFamily="2" charset="-122"/>
              </a:rPr>
              <a:t>Wrapper.A</a:t>
            </a:r>
            <a:r>
              <a:rPr lang="en-US" altLang="zh-CN" sz="1400" b="1" dirty="0">
                <a:latin typeface="华文新魏" pitchFamily="2" charset="-122"/>
                <a:ea typeface="华文新魏" pitchFamily="2" charset="-122"/>
              </a:rPr>
              <a:t>();	 //</a:t>
            </a:r>
            <a:r>
              <a:rPr lang="en-US" altLang="zh-CN" sz="1400" b="1" dirty="0" err="1">
                <a:latin typeface="华文新魏" pitchFamily="2" charset="-122"/>
                <a:ea typeface="华文新魏" pitchFamily="2" charset="-122"/>
              </a:rPr>
              <a:t>b.y</a:t>
            </a:r>
            <a:r>
              <a:rPr lang="en-US" altLang="zh-CN" sz="1400" b="1" dirty="0">
                <a:latin typeface="华文新魏" pitchFamily="2" charset="-122"/>
                <a:ea typeface="华文新魏" pitchFamily="2" charset="-122"/>
              </a:rPr>
              <a:t>=0, </a:t>
            </a:r>
            <a:r>
              <a:rPr lang="en-US" altLang="zh-CN" sz="1400" b="1" dirty="0" err="1">
                <a:latin typeface="华文新魏" pitchFamily="2" charset="-122"/>
                <a:ea typeface="华文新魏" pitchFamily="2" charset="-122"/>
              </a:rPr>
              <a:t>b.q</a:t>
            </a:r>
            <a:r>
              <a:rPr lang="en-US" altLang="zh-CN" sz="1400" b="1" dirty="0">
                <a:latin typeface="华文新魏" pitchFamily="2" charset="-122"/>
                <a:ea typeface="华文新魏" pitchFamily="2" charset="-122"/>
              </a:rPr>
              <a:t>=0;</a:t>
            </a:r>
          </a:p>
          <a:p>
            <a:r>
              <a:rPr lang="en-US" altLang="zh-CN" sz="1400" b="1" dirty="0">
                <a:latin typeface="华文新魏" pitchFamily="2" charset="-122"/>
                <a:ea typeface="华文新魏" pitchFamily="2" charset="-122"/>
              </a:rPr>
              <a:t>        </a:t>
            </a:r>
            <a:r>
              <a:rPr lang="en-US" altLang="zh-CN" sz="1400" b="1" dirty="0" err="1">
                <a:latin typeface="华文新魏" pitchFamily="2" charset="-122"/>
                <a:ea typeface="华文新魏" pitchFamily="2" charset="-122"/>
              </a:rPr>
              <a:t>a.g</a:t>
            </a:r>
            <a:r>
              <a:rPr lang="en-US" altLang="zh-CN" sz="1400" b="1" dirty="0">
                <a:latin typeface="华文新魏" pitchFamily="2" charset="-122"/>
                <a:ea typeface="华文新魏" pitchFamily="2" charset="-122"/>
              </a:rPr>
              <a:t>();</a:t>
            </a:r>
          </a:p>
          <a:p>
            <a:r>
              <a:rPr lang="en-US" altLang="zh-CN" sz="1400" b="1" dirty="0">
                <a:latin typeface="华文新魏" pitchFamily="2" charset="-122"/>
                <a:ea typeface="华文新魏" pitchFamily="2" charset="-122"/>
              </a:rPr>
              <a:t>        //</a:t>
            </a:r>
            <a:r>
              <a:rPr lang="en-US" altLang="zh-CN" sz="1400" b="1" dirty="0" err="1">
                <a:latin typeface="华文新魏" pitchFamily="2" charset="-122"/>
                <a:ea typeface="华文新魏" pitchFamily="2" charset="-122"/>
              </a:rPr>
              <a:t>a,b</a:t>
            </a:r>
            <a:r>
              <a:rPr lang="zh-CN" altLang="en-US" sz="1400" b="1" dirty="0">
                <a:latin typeface="华文新魏" pitchFamily="2" charset="-122"/>
                <a:ea typeface="华文新魏" pitchFamily="2" charset="-122"/>
              </a:rPr>
              <a:t>的实例成员彼此无关，因此执行完</a:t>
            </a:r>
            <a:r>
              <a:rPr lang="en-US" altLang="zh-CN" sz="1400" b="1" dirty="0" err="1">
                <a:latin typeface="华文新魏" pitchFamily="2" charset="-122"/>
                <a:ea typeface="华文新魏" pitchFamily="2" charset="-122"/>
              </a:rPr>
              <a:t>a.g</a:t>
            </a:r>
            <a:r>
              <a:rPr lang="en-US" altLang="zh-CN" sz="1400" b="1" dirty="0">
                <a:latin typeface="华文新魏" pitchFamily="2" charset="-122"/>
                <a:ea typeface="华文新魏" pitchFamily="2" charset="-122"/>
              </a:rPr>
              <a:t>()</a:t>
            </a:r>
            <a:r>
              <a:rPr lang="zh-CN" altLang="en-US" sz="1400" b="1" dirty="0">
                <a:latin typeface="华文新魏" pitchFamily="2" charset="-122"/>
                <a:ea typeface="华文新魏" pitchFamily="2" charset="-122"/>
              </a:rPr>
              <a:t>后，</a:t>
            </a:r>
            <a:r>
              <a:rPr lang="en-US" altLang="zh-CN" sz="1400" b="1" dirty="0" err="1">
                <a:latin typeface="华文新魏" pitchFamily="2" charset="-122"/>
                <a:ea typeface="华文新魏" pitchFamily="2" charset="-122"/>
              </a:rPr>
              <a:t>a.y</a:t>
            </a:r>
            <a:r>
              <a:rPr lang="en-US" altLang="zh-CN" sz="1400" b="1" dirty="0">
                <a:latin typeface="华文新魏" pitchFamily="2" charset="-122"/>
                <a:ea typeface="华文新魏" pitchFamily="2" charset="-122"/>
              </a:rPr>
              <a:t> = 1, </a:t>
            </a:r>
            <a:r>
              <a:rPr lang="en-US" altLang="zh-CN" sz="1400" b="1" dirty="0" err="1">
                <a:latin typeface="华文新魏" pitchFamily="2" charset="-122"/>
                <a:ea typeface="华文新魏" pitchFamily="2" charset="-122"/>
              </a:rPr>
              <a:t>b.y</a:t>
            </a:r>
            <a:r>
              <a:rPr lang="en-US" altLang="zh-CN" sz="1400" b="1" dirty="0">
                <a:latin typeface="华文新魏" pitchFamily="2" charset="-122"/>
                <a:ea typeface="华文新魏" pitchFamily="2" charset="-122"/>
              </a:rPr>
              <a:t> = 0;</a:t>
            </a:r>
          </a:p>
          <a:p>
            <a:r>
              <a:rPr lang="en-US" altLang="zh-CN" sz="1400" b="1" dirty="0">
                <a:latin typeface="华文新魏" pitchFamily="2" charset="-122"/>
                <a:ea typeface="华文新魏" pitchFamily="2" charset="-122"/>
              </a:rPr>
              <a:t>        //</a:t>
            </a:r>
            <a:r>
              <a:rPr lang="en-US" altLang="zh-CN" sz="1400" b="1" dirty="0" err="1">
                <a:latin typeface="华文新魏" pitchFamily="2" charset="-122"/>
                <a:ea typeface="华文新魏" pitchFamily="2" charset="-122"/>
              </a:rPr>
              <a:t>a,b</a:t>
            </a:r>
            <a:r>
              <a:rPr lang="zh-CN" altLang="en-US" sz="1400" b="1" dirty="0">
                <a:latin typeface="华文新魏" pitchFamily="2" charset="-122"/>
                <a:ea typeface="华文新魏" pitchFamily="2" charset="-122"/>
              </a:rPr>
              <a:t>共享静态成员</a:t>
            </a:r>
            <a:r>
              <a:rPr lang="en-US" altLang="zh-CN" sz="1400" b="1" dirty="0">
                <a:latin typeface="华文新魏" pitchFamily="2" charset="-122"/>
                <a:ea typeface="华文新魏" pitchFamily="2" charset="-122"/>
              </a:rPr>
              <a:t>q</a:t>
            </a:r>
            <a:r>
              <a:rPr lang="zh-CN" altLang="en-US" sz="1400" b="1" dirty="0">
                <a:latin typeface="华文新魏" pitchFamily="2" charset="-122"/>
                <a:ea typeface="华文新魏" pitchFamily="2" charset="-122"/>
              </a:rPr>
              <a:t>，所以</a:t>
            </a:r>
            <a:r>
              <a:rPr lang="en-US" altLang="zh-CN" sz="1400" b="1" dirty="0" err="1">
                <a:latin typeface="华文新魏" pitchFamily="2" charset="-122"/>
                <a:ea typeface="华文新魏" pitchFamily="2" charset="-122"/>
              </a:rPr>
              <a:t>a.q</a:t>
            </a:r>
            <a:r>
              <a:rPr lang="en-US" altLang="zh-CN" sz="1400" b="1" dirty="0">
                <a:latin typeface="华文新魏" pitchFamily="2" charset="-122"/>
                <a:ea typeface="华文新魏" pitchFamily="2" charset="-122"/>
              </a:rPr>
              <a:t>=</a:t>
            </a:r>
            <a:r>
              <a:rPr lang="en-US" altLang="zh-CN" sz="1400" b="1" dirty="0" err="1">
                <a:latin typeface="华文新魏" pitchFamily="2" charset="-122"/>
                <a:ea typeface="华文新魏" pitchFamily="2" charset="-122"/>
              </a:rPr>
              <a:t>b.q</a:t>
            </a:r>
            <a:r>
              <a:rPr lang="en-US" altLang="zh-CN" sz="1400" b="1" dirty="0">
                <a:latin typeface="华文新魏" pitchFamily="2" charset="-122"/>
                <a:ea typeface="华文新魏" pitchFamily="2" charset="-122"/>
              </a:rPr>
              <a:t> = 1;</a:t>
            </a:r>
          </a:p>
          <a:p>
            <a:r>
              <a:rPr lang="en-US" altLang="zh-CN" sz="1400" b="1" dirty="0">
                <a:latin typeface="华文新魏" pitchFamily="2" charset="-122"/>
                <a:ea typeface="华文新魏" pitchFamily="2" charset="-122"/>
              </a:rPr>
              <a:t>        </a:t>
            </a:r>
          </a:p>
          <a:p>
            <a:r>
              <a:rPr lang="en-US" altLang="zh-CN" sz="1400" b="1" dirty="0">
                <a:latin typeface="华文新魏" pitchFamily="2" charset="-122"/>
                <a:ea typeface="华文新魏" pitchFamily="2" charset="-122"/>
              </a:rPr>
              <a:t>        //</a:t>
            </a:r>
            <a:r>
              <a:rPr lang="zh-CN" altLang="en-US" sz="1400" b="1" dirty="0">
                <a:latin typeface="华文新魏" pitchFamily="2" charset="-122"/>
                <a:ea typeface="华文新魏" pitchFamily="2" charset="-122"/>
              </a:rPr>
              <a:t>创建内部实例类实例</a:t>
            </a:r>
          </a:p>
          <a:p>
            <a:r>
              <a:rPr lang="zh-CN" altLang="en-US" sz="1400" b="1" dirty="0">
                <a:latin typeface="华文新魏" pitchFamily="2" charset="-122"/>
                <a:ea typeface="华文新魏" pitchFamily="2" charset="-122"/>
              </a:rPr>
              <a:t>        </a:t>
            </a:r>
            <a:r>
              <a:rPr lang="en-US" altLang="zh-CN" sz="1400" b="1" dirty="0">
                <a:latin typeface="华文新魏" pitchFamily="2" charset="-122"/>
                <a:ea typeface="华文新魏" pitchFamily="2" charset="-122"/>
              </a:rPr>
              <a:t>//</a:t>
            </a:r>
            <a:r>
              <a:rPr lang="zh-CN" altLang="en-US" sz="1400" b="1" dirty="0">
                <a:latin typeface="华文新魏" pitchFamily="2" charset="-122"/>
                <a:ea typeface="华文新魏" pitchFamily="2" charset="-122"/>
              </a:rPr>
              <a:t>不能用</a:t>
            </a:r>
            <a:r>
              <a:rPr lang="en-US" altLang="zh-CN" sz="1400" b="1" dirty="0">
                <a:latin typeface="华文新魏" pitchFamily="2" charset="-122"/>
                <a:ea typeface="华文新魏" pitchFamily="2" charset="-122"/>
              </a:rPr>
              <a:t>new </a:t>
            </a:r>
            <a:r>
              <a:rPr lang="en-US" altLang="zh-CN" sz="1400" b="1" dirty="0" err="1">
                <a:latin typeface="华文新魏" pitchFamily="2" charset="-122"/>
                <a:ea typeface="华文新魏" pitchFamily="2" charset="-122"/>
              </a:rPr>
              <a:t>Wrapper.B</a:t>
            </a:r>
            <a:r>
              <a:rPr lang="en-US" altLang="zh-CN" sz="1400" b="1" dirty="0">
                <a:latin typeface="华文新魏" pitchFamily="2" charset="-122"/>
                <a:ea typeface="华文新魏" pitchFamily="2" charset="-122"/>
              </a:rPr>
              <a:t>();</a:t>
            </a:r>
            <a:r>
              <a:rPr lang="zh-CN" altLang="en-US" sz="1400" b="1" dirty="0">
                <a:latin typeface="华文新魏" pitchFamily="2" charset="-122"/>
                <a:ea typeface="华文新魏" pitchFamily="2" charset="-122"/>
              </a:rPr>
              <a:t>必须通过外部类对象去实例化内部类对象</a:t>
            </a:r>
          </a:p>
          <a:p>
            <a:r>
              <a:rPr lang="zh-CN" altLang="en-US" sz="1400" b="1" dirty="0">
                <a:latin typeface="华文新魏" pitchFamily="2" charset="-122"/>
                <a:ea typeface="华文新魏" pitchFamily="2" charset="-122"/>
              </a:rPr>
              <a:t>        </a:t>
            </a:r>
            <a:r>
              <a:rPr lang="en-US" altLang="zh-CN" sz="1400" b="1" dirty="0" err="1">
                <a:latin typeface="华文新魏" pitchFamily="2" charset="-122"/>
                <a:ea typeface="华文新魏" pitchFamily="2" charset="-122"/>
              </a:rPr>
              <a:t>Wrapper.B</a:t>
            </a:r>
            <a:r>
              <a:rPr lang="en-US" altLang="zh-CN" sz="1400" b="1" dirty="0">
                <a:latin typeface="华文新魏" pitchFamily="2" charset="-122"/>
                <a:ea typeface="华文新魏" pitchFamily="2" charset="-122"/>
              </a:rPr>
              <a:t>  c = </a:t>
            </a:r>
            <a:r>
              <a:rPr lang="en-US" altLang="zh-CN" sz="1400" b="1" dirty="0" err="1">
                <a:solidFill>
                  <a:srgbClr val="FF0000"/>
                </a:solidFill>
                <a:latin typeface="华文新魏" pitchFamily="2" charset="-122"/>
                <a:ea typeface="华文新魏" pitchFamily="2" charset="-122"/>
              </a:rPr>
              <a:t>w</a:t>
            </a:r>
            <a:r>
              <a:rPr lang="en-US" altLang="zh-CN" sz="1400" b="1" dirty="0" err="1">
                <a:latin typeface="华文新魏" pitchFamily="2" charset="-122"/>
                <a:ea typeface="华文新魏" pitchFamily="2" charset="-122"/>
              </a:rPr>
              <a:t>.new</a:t>
            </a:r>
            <a:r>
              <a:rPr lang="en-US" altLang="zh-CN" sz="1400" b="1" dirty="0">
                <a:latin typeface="华文新魏" pitchFamily="2" charset="-122"/>
                <a:ea typeface="华文新魏" pitchFamily="2" charset="-122"/>
              </a:rPr>
              <a:t> B(); //</a:t>
            </a:r>
            <a:r>
              <a:rPr lang="zh-CN" altLang="en-US" sz="1400" b="1" dirty="0">
                <a:latin typeface="华文新魏" pitchFamily="2" charset="-122"/>
                <a:ea typeface="华文新魏" pitchFamily="2" charset="-122"/>
              </a:rPr>
              <a:t>类型声明还是外部类</a:t>
            </a:r>
            <a:r>
              <a:rPr lang="en-US" altLang="zh-CN" sz="1400" b="1" dirty="0">
                <a:latin typeface="华文新魏" pitchFamily="2" charset="-122"/>
                <a:ea typeface="华文新魏" pitchFamily="2" charset="-122"/>
              </a:rPr>
              <a:t>.</a:t>
            </a:r>
            <a:r>
              <a:rPr lang="zh-CN" altLang="en-US" sz="1400" b="1" dirty="0">
                <a:latin typeface="华文新魏" pitchFamily="2" charset="-122"/>
                <a:ea typeface="华文新魏" pitchFamily="2" charset="-122"/>
              </a:rPr>
              <a:t>内部类</a:t>
            </a:r>
          </a:p>
          <a:p>
            <a:r>
              <a:rPr lang="zh-CN" altLang="en-US" sz="1400" b="1" dirty="0">
                <a:latin typeface="华文新魏" pitchFamily="2" charset="-122"/>
                <a:ea typeface="华文新魏" pitchFamily="2" charset="-122"/>
              </a:rPr>
              <a:t>        </a:t>
            </a:r>
            <a:r>
              <a:rPr lang="en-US" altLang="zh-CN" sz="1400" b="1" dirty="0" err="1">
                <a:latin typeface="华文新魏" pitchFamily="2" charset="-122"/>
                <a:ea typeface="华文新魏" pitchFamily="2" charset="-122"/>
              </a:rPr>
              <a:t>c.y</a:t>
            </a:r>
            <a:r>
              <a:rPr lang="en-US" altLang="zh-CN" sz="1400" b="1" dirty="0">
                <a:latin typeface="华文新魏" pitchFamily="2" charset="-122"/>
                <a:ea typeface="华文新魏" pitchFamily="2" charset="-122"/>
              </a:rPr>
              <a:t>=0;</a:t>
            </a:r>
          </a:p>
          <a:p>
            <a:r>
              <a:rPr lang="en-US" altLang="zh-CN" sz="1400" b="1" dirty="0">
                <a:latin typeface="华文新魏" pitchFamily="2" charset="-122"/>
                <a:ea typeface="华文新魏" pitchFamily="2" charset="-122"/>
              </a:rPr>
              <a:t>        </a:t>
            </a:r>
            <a:r>
              <a:rPr lang="en-US" altLang="zh-CN" sz="1400" b="1" dirty="0" err="1">
                <a:latin typeface="华文新魏" pitchFamily="2" charset="-122"/>
                <a:ea typeface="华文新魏" pitchFamily="2" charset="-122"/>
              </a:rPr>
              <a:t>c.g</a:t>
            </a:r>
            <a:r>
              <a:rPr lang="en-US" altLang="zh-CN" sz="1400" b="1" dirty="0">
                <a:latin typeface="华文新魏" pitchFamily="2" charset="-122"/>
                <a:ea typeface="华文新魏" pitchFamily="2" charset="-122"/>
              </a:rPr>
              <a:t>(); //</a:t>
            </a:r>
            <a:r>
              <a:rPr lang="en-US" altLang="zh-CN" sz="1400" b="1" dirty="0" err="1">
                <a:latin typeface="华文新魏" pitchFamily="2" charset="-122"/>
                <a:ea typeface="华文新魏" pitchFamily="2" charset="-122"/>
              </a:rPr>
              <a:t>c.y</a:t>
            </a:r>
            <a:r>
              <a:rPr lang="en-US" altLang="zh-CN" sz="1400" b="1" dirty="0">
                <a:latin typeface="华文新魏" pitchFamily="2" charset="-122"/>
                <a:ea typeface="华文新魏" pitchFamily="2" charset="-122"/>
              </a:rPr>
              <a:t> = 1 ,</a:t>
            </a:r>
            <a:r>
              <a:rPr lang="en-US" altLang="zh-CN" sz="1400" b="1" dirty="0" err="1">
                <a:latin typeface="华文新魏" pitchFamily="2" charset="-122"/>
                <a:ea typeface="华文新魏" pitchFamily="2" charset="-122"/>
              </a:rPr>
              <a:t>c.gextX</a:t>
            </a:r>
            <a:r>
              <a:rPr lang="en-US" altLang="zh-CN" sz="1400" b="1" dirty="0">
                <a:latin typeface="华文新魏" pitchFamily="2" charset="-122"/>
                <a:ea typeface="华文新魏" pitchFamily="2" charset="-122"/>
              </a:rPr>
              <a:t>() = 1</a:t>
            </a:r>
          </a:p>
          <a:p>
            <a:r>
              <a:rPr lang="en-US" altLang="zh-CN" sz="1400" b="1" dirty="0">
                <a:latin typeface="华文新魏" pitchFamily="2" charset="-122"/>
                <a:ea typeface="华文新魏" pitchFamily="2" charset="-122"/>
              </a:rPr>
              <a:t>        </a:t>
            </a:r>
          </a:p>
          <a:p>
            <a:r>
              <a:rPr lang="en-US" altLang="zh-CN" sz="1400" b="1" dirty="0">
                <a:latin typeface="华文新魏" pitchFamily="2" charset="-122"/>
                <a:ea typeface="华文新魏" pitchFamily="2" charset="-122"/>
              </a:rPr>
              <a:t>        //</a:t>
            </a:r>
            <a:r>
              <a:rPr lang="zh-CN" altLang="en-US" sz="1400" b="1" dirty="0">
                <a:latin typeface="华文新魏" pitchFamily="2" charset="-122"/>
                <a:ea typeface="华文新魏" pitchFamily="2" charset="-122"/>
              </a:rPr>
              <a:t>在外部类体外面，不能通过内部类对象访问外部类成员，只能在内部类里面访问，</a:t>
            </a:r>
            <a:r>
              <a:rPr lang="en-US" altLang="zh-CN" sz="1400" b="1" dirty="0">
                <a:latin typeface="华文新魏" pitchFamily="2" charset="-122"/>
                <a:ea typeface="华文新魏" pitchFamily="2" charset="-122"/>
              </a:rPr>
              <a:t>       </a:t>
            </a:r>
          </a:p>
          <a:p>
            <a:r>
              <a:rPr lang="en-US" altLang="zh-CN" sz="1400" b="1" dirty="0">
                <a:latin typeface="华文新魏" pitchFamily="2" charset="-122"/>
                <a:ea typeface="华文新魏" pitchFamily="2" charset="-122"/>
              </a:rPr>
              <a:t>        //</a:t>
            </a:r>
            <a:r>
              <a:rPr lang="zh-CN" altLang="en-US" sz="1400" b="1" dirty="0">
                <a:latin typeface="华文新魏" pitchFamily="2" charset="-122"/>
                <a:ea typeface="华文新魏" pitchFamily="2" charset="-122"/>
              </a:rPr>
              <a:t>编译器在这里只能看到内部类成员</a:t>
            </a:r>
          </a:p>
          <a:p>
            <a:r>
              <a:rPr lang="en-US" altLang="zh-CN" sz="1400" b="1" dirty="0">
                <a:latin typeface="华文新魏" pitchFamily="2" charset="-122"/>
                <a:ea typeface="华文新魏" pitchFamily="2" charset="-122"/>
              </a:rPr>
              <a:t>       //   System.out.println(</a:t>
            </a:r>
            <a:r>
              <a:rPr lang="en-US" altLang="zh-CN" sz="1400" b="1" dirty="0" err="1">
                <a:latin typeface="华文新魏" pitchFamily="2" charset="-122"/>
                <a:ea typeface="华文新魏" pitchFamily="2" charset="-122"/>
              </a:rPr>
              <a:t>a.z</a:t>
            </a:r>
            <a:r>
              <a:rPr lang="en-US" altLang="zh-CN" sz="1400" b="1" dirty="0">
                <a:latin typeface="华文新魏" pitchFamily="2" charset="-122"/>
                <a:ea typeface="华文新魏" pitchFamily="2" charset="-122"/>
              </a:rPr>
              <a:t>); //</a:t>
            </a:r>
            <a:r>
              <a:rPr lang="zh-CN" altLang="en-US" sz="1400" b="1" dirty="0">
                <a:latin typeface="华文新魏" pitchFamily="2" charset="-122"/>
                <a:ea typeface="华文新魏" pitchFamily="2" charset="-122"/>
              </a:rPr>
              <a:t>错误</a:t>
            </a:r>
          </a:p>
          <a:p>
            <a:r>
              <a:rPr lang="en-US" altLang="zh-CN" sz="1400" b="1" dirty="0">
                <a:latin typeface="华文新魏" pitchFamily="2" charset="-122"/>
                <a:ea typeface="华文新魏" pitchFamily="2" charset="-122"/>
              </a:rPr>
              <a:t>       //   System.out.println(</a:t>
            </a:r>
            <a:r>
              <a:rPr lang="en-US" altLang="zh-CN" sz="1400" b="1" dirty="0" err="1">
                <a:latin typeface="华文新魏" pitchFamily="2" charset="-122"/>
                <a:ea typeface="华文新魏" pitchFamily="2" charset="-122"/>
              </a:rPr>
              <a:t>c.x</a:t>
            </a:r>
            <a:r>
              <a:rPr lang="en-US" altLang="zh-CN" sz="1400" b="1" dirty="0">
                <a:latin typeface="华文新魏" pitchFamily="2" charset="-122"/>
                <a:ea typeface="华文新魏" pitchFamily="2" charset="-122"/>
              </a:rPr>
              <a:t>); //</a:t>
            </a:r>
            <a:r>
              <a:rPr lang="zh-CN" altLang="en-US" sz="1400" b="1" dirty="0">
                <a:latin typeface="华文新魏" pitchFamily="2" charset="-122"/>
                <a:ea typeface="华文新魏" pitchFamily="2" charset="-122"/>
              </a:rPr>
              <a:t>错误</a:t>
            </a:r>
          </a:p>
          <a:p>
            <a:r>
              <a:rPr lang="zh-CN" altLang="en-US" sz="1400" b="1" dirty="0">
                <a:latin typeface="华文新魏" pitchFamily="2" charset="-122"/>
                <a:ea typeface="华文新魏" pitchFamily="2" charset="-122"/>
              </a:rPr>
              <a:t>        </a:t>
            </a:r>
            <a:r>
              <a:rPr lang="en-US" altLang="zh-CN" sz="1400" b="1" dirty="0">
                <a:latin typeface="华文新魏" pitchFamily="2" charset="-122"/>
                <a:ea typeface="华文新魏" pitchFamily="2" charset="-122"/>
              </a:rPr>
              <a:t>//</a:t>
            </a:r>
            <a:r>
              <a:rPr lang="zh-CN" altLang="en-US" sz="1400" b="1" dirty="0">
                <a:latin typeface="华文新魏" pitchFamily="2" charset="-122"/>
                <a:ea typeface="华文新魏" pitchFamily="2" charset="-122"/>
              </a:rPr>
              <a:t>不能通过</a:t>
            </a:r>
            <a:r>
              <a:rPr lang="en-US" altLang="zh-CN" sz="1400" b="1" dirty="0">
                <a:latin typeface="华文新魏" pitchFamily="2" charset="-122"/>
                <a:ea typeface="华文新魏" pitchFamily="2" charset="-122"/>
              </a:rPr>
              <a:t>c</a:t>
            </a:r>
            <a:r>
              <a:rPr lang="zh-CN" altLang="en-US" sz="1400" b="1" dirty="0">
                <a:latin typeface="华文新魏" pitchFamily="2" charset="-122"/>
                <a:ea typeface="华文新魏" pitchFamily="2" charset="-122"/>
              </a:rPr>
              <a:t>直接访问外部类的</a:t>
            </a:r>
            <a:r>
              <a:rPr lang="en-US" altLang="zh-CN" sz="1400" b="1" dirty="0">
                <a:latin typeface="华文新魏" pitchFamily="2" charset="-122"/>
                <a:ea typeface="华文新魏" pitchFamily="2" charset="-122"/>
              </a:rPr>
              <a:t>x</a:t>
            </a:r>
            <a:r>
              <a:rPr lang="zh-CN" altLang="en-US" sz="1400" b="1" dirty="0">
                <a:latin typeface="华文新魏" pitchFamily="2" charset="-122"/>
                <a:ea typeface="华文新魏" pitchFamily="2" charset="-122"/>
              </a:rPr>
              <a:t>，可通过</a:t>
            </a:r>
            <a:r>
              <a:rPr lang="en-US" altLang="zh-CN" sz="1400" b="1" dirty="0" err="1">
                <a:latin typeface="华文新魏" pitchFamily="2" charset="-122"/>
                <a:ea typeface="华文新魏" pitchFamily="2" charset="-122"/>
              </a:rPr>
              <a:t>c.gextX</a:t>
            </a:r>
            <a:r>
              <a:rPr lang="en-US" altLang="zh-CN" sz="1400" b="1" dirty="0">
                <a:latin typeface="华文新魏" pitchFamily="2" charset="-122"/>
                <a:ea typeface="华文新魏" pitchFamily="2" charset="-122"/>
              </a:rPr>
              <a:t>()</a:t>
            </a:r>
          </a:p>
          <a:p>
            <a:r>
              <a:rPr lang="en-US" altLang="zh-CN" sz="1400" b="1" dirty="0">
                <a:latin typeface="华文新魏" pitchFamily="2" charset="-122"/>
                <a:ea typeface="华文新魏" pitchFamily="2" charset="-122"/>
              </a:rPr>
              <a:t>        System.out.println(</a:t>
            </a:r>
            <a:r>
              <a:rPr lang="en-US" altLang="zh-CN" sz="1400" b="1" dirty="0" err="1">
                <a:latin typeface="华文新魏" pitchFamily="2" charset="-122"/>
                <a:ea typeface="华文新魏" pitchFamily="2" charset="-122"/>
              </a:rPr>
              <a:t>c.getX</a:t>
            </a:r>
            <a:r>
              <a:rPr lang="en-US" altLang="zh-CN" sz="1400" b="1" dirty="0">
                <a:latin typeface="华文新魏" pitchFamily="2" charset="-122"/>
                <a:ea typeface="华文新魏" pitchFamily="2" charset="-122"/>
              </a:rPr>
              <a:t>());</a:t>
            </a:r>
          </a:p>
          <a:p>
            <a:r>
              <a:rPr lang="en-US" altLang="zh-CN" sz="1400" b="1" dirty="0">
                <a:latin typeface="华文新魏" pitchFamily="2" charset="-122"/>
                <a:ea typeface="华文新魏" pitchFamily="2" charset="-122"/>
              </a:rPr>
              <a:t>}</a:t>
            </a:r>
            <a:endParaRPr lang="zh-CN" altLang="en-US" sz="1400" b="1" dirty="0">
              <a:latin typeface="华文新魏" pitchFamily="2" charset="-122"/>
              <a:ea typeface="华文新魏" pitchFamily="2" charset="-122"/>
            </a:endParaRPr>
          </a:p>
        </p:txBody>
      </p:sp>
      <p:sp>
        <p:nvSpPr>
          <p:cNvPr id="8" name="TextBox 7"/>
          <p:cNvSpPr txBox="1"/>
          <p:nvPr/>
        </p:nvSpPr>
        <p:spPr>
          <a:xfrm>
            <a:off x="4667745" y="6415701"/>
            <a:ext cx="6625532" cy="369332"/>
          </a:xfrm>
          <a:prstGeom prst="rect">
            <a:avLst/>
          </a:prstGeom>
          <a:noFill/>
        </p:spPr>
        <p:txBody>
          <a:bodyPr wrap="none" rtlCol="0">
            <a:spAutoFit/>
          </a:bodyPr>
          <a:lstStyle/>
          <a:p>
            <a:r>
              <a:rPr lang="zh-CN" altLang="en-US" dirty="0">
                <a:latin typeface="华文新魏" pitchFamily="2" charset="-122"/>
                <a:ea typeface="华文新魏" pitchFamily="2" charset="-122"/>
              </a:rPr>
              <a:t>一个内部类被编译成名为</a:t>
            </a:r>
            <a:r>
              <a:rPr lang="en-US" altLang="zh-CN" dirty="0" err="1">
                <a:latin typeface="华文新魏" pitchFamily="2" charset="-122"/>
                <a:ea typeface="华文新魏" pitchFamily="2" charset="-122"/>
              </a:rPr>
              <a:t>OuterClassName$InnerClassName</a:t>
            </a:r>
            <a:r>
              <a:rPr lang="zh-CN" altLang="en-US" dirty="0">
                <a:latin typeface="华文新魏" pitchFamily="2" charset="-122"/>
                <a:ea typeface="华文新魏" pitchFamily="2" charset="-122"/>
              </a:rPr>
              <a:t>的类</a:t>
            </a:r>
          </a:p>
        </p:txBody>
      </p:sp>
      <p:sp>
        <p:nvSpPr>
          <p:cNvPr id="2" name="矩形 1">
            <a:extLst>
              <a:ext uri="{FF2B5EF4-FFF2-40B4-BE49-F238E27FC236}">
                <a16:creationId xmlns:a16="http://schemas.microsoft.com/office/drawing/2014/main" id="{6CA126D4-33C1-47B0-87A9-B8F4640E4B96}"/>
              </a:ext>
            </a:extLst>
          </p:cNvPr>
          <p:cNvSpPr/>
          <p:nvPr/>
        </p:nvSpPr>
        <p:spPr>
          <a:xfrm>
            <a:off x="288887" y="2157755"/>
            <a:ext cx="4656168" cy="1271245"/>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D1A5C3E3-DA07-4FEB-8168-06A84C7A45CB}"/>
              </a:ext>
            </a:extLst>
          </p:cNvPr>
          <p:cNvSpPr/>
          <p:nvPr/>
        </p:nvSpPr>
        <p:spPr>
          <a:xfrm>
            <a:off x="288887" y="4043059"/>
            <a:ext cx="4656168" cy="1931314"/>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7">
            <a:extLst>
              <a:ext uri="{FF2B5EF4-FFF2-40B4-BE49-F238E27FC236}">
                <a16:creationId xmlns:a16="http://schemas.microsoft.com/office/drawing/2014/main" id="{0B9CC775-DD45-4436-8645-860C4927B01F}"/>
              </a:ext>
            </a:extLst>
          </p:cNvPr>
          <p:cNvSpPr txBox="1"/>
          <p:nvPr/>
        </p:nvSpPr>
        <p:spPr>
          <a:xfrm>
            <a:off x="183784" y="6087315"/>
            <a:ext cx="10802957" cy="369332"/>
          </a:xfrm>
          <a:prstGeom prst="rect">
            <a:avLst/>
          </a:prstGeom>
          <a:noFill/>
        </p:spPr>
        <p:txBody>
          <a:bodyPr wrap="none" rtlCol="0">
            <a:spAutoFit/>
          </a:bodyPr>
          <a:lstStyle/>
          <a:p>
            <a:r>
              <a:rPr lang="zh-CN" altLang="en-US" dirty="0">
                <a:latin typeface="华文新魏" pitchFamily="2" charset="-122"/>
                <a:ea typeface="华文新魏" pitchFamily="2" charset="-122"/>
              </a:rPr>
              <a:t>内部类可以被成员访问控制符修饰（私有、缺省、包含、公有的），访问控制规则和类成员访问控制一样</a:t>
            </a:r>
          </a:p>
        </p:txBody>
      </p:sp>
    </p:spTree>
    <p:extLst>
      <p:ext uri="{BB962C8B-B14F-4D97-AF65-F5344CB8AC3E}">
        <p14:creationId xmlns:p14="http://schemas.microsoft.com/office/powerpoint/2010/main" val="1040234446"/>
      </p:ext>
    </p:extLst>
  </p:cSld>
  <p:clrMapOvr>
    <a:masterClrMapping/>
  </p:clrMapOvr>
  <p:transition>
    <p:push/>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文本占位符 2"/>
          <p:cNvSpPr>
            <a:spLocks noGrp="1"/>
          </p:cNvSpPr>
          <p:nvPr>
            <p:ph type="body" sz="quarter" idx="12"/>
          </p:nvPr>
        </p:nvSpPr>
        <p:spPr bwMode="auto">
          <a:xfrm>
            <a:off x="1438274" y="273798"/>
            <a:ext cx="7394575" cy="496887"/>
          </a:xfrm>
          <a:noFill/>
        </p:spPr>
        <p:txBody>
          <a:bodyPr vert="horz" wrap="square" lIns="91440" tIns="45720" rIns="91440" bIns="45720" numCol="1" anchor="t" anchorCtr="0" compatLnSpc="1">
            <a:noAutofit/>
          </a:bodyPr>
          <a:lstStyle/>
          <a:p>
            <a:pPr eaLnBrk="1" hangingPunct="1"/>
            <a:r>
              <a:rPr lang="zh-CN" altLang="en-US" dirty="0"/>
              <a:t>内部类</a:t>
            </a:r>
          </a:p>
        </p:txBody>
      </p:sp>
      <p:sp>
        <p:nvSpPr>
          <p:cNvPr id="7" name="文本占位符 1"/>
          <p:cNvSpPr>
            <a:spLocks noGrp="1"/>
          </p:cNvSpPr>
          <p:nvPr/>
        </p:nvSpPr>
        <p:spPr bwMode="auto">
          <a:xfrm>
            <a:off x="-20366" y="246843"/>
            <a:ext cx="1221831" cy="1008380"/>
          </a:xfrm>
          <a:prstGeom prst="rect">
            <a:avLst/>
          </a:prstGeom>
          <a:noFill/>
        </p:spPr>
        <p:txBody>
          <a:bodyPr vert="horz" wrap="square" lIns="91440" tIns="45720" rIns="91440" bIns="45720" numCol="1" rtlCol="0" anchor="t" anchorCtr="0" compatLnSpc="1">
            <a:normAutofit fontScale="87500"/>
          </a:bodyPr>
          <a:lstStyle>
            <a:lvl1pPr marL="0" indent="0" algn="dist" defTabSz="914400" rtl="0" eaLnBrk="1" latinLnBrk="0" hangingPunct="1">
              <a:lnSpc>
                <a:spcPct val="90000"/>
              </a:lnSpc>
              <a:spcBef>
                <a:spcPts val="1000"/>
              </a:spcBef>
              <a:buFont typeface="Arial" panose="020B0604020202020204" pitchFamily="34" charset="0"/>
              <a:buNone/>
              <a:defRPr sz="4800" b="1" kern="1200">
                <a:solidFill>
                  <a:schemeClr val="bg1"/>
                </a:solidFill>
                <a:latin typeface="华文细黑" panose="02010600040101010101" pitchFamily="2" charset="-122"/>
                <a:ea typeface="华文细黑" panose="02010600040101010101" pitchFamily="2"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en-US" altLang="zh-CN" dirty="0"/>
              <a:t>30.7</a:t>
            </a:r>
          </a:p>
        </p:txBody>
      </p:sp>
      <p:sp>
        <p:nvSpPr>
          <p:cNvPr id="3" name="文本框 2">
            <a:extLst>
              <a:ext uri="{FF2B5EF4-FFF2-40B4-BE49-F238E27FC236}">
                <a16:creationId xmlns:a16="http://schemas.microsoft.com/office/drawing/2014/main" id="{9FE37B90-795F-22A4-02FD-63AAA117A4DA}"/>
              </a:ext>
            </a:extLst>
          </p:cNvPr>
          <p:cNvSpPr txBox="1"/>
          <p:nvPr/>
        </p:nvSpPr>
        <p:spPr>
          <a:xfrm>
            <a:off x="108375" y="1092687"/>
            <a:ext cx="11741785" cy="5290038"/>
          </a:xfrm>
          <a:prstGeom prst="rect">
            <a:avLst/>
          </a:prstGeom>
          <a:noFill/>
        </p:spPr>
        <p:txBody>
          <a:bodyPr wrap="square" rtlCol="0" anchor="t">
            <a:spAutoFit/>
          </a:bodyPr>
          <a:lstStyle/>
          <a:p>
            <a:pPr marL="342900" indent="-342900">
              <a:lnSpc>
                <a:spcPct val="150000"/>
              </a:lnSpc>
              <a:buFont typeface="Wingdings" panose="05000000000000000000" charset="0"/>
              <a:buChar char=""/>
            </a:pPr>
            <a:r>
              <a:rPr lang="zh-CN" altLang="en-US" dirty="0">
                <a:solidFill>
                  <a:srgbClr val="FF0000"/>
                </a:solidFill>
                <a:latin typeface="微软雅黑" panose="020B0503020204020204" charset="-122"/>
                <a:ea typeface="微软雅黑" panose="020B0503020204020204" charset="-122"/>
              </a:rPr>
              <a:t>内部类</a:t>
            </a:r>
            <a:r>
              <a:rPr lang="zh-CN" altLang="en-US" dirty="0">
                <a:solidFill>
                  <a:srgbClr val="21537D"/>
                </a:solidFill>
                <a:latin typeface="微软雅黑" panose="020B0503020204020204" charset="-122"/>
                <a:ea typeface="微软雅黑" panose="020B0503020204020204" charset="-122"/>
              </a:rPr>
              <a:t>作用：如果一个类</a:t>
            </a:r>
            <a:r>
              <a:rPr lang="en-US" altLang="zh-CN" dirty="0">
                <a:solidFill>
                  <a:srgbClr val="21537D"/>
                </a:solidFill>
                <a:latin typeface="微软雅黑" panose="020B0503020204020204" charset="-122"/>
                <a:ea typeface="微软雅黑" panose="020B0503020204020204" charset="-122"/>
              </a:rPr>
              <a:t>A</a:t>
            </a:r>
            <a:r>
              <a:rPr lang="zh-CN" altLang="en-US" dirty="0">
                <a:solidFill>
                  <a:srgbClr val="21537D"/>
                </a:solidFill>
                <a:latin typeface="微软雅黑" panose="020B0503020204020204" charset="-122"/>
                <a:ea typeface="微软雅黑" panose="020B0503020204020204" charset="-122"/>
              </a:rPr>
              <a:t>仅仅被某一个类</a:t>
            </a:r>
            <a:r>
              <a:rPr lang="en-US" altLang="zh-CN" dirty="0">
                <a:solidFill>
                  <a:srgbClr val="21537D"/>
                </a:solidFill>
                <a:latin typeface="微软雅黑" panose="020B0503020204020204" charset="-122"/>
                <a:ea typeface="微软雅黑" panose="020B0503020204020204" charset="-122"/>
              </a:rPr>
              <a:t>B</a:t>
            </a:r>
            <a:r>
              <a:rPr lang="zh-CN" altLang="en-US" dirty="0">
                <a:solidFill>
                  <a:srgbClr val="21537D"/>
                </a:solidFill>
                <a:latin typeface="微软雅黑" panose="020B0503020204020204" charset="-122"/>
                <a:ea typeface="微软雅黑" panose="020B0503020204020204" charset="-122"/>
              </a:rPr>
              <a:t>使用，且</a:t>
            </a:r>
            <a:r>
              <a:rPr lang="en-US" altLang="zh-CN" dirty="0">
                <a:solidFill>
                  <a:srgbClr val="21537D"/>
                </a:solidFill>
                <a:latin typeface="微软雅黑" panose="020B0503020204020204" charset="-122"/>
                <a:ea typeface="微软雅黑" panose="020B0503020204020204" charset="-122"/>
              </a:rPr>
              <a:t>A</a:t>
            </a:r>
            <a:r>
              <a:rPr lang="zh-CN" altLang="en-US" dirty="0">
                <a:solidFill>
                  <a:srgbClr val="21537D"/>
                </a:solidFill>
                <a:latin typeface="微软雅黑" panose="020B0503020204020204" charset="-122"/>
                <a:ea typeface="微软雅黑" panose="020B0503020204020204" charset="-122"/>
              </a:rPr>
              <a:t>无需暴露出去，可以把</a:t>
            </a:r>
            <a:r>
              <a:rPr lang="en-US" altLang="zh-CN" dirty="0">
                <a:solidFill>
                  <a:srgbClr val="21537D"/>
                </a:solidFill>
                <a:latin typeface="微软雅黑" panose="020B0503020204020204" charset="-122"/>
                <a:ea typeface="微软雅黑" panose="020B0503020204020204" charset="-122"/>
              </a:rPr>
              <a:t>A</a:t>
            </a:r>
            <a:r>
              <a:rPr lang="zh-CN" altLang="en-US" dirty="0">
                <a:solidFill>
                  <a:srgbClr val="21537D"/>
                </a:solidFill>
                <a:latin typeface="微软雅黑" panose="020B0503020204020204" charset="-122"/>
                <a:ea typeface="微软雅黑" panose="020B0503020204020204" charset="-122"/>
              </a:rPr>
              <a:t>作为</a:t>
            </a:r>
            <a:r>
              <a:rPr lang="en-US" altLang="zh-CN" dirty="0">
                <a:solidFill>
                  <a:srgbClr val="21537D"/>
                </a:solidFill>
                <a:latin typeface="微软雅黑" panose="020B0503020204020204" charset="-122"/>
                <a:ea typeface="微软雅黑" panose="020B0503020204020204" charset="-122"/>
              </a:rPr>
              <a:t>B</a:t>
            </a:r>
            <a:r>
              <a:rPr lang="zh-CN" altLang="en-US" dirty="0">
                <a:solidFill>
                  <a:srgbClr val="21537D"/>
                </a:solidFill>
                <a:latin typeface="微软雅黑" panose="020B0503020204020204" charset="-122"/>
                <a:ea typeface="微软雅黑" panose="020B0503020204020204" charset="-122"/>
              </a:rPr>
              <a:t>的内部类实现，内部类也可以避免名字冲突：因为外部类多了一层名字空间的限定。例如类</a:t>
            </a:r>
            <a:r>
              <a:rPr lang="en-US" altLang="zh-CN" dirty="0">
                <a:solidFill>
                  <a:srgbClr val="21537D"/>
                </a:solidFill>
                <a:latin typeface="微软雅黑" panose="020B0503020204020204" charset="-122"/>
                <a:ea typeface="微软雅黑" panose="020B0503020204020204" charset="-122"/>
              </a:rPr>
              <a:t>Wrapper1</a:t>
            </a:r>
            <a:r>
              <a:rPr lang="zh-CN" altLang="en-US" dirty="0">
                <a:solidFill>
                  <a:srgbClr val="21537D"/>
                </a:solidFill>
                <a:latin typeface="微软雅黑" panose="020B0503020204020204" charset="-122"/>
                <a:ea typeface="微软雅黑" panose="020B0503020204020204" charset="-122"/>
              </a:rPr>
              <a:t>、</a:t>
            </a:r>
            <a:r>
              <a:rPr lang="en-US" altLang="zh-CN" dirty="0">
                <a:solidFill>
                  <a:srgbClr val="21537D"/>
                </a:solidFill>
                <a:latin typeface="微软雅黑" panose="020B0503020204020204" charset="-122"/>
                <a:ea typeface="微软雅黑" panose="020B0503020204020204" charset="-122"/>
              </a:rPr>
              <a:t>Wrapper2</a:t>
            </a:r>
            <a:r>
              <a:rPr lang="zh-CN" altLang="en-US" dirty="0">
                <a:solidFill>
                  <a:srgbClr val="21537D"/>
                </a:solidFill>
                <a:latin typeface="微软雅黑" panose="020B0503020204020204" charset="-122"/>
                <a:ea typeface="微软雅黑" panose="020B0503020204020204" charset="-122"/>
              </a:rPr>
              <a:t>可以定义同名的内部类</a:t>
            </a:r>
            <a:r>
              <a:rPr lang="en-US" altLang="zh-CN" sz="1800" dirty="0">
                <a:solidFill>
                  <a:srgbClr val="FF0000"/>
                </a:solidFill>
                <a:latin typeface="华文新魏" panose="02010800040101010101" pitchFamily="2" charset="-122"/>
                <a:ea typeface="华文新魏" panose="02010800040101010101" pitchFamily="2" charset="-122"/>
              </a:rPr>
              <a:t>MessageHandlerImpl</a:t>
            </a:r>
            <a:r>
              <a:rPr lang="zh-CN" altLang="en-US" dirty="0">
                <a:solidFill>
                  <a:srgbClr val="21537D"/>
                </a:solidFill>
                <a:latin typeface="微软雅黑" panose="020B0503020204020204" charset="-122"/>
                <a:ea typeface="微软雅黑" panose="020B0503020204020204" charset="-122"/>
              </a:rPr>
              <a:t>而不会导致冲突</a:t>
            </a:r>
            <a:endParaRPr lang="en-US" altLang="zh-CN" dirty="0">
              <a:solidFill>
                <a:srgbClr val="21537D"/>
              </a:solidFill>
              <a:latin typeface="微软雅黑" panose="020B0503020204020204" charset="-122"/>
              <a:ea typeface="微软雅黑" panose="020B0503020204020204" charset="-122"/>
            </a:endParaRPr>
          </a:p>
          <a:p>
            <a:pPr marL="342900" indent="-342900">
              <a:lnSpc>
                <a:spcPct val="150000"/>
              </a:lnSpc>
              <a:buFont typeface="Wingdings" panose="05000000000000000000" charset="0"/>
              <a:buChar char=""/>
            </a:pPr>
            <a:endParaRPr lang="en-US" altLang="zh-CN" sz="2400" dirty="0">
              <a:solidFill>
                <a:srgbClr val="21537D"/>
              </a:solidFill>
              <a:latin typeface="微软雅黑" panose="020B0503020204020204" charset="-122"/>
              <a:ea typeface="微软雅黑" panose="020B0503020204020204" charset="-122"/>
            </a:endParaRPr>
          </a:p>
          <a:p>
            <a:pPr marL="342900" indent="-342900">
              <a:lnSpc>
                <a:spcPct val="150000"/>
              </a:lnSpc>
              <a:buFont typeface="Wingdings" panose="05000000000000000000" charset="0"/>
              <a:buChar char=""/>
            </a:pPr>
            <a:endParaRPr lang="en-US" altLang="zh-CN" sz="2400" dirty="0">
              <a:solidFill>
                <a:srgbClr val="21537D"/>
              </a:solidFill>
              <a:latin typeface="微软雅黑" panose="020B0503020204020204" charset="-122"/>
              <a:ea typeface="微软雅黑" panose="020B0503020204020204" charset="-122"/>
            </a:endParaRPr>
          </a:p>
          <a:p>
            <a:pPr marL="342900" indent="-342900">
              <a:lnSpc>
                <a:spcPct val="150000"/>
              </a:lnSpc>
              <a:buFont typeface="Wingdings" panose="05000000000000000000" charset="0"/>
              <a:buChar char=""/>
            </a:pPr>
            <a:endParaRPr lang="en-US" altLang="zh-CN" sz="2400" dirty="0">
              <a:solidFill>
                <a:srgbClr val="21537D"/>
              </a:solidFill>
              <a:latin typeface="微软雅黑" panose="020B0503020204020204" charset="-122"/>
              <a:ea typeface="微软雅黑" panose="020B0503020204020204" charset="-122"/>
            </a:endParaRPr>
          </a:p>
          <a:p>
            <a:pPr marL="342900" indent="-342900">
              <a:lnSpc>
                <a:spcPct val="150000"/>
              </a:lnSpc>
              <a:buFont typeface="Wingdings" panose="05000000000000000000" charset="0"/>
              <a:buChar char=""/>
            </a:pPr>
            <a:endParaRPr lang="en-US" altLang="zh-CN" sz="2400" dirty="0">
              <a:solidFill>
                <a:srgbClr val="21537D"/>
              </a:solidFill>
              <a:latin typeface="微软雅黑" panose="020B0503020204020204" charset="-122"/>
              <a:ea typeface="微软雅黑" panose="020B0503020204020204" charset="-122"/>
            </a:endParaRPr>
          </a:p>
          <a:p>
            <a:pPr marL="342900" indent="-342900">
              <a:lnSpc>
                <a:spcPct val="150000"/>
              </a:lnSpc>
              <a:buFont typeface="Wingdings" panose="05000000000000000000" charset="0"/>
              <a:buChar char=""/>
            </a:pPr>
            <a:endParaRPr lang="en-US" altLang="zh-CN" sz="2400" dirty="0">
              <a:solidFill>
                <a:srgbClr val="21537D"/>
              </a:solidFill>
              <a:latin typeface="微软雅黑" panose="020B0503020204020204" charset="-122"/>
              <a:ea typeface="微软雅黑" panose="020B0503020204020204" charset="-122"/>
            </a:endParaRPr>
          </a:p>
          <a:p>
            <a:pPr marL="342900" indent="-342900">
              <a:lnSpc>
                <a:spcPct val="150000"/>
              </a:lnSpc>
              <a:buFont typeface="Wingdings" panose="05000000000000000000" charset="0"/>
              <a:buChar char=""/>
            </a:pPr>
            <a:endParaRPr lang="en-US" altLang="zh-CN" sz="2400" dirty="0">
              <a:solidFill>
                <a:srgbClr val="21537D"/>
              </a:solidFill>
              <a:latin typeface="微软雅黑" panose="020B0503020204020204" charset="-122"/>
              <a:ea typeface="微软雅黑" panose="020B0503020204020204" charset="-122"/>
            </a:endParaRPr>
          </a:p>
          <a:p>
            <a:pPr marL="342900" indent="-342900">
              <a:lnSpc>
                <a:spcPct val="150000"/>
              </a:lnSpc>
              <a:buFont typeface="Wingdings" panose="05000000000000000000" charset="0"/>
              <a:buChar char=""/>
            </a:pPr>
            <a:endParaRPr lang="en-US" altLang="zh-CN" sz="2400" dirty="0">
              <a:solidFill>
                <a:srgbClr val="21537D"/>
              </a:solidFill>
              <a:latin typeface="微软雅黑" panose="020B0503020204020204" charset="-122"/>
              <a:ea typeface="微软雅黑" panose="020B0503020204020204" charset="-122"/>
            </a:endParaRPr>
          </a:p>
        </p:txBody>
      </p:sp>
      <p:sp>
        <p:nvSpPr>
          <p:cNvPr id="4" name="文本框 3">
            <a:extLst>
              <a:ext uri="{FF2B5EF4-FFF2-40B4-BE49-F238E27FC236}">
                <a16:creationId xmlns:a16="http://schemas.microsoft.com/office/drawing/2014/main" id="{9877632B-4578-AF5E-D886-863276428D71}"/>
              </a:ext>
            </a:extLst>
          </p:cNvPr>
          <p:cNvSpPr txBox="1"/>
          <p:nvPr/>
        </p:nvSpPr>
        <p:spPr>
          <a:xfrm>
            <a:off x="107215" y="2389004"/>
            <a:ext cx="5988786" cy="4468996"/>
          </a:xfrm>
          <a:prstGeom prst="rect">
            <a:avLst/>
          </a:prstGeom>
          <a:solidFill>
            <a:schemeClr val="accent4">
              <a:lumMod val="20000"/>
              <a:lumOff val="80000"/>
            </a:schemeClr>
          </a:solidFill>
          <a:ln w="25400">
            <a:solidFill>
              <a:schemeClr val="accent4">
                <a:lumMod val="75000"/>
              </a:schemeClr>
            </a:solidFill>
            <a:prstDash val="solid"/>
          </a:ln>
        </p:spPr>
        <p:txBody>
          <a:bodyPr wrap="square" rtlCol="0" anchor="t">
            <a:noAutofit/>
          </a:bodyPr>
          <a:lstStyle/>
          <a:p>
            <a:pPr>
              <a:lnSpc>
                <a:spcPct val="120000"/>
              </a:lnSpc>
            </a:pPr>
            <a:r>
              <a:rPr lang="en-US" altLang="zh-CN" sz="1500" dirty="0">
                <a:latin typeface="华文新魏" panose="02010800040101010101" pitchFamily="2" charset="-122"/>
                <a:ea typeface="华文新魏" panose="02010800040101010101" pitchFamily="2" charset="-122"/>
              </a:rPr>
              <a:t>public class Wrapper1 {</a:t>
            </a:r>
          </a:p>
          <a:p>
            <a:pPr>
              <a:lnSpc>
                <a:spcPct val="120000"/>
              </a:lnSpc>
            </a:pPr>
            <a:r>
              <a:rPr lang="en-US" altLang="zh-CN" sz="1500" dirty="0">
                <a:latin typeface="华文新魏" panose="02010800040101010101" pitchFamily="2" charset="-122"/>
                <a:ea typeface="华文新魏" panose="02010800040101010101" pitchFamily="2" charset="-122"/>
              </a:rPr>
              <a:t>    </a:t>
            </a:r>
            <a:r>
              <a:rPr lang="en-US" altLang="zh-CN" sz="1500" dirty="0">
                <a:solidFill>
                  <a:srgbClr val="FF0000"/>
                </a:solidFill>
                <a:latin typeface="华文新魏" panose="02010800040101010101" pitchFamily="2" charset="-122"/>
                <a:ea typeface="华文新魏" panose="02010800040101010101" pitchFamily="2" charset="-122"/>
              </a:rPr>
              <a:t>//</a:t>
            </a:r>
            <a:r>
              <a:rPr lang="zh-CN" altLang="en-US" sz="1500" dirty="0">
                <a:solidFill>
                  <a:srgbClr val="FF0000"/>
                </a:solidFill>
                <a:latin typeface="华文新魏" panose="02010800040101010101" pitchFamily="2" charset="-122"/>
                <a:ea typeface="华文新魏" panose="02010800040101010101" pitchFamily="2" charset="-122"/>
              </a:rPr>
              <a:t>定义内部类</a:t>
            </a:r>
            <a:r>
              <a:rPr lang="en-US" altLang="zh-CN" sz="1500" dirty="0">
                <a:solidFill>
                  <a:srgbClr val="FF0000"/>
                </a:solidFill>
                <a:latin typeface="华文新魏" panose="02010800040101010101" pitchFamily="2" charset="-122"/>
                <a:ea typeface="华文新魏" panose="02010800040101010101" pitchFamily="2" charset="-122"/>
              </a:rPr>
              <a:t>MessageHandlerImpl</a:t>
            </a:r>
            <a:r>
              <a:rPr lang="zh-CN" altLang="en-US" sz="1500" dirty="0">
                <a:solidFill>
                  <a:srgbClr val="FF0000"/>
                </a:solidFill>
                <a:latin typeface="华文新魏" panose="02010800040101010101" pitchFamily="2" charset="-122"/>
                <a:ea typeface="华文新魏" panose="02010800040101010101" pitchFamily="2" charset="-122"/>
              </a:rPr>
              <a:t>实现</a:t>
            </a:r>
            <a:r>
              <a:rPr lang="en-US" altLang="zh-CN" sz="1500" dirty="0">
                <a:solidFill>
                  <a:srgbClr val="FF0000"/>
                </a:solidFill>
                <a:latin typeface="华文新魏" panose="02010800040101010101" pitchFamily="2" charset="-122"/>
                <a:ea typeface="华文新魏" panose="02010800040101010101" pitchFamily="2" charset="-122"/>
              </a:rPr>
              <a:t>Message</a:t>
            </a:r>
            <a:r>
              <a:rPr lang="zh-CN" altLang="en-US" sz="1500" dirty="0">
                <a:solidFill>
                  <a:srgbClr val="FF0000"/>
                </a:solidFill>
                <a:latin typeface="华文新魏" panose="02010800040101010101" pitchFamily="2" charset="-122"/>
                <a:ea typeface="华文新魏" panose="02010800040101010101" pitchFamily="2" charset="-122"/>
              </a:rPr>
              <a:t>接口</a:t>
            </a:r>
          </a:p>
          <a:p>
            <a:pPr>
              <a:lnSpc>
                <a:spcPct val="120000"/>
              </a:lnSpc>
            </a:pPr>
            <a:r>
              <a:rPr lang="zh-CN" altLang="en-US" sz="1500" dirty="0">
                <a:latin typeface="华文新魏" panose="02010800040101010101" pitchFamily="2" charset="-122"/>
                <a:ea typeface="华文新魏" panose="02010800040101010101" pitchFamily="2" charset="-122"/>
              </a:rPr>
              <a:t>    </a:t>
            </a:r>
            <a:r>
              <a:rPr lang="en-US" altLang="zh-CN" sz="1500" dirty="0">
                <a:latin typeface="华文新魏" panose="02010800040101010101" pitchFamily="2" charset="-122"/>
                <a:ea typeface="华文新魏" panose="02010800040101010101" pitchFamily="2" charset="-122"/>
              </a:rPr>
              <a:t>class </a:t>
            </a:r>
            <a:r>
              <a:rPr lang="en-US" altLang="zh-CN" sz="1500" dirty="0">
                <a:solidFill>
                  <a:srgbClr val="FF0000"/>
                </a:solidFill>
                <a:latin typeface="华文新魏" panose="02010800040101010101" pitchFamily="2" charset="-122"/>
                <a:ea typeface="华文新魏" panose="02010800040101010101" pitchFamily="2" charset="-122"/>
              </a:rPr>
              <a:t>MessageHandlerImpl</a:t>
            </a:r>
            <a:r>
              <a:rPr lang="en-US" altLang="zh-CN" sz="1500" dirty="0">
                <a:latin typeface="华文新魏" panose="02010800040101010101" pitchFamily="2" charset="-122"/>
                <a:ea typeface="华文新魏" panose="02010800040101010101" pitchFamily="2" charset="-122"/>
              </a:rPr>
              <a:t> implements </a:t>
            </a:r>
            <a:r>
              <a:rPr lang="en-US" altLang="zh-CN" sz="1500" dirty="0">
                <a:solidFill>
                  <a:srgbClr val="FF0000"/>
                </a:solidFill>
                <a:latin typeface="华文新魏" panose="02010800040101010101" pitchFamily="2" charset="-122"/>
                <a:ea typeface="华文新魏" panose="02010800040101010101" pitchFamily="2" charset="-122"/>
              </a:rPr>
              <a:t>MessageHandler</a:t>
            </a:r>
            <a:r>
              <a:rPr lang="en-US" altLang="zh-CN" sz="1500" dirty="0">
                <a:latin typeface="华文新魏" panose="02010800040101010101" pitchFamily="2" charset="-122"/>
                <a:ea typeface="华文新魏" panose="02010800040101010101" pitchFamily="2" charset="-122"/>
              </a:rPr>
              <a:t> {</a:t>
            </a:r>
          </a:p>
          <a:p>
            <a:pPr>
              <a:lnSpc>
                <a:spcPct val="120000"/>
              </a:lnSpc>
            </a:pPr>
            <a:r>
              <a:rPr lang="en-US" altLang="zh-CN" sz="1500" dirty="0">
                <a:latin typeface="华文新魏" panose="02010800040101010101" pitchFamily="2" charset="-122"/>
                <a:ea typeface="华文新魏" panose="02010800040101010101" pitchFamily="2" charset="-122"/>
              </a:rPr>
              <a:t>        @Override</a:t>
            </a:r>
          </a:p>
          <a:p>
            <a:pPr>
              <a:lnSpc>
                <a:spcPct val="120000"/>
              </a:lnSpc>
            </a:pPr>
            <a:r>
              <a:rPr lang="en-US" altLang="zh-CN" sz="1500" dirty="0">
                <a:latin typeface="华文新魏" panose="02010800040101010101" pitchFamily="2" charset="-122"/>
                <a:ea typeface="华文新魏" panose="02010800040101010101" pitchFamily="2" charset="-122"/>
              </a:rPr>
              <a:t>        public void handle(String message) { System.out.println(message);}</a:t>
            </a:r>
          </a:p>
          <a:p>
            <a:pPr>
              <a:lnSpc>
                <a:spcPct val="120000"/>
              </a:lnSpc>
            </a:pPr>
            <a:r>
              <a:rPr lang="en-US" altLang="zh-CN" sz="1500" dirty="0">
                <a:latin typeface="华文新魏" panose="02010800040101010101" pitchFamily="2" charset="-122"/>
                <a:ea typeface="华文新魏" panose="02010800040101010101" pitchFamily="2" charset="-122"/>
              </a:rPr>
              <a:t>    }</a:t>
            </a:r>
          </a:p>
          <a:p>
            <a:pPr>
              <a:lnSpc>
                <a:spcPct val="120000"/>
              </a:lnSpc>
            </a:pPr>
            <a:endParaRPr lang="en-US" altLang="zh-CN" sz="1500" dirty="0">
              <a:latin typeface="华文新魏" panose="02010800040101010101" pitchFamily="2" charset="-122"/>
              <a:ea typeface="华文新魏" panose="02010800040101010101" pitchFamily="2" charset="-122"/>
            </a:endParaRPr>
          </a:p>
          <a:p>
            <a:pPr>
              <a:lnSpc>
                <a:spcPct val="120000"/>
              </a:lnSpc>
            </a:pPr>
            <a:r>
              <a:rPr lang="en-US" altLang="zh-CN" sz="1500" dirty="0">
                <a:latin typeface="华文新魏" panose="02010800040101010101" pitchFamily="2" charset="-122"/>
                <a:ea typeface="华文新魏" panose="02010800040101010101" pitchFamily="2" charset="-122"/>
              </a:rPr>
              <a:t>    //Wrapper1</a:t>
            </a:r>
            <a:r>
              <a:rPr lang="zh-CN" altLang="en-US" sz="1500" dirty="0">
                <a:latin typeface="华文新魏" panose="02010800040101010101" pitchFamily="2" charset="-122"/>
                <a:ea typeface="华文新魏" panose="02010800040101010101" pitchFamily="2" charset="-122"/>
              </a:rPr>
              <a:t>的实例变量</a:t>
            </a:r>
            <a:endParaRPr lang="en-US" altLang="zh-CN" sz="1500" dirty="0">
              <a:latin typeface="华文新魏" panose="02010800040101010101" pitchFamily="2" charset="-122"/>
              <a:ea typeface="华文新魏" panose="02010800040101010101" pitchFamily="2" charset="-122"/>
            </a:endParaRPr>
          </a:p>
          <a:p>
            <a:pPr>
              <a:lnSpc>
                <a:spcPct val="120000"/>
              </a:lnSpc>
            </a:pPr>
            <a:r>
              <a:rPr lang="en-US" altLang="zh-CN" sz="1500" dirty="0">
                <a:latin typeface="华文新魏" panose="02010800040101010101" pitchFamily="2" charset="-122"/>
                <a:ea typeface="华文新魏" panose="02010800040101010101" pitchFamily="2" charset="-122"/>
              </a:rPr>
              <a:t>    private </a:t>
            </a:r>
            <a:r>
              <a:rPr lang="en-US" altLang="zh-CN" sz="1500" dirty="0">
                <a:solidFill>
                  <a:srgbClr val="FF0000"/>
                </a:solidFill>
                <a:latin typeface="华文新魏" panose="02010800040101010101" pitchFamily="2" charset="-122"/>
                <a:ea typeface="华文新魏" panose="02010800040101010101" pitchFamily="2" charset="-122"/>
              </a:rPr>
              <a:t>MessageHandler</a:t>
            </a:r>
            <a:r>
              <a:rPr lang="en-US" altLang="zh-CN" sz="1500" dirty="0">
                <a:latin typeface="华文新魏" panose="02010800040101010101" pitchFamily="2" charset="-122"/>
                <a:ea typeface="华文新魏" panose="02010800040101010101" pitchFamily="2" charset="-122"/>
              </a:rPr>
              <a:t> handler = new </a:t>
            </a:r>
            <a:r>
              <a:rPr lang="en-US" altLang="zh-CN" sz="1500" dirty="0">
                <a:solidFill>
                  <a:srgbClr val="FF0000"/>
                </a:solidFill>
                <a:latin typeface="华文新魏" panose="02010800040101010101" pitchFamily="2" charset="-122"/>
                <a:ea typeface="华文新魏" panose="02010800040101010101" pitchFamily="2" charset="-122"/>
              </a:rPr>
              <a:t>MessageHandlerImpl</a:t>
            </a:r>
            <a:r>
              <a:rPr lang="en-US" altLang="zh-CN" sz="1500" dirty="0">
                <a:latin typeface="华文新魏" panose="02010800040101010101" pitchFamily="2" charset="-122"/>
                <a:ea typeface="华文新魏" panose="02010800040101010101" pitchFamily="2" charset="-122"/>
              </a:rPr>
              <a:t>();</a:t>
            </a:r>
          </a:p>
          <a:p>
            <a:pPr>
              <a:lnSpc>
                <a:spcPct val="120000"/>
              </a:lnSpc>
            </a:pPr>
            <a:r>
              <a:rPr lang="en-US" altLang="zh-CN" sz="1500" dirty="0">
                <a:latin typeface="华文新魏" panose="02010800040101010101" pitchFamily="2" charset="-122"/>
                <a:ea typeface="华文新魏" panose="02010800040101010101" pitchFamily="2" charset="-122"/>
              </a:rPr>
              <a:t>    public void sendMessage(String message){</a:t>
            </a:r>
          </a:p>
          <a:p>
            <a:pPr>
              <a:lnSpc>
                <a:spcPct val="120000"/>
              </a:lnSpc>
            </a:pPr>
            <a:r>
              <a:rPr lang="en-US" altLang="zh-CN" sz="1500" dirty="0">
                <a:latin typeface="华文新魏" panose="02010800040101010101" pitchFamily="2" charset="-122"/>
                <a:ea typeface="华文新魏" panose="02010800040101010101" pitchFamily="2" charset="-122"/>
              </a:rPr>
              <a:t>        handler.handle(message);</a:t>
            </a:r>
          </a:p>
          <a:p>
            <a:pPr>
              <a:lnSpc>
                <a:spcPct val="120000"/>
              </a:lnSpc>
            </a:pPr>
            <a:r>
              <a:rPr lang="en-US" altLang="zh-CN" sz="1500" dirty="0">
                <a:latin typeface="华文新魏" panose="02010800040101010101" pitchFamily="2" charset="-122"/>
                <a:ea typeface="华文新魏" panose="02010800040101010101" pitchFamily="2" charset="-122"/>
              </a:rPr>
              <a:t>    }</a:t>
            </a:r>
          </a:p>
          <a:p>
            <a:pPr>
              <a:lnSpc>
                <a:spcPct val="120000"/>
              </a:lnSpc>
            </a:pPr>
            <a:r>
              <a:rPr lang="en-US" altLang="zh-CN" sz="1500" dirty="0">
                <a:latin typeface="华文新魏" panose="02010800040101010101" pitchFamily="2" charset="-122"/>
                <a:ea typeface="华文新魏" panose="02010800040101010101" pitchFamily="2" charset="-122"/>
              </a:rPr>
              <a:t>    public static void main(String[] args){</a:t>
            </a:r>
          </a:p>
          <a:p>
            <a:pPr>
              <a:lnSpc>
                <a:spcPct val="120000"/>
              </a:lnSpc>
            </a:pPr>
            <a:r>
              <a:rPr lang="en-US" altLang="zh-CN" sz="1500" dirty="0">
                <a:latin typeface="华文新魏" panose="02010800040101010101" pitchFamily="2" charset="-122"/>
                <a:ea typeface="华文新魏" panose="02010800040101010101" pitchFamily="2" charset="-122"/>
              </a:rPr>
              <a:t>        new Wrapper1().sendMessage("Message from wrapper1");</a:t>
            </a:r>
          </a:p>
          <a:p>
            <a:pPr>
              <a:lnSpc>
                <a:spcPct val="120000"/>
              </a:lnSpc>
            </a:pPr>
            <a:r>
              <a:rPr lang="en-US" altLang="zh-CN" sz="1500" dirty="0">
                <a:latin typeface="华文新魏" panose="02010800040101010101" pitchFamily="2" charset="-122"/>
                <a:ea typeface="华文新魏" panose="02010800040101010101" pitchFamily="2" charset="-122"/>
              </a:rPr>
              <a:t>    }</a:t>
            </a:r>
          </a:p>
          <a:p>
            <a:pPr>
              <a:lnSpc>
                <a:spcPct val="120000"/>
              </a:lnSpc>
            </a:pPr>
            <a:r>
              <a:rPr lang="en-US" altLang="zh-CN" sz="1500" dirty="0">
                <a:latin typeface="华文新魏" panose="02010800040101010101" pitchFamily="2" charset="-122"/>
                <a:ea typeface="华文新魏" panose="02010800040101010101" pitchFamily="2" charset="-122"/>
              </a:rPr>
              <a:t>}</a:t>
            </a:r>
            <a:endParaRPr lang="zh-CN" altLang="en-US" sz="1500" dirty="0">
              <a:latin typeface="华文新魏" panose="02010800040101010101" pitchFamily="2" charset="-122"/>
              <a:ea typeface="华文新魏" panose="02010800040101010101" pitchFamily="2" charset="-122"/>
            </a:endParaRPr>
          </a:p>
        </p:txBody>
      </p:sp>
      <p:sp>
        <p:nvSpPr>
          <p:cNvPr id="12" name="圆角矩形标注 14">
            <a:extLst>
              <a:ext uri="{FF2B5EF4-FFF2-40B4-BE49-F238E27FC236}">
                <a16:creationId xmlns:a16="http://schemas.microsoft.com/office/drawing/2014/main" id="{167E9931-17E6-B2B5-35B8-033A30C4485A}"/>
              </a:ext>
            </a:extLst>
          </p:cNvPr>
          <p:cNvSpPr/>
          <p:nvPr/>
        </p:nvSpPr>
        <p:spPr>
          <a:xfrm>
            <a:off x="2370575" y="3892980"/>
            <a:ext cx="3725425" cy="555218"/>
          </a:xfrm>
          <a:prstGeom prst="wedgeRoundRectCallout">
            <a:avLst>
              <a:gd name="adj1" fmla="val -19563"/>
              <a:gd name="adj2" fmla="val 86078"/>
              <a:gd name="adj3" fmla="val 16667"/>
            </a:avLst>
          </a:prstGeom>
          <a:solidFill>
            <a:schemeClr val="accent4">
              <a:lumMod val="40000"/>
              <a:lumOff val="60000"/>
              <a:alpha val="41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20000"/>
              </a:lnSpc>
            </a:pPr>
            <a:r>
              <a:rPr lang="zh-CN" altLang="en-US" sz="1600" dirty="0">
                <a:solidFill>
                  <a:srgbClr val="FF0000"/>
                </a:solidFill>
                <a:latin typeface="华文新魏" panose="02010800040101010101" pitchFamily="2" charset="-122"/>
                <a:ea typeface="华文新魏" panose="02010800040101010101" pitchFamily="2" charset="-122"/>
              </a:rPr>
              <a:t>实例化内部类</a:t>
            </a:r>
            <a:r>
              <a:rPr lang="en-US" altLang="zh-CN" sz="1600" dirty="0">
                <a:solidFill>
                  <a:srgbClr val="FF0000"/>
                </a:solidFill>
                <a:latin typeface="华文新魏" panose="02010800040101010101" pitchFamily="2" charset="-122"/>
                <a:ea typeface="华文新魏" panose="02010800040101010101" pitchFamily="2" charset="-122"/>
              </a:rPr>
              <a:t>MessageHandlerImpl</a:t>
            </a:r>
            <a:r>
              <a:rPr lang="zh-CN" altLang="en-US" sz="1600" dirty="0">
                <a:solidFill>
                  <a:srgbClr val="FF0000"/>
                </a:solidFill>
                <a:latin typeface="华文新魏" panose="02010800040101010101" pitchFamily="2" charset="-122"/>
                <a:ea typeface="华文新魏" panose="02010800040101010101" pitchFamily="2" charset="-122"/>
              </a:rPr>
              <a:t>实例</a:t>
            </a:r>
            <a:endParaRPr lang="en-US" altLang="zh-CN" sz="1600" dirty="0">
              <a:solidFill>
                <a:srgbClr val="FF0000"/>
              </a:solidFill>
              <a:latin typeface="华文新魏" panose="02010800040101010101" pitchFamily="2" charset="-122"/>
              <a:ea typeface="华文新魏" panose="02010800040101010101" pitchFamily="2" charset="-122"/>
            </a:endParaRPr>
          </a:p>
          <a:p>
            <a:pPr>
              <a:lnSpc>
                <a:spcPct val="120000"/>
              </a:lnSpc>
            </a:pPr>
            <a:r>
              <a:rPr lang="zh-CN" altLang="en-US" sz="1600" dirty="0">
                <a:solidFill>
                  <a:srgbClr val="FF0000"/>
                </a:solidFill>
                <a:latin typeface="华文新魏" panose="02010800040101010101" pitchFamily="2" charset="-122"/>
                <a:ea typeface="华文新魏" panose="02010800040101010101" pitchFamily="2" charset="-122"/>
              </a:rPr>
              <a:t>等价于</a:t>
            </a:r>
            <a:r>
              <a:rPr lang="en-US" altLang="zh-CN" sz="1600" dirty="0">
                <a:solidFill>
                  <a:srgbClr val="FF0000"/>
                </a:solidFill>
                <a:latin typeface="华文新魏" panose="02010800040101010101" pitchFamily="2" charset="-122"/>
                <a:ea typeface="华文新魏" panose="02010800040101010101" pitchFamily="2" charset="-122"/>
              </a:rPr>
              <a:t>this.new MessageHandlerImpl();</a:t>
            </a:r>
            <a:endParaRPr lang="zh-CN" altLang="en-US" sz="1600" dirty="0">
              <a:solidFill>
                <a:srgbClr val="FF0000"/>
              </a:solidFill>
              <a:latin typeface="华文新魏" panose="02010800040101010101" pitchFamily="2" charset="-122"/>
              <a:ea typeface="华文新魏" panose="02010800040101010101" pitchFamily="2" charset="-122"/>
            </a:endParaRPr>
          </a:p>
        </p:txBody>
      </p:sp>
      <p:sp>
        <p:nvSpPr>
          <p:cNvPr id="13" name="文本框 12">
            <a:extLst>
              <a:ext uri="{FF2B5EF4-FFF2-40B4-BE49-F238E27FC236}">
                <a16:creationId xmlns:a16="http://schemas.microsoft.com/office/drawing/2014/main" id="{CE6AA7A7-3F86-C994-B2CC-3990F21DE459}"/>
              </a:ext>
            </a:extLst>
          </p:cNvPr>
          <p:cNvSpPr txBox="1"/>
          <p:nvPr/>
        </p:nvSpPr>
        <p:spPr>
          <a:xfrm>
            <a:off x="6096000" y="2389004"/>
            <a:ext cx="5988786" cy="4468996"/>
          </a:xfrm>
          <a:prstGeom prst="rect">
            <a:avLst/>
          </a:prstGeom>
          <a:solidFill>
            <a:schemeClr val="accent4">
              <a:lumMod val="20000"/>
              <a:lumOff val="80000"/>
            </a:schemeClr>
          </a:solidFill>
          <a:ln w="25400">
            <a:solidFill>
              <a:schemeClr val="accent4">
                <a:lumMod val="75000"/>
              </a:schemeClr>
            </a:solidFill>
            <a:prstDash val="solid"/>
          </a:ln>
        </p:spPr>
        <p:txBody>
          <a:bodyPr wrap="square" rtlCol="0" anchor="t">
            <a:noAutofit/>
          </a:bodyPr>
          <a:lstStyle/>
          <a:p>
            <a:pPr>
              <a:lnSpc>
                <a:spcPct val="120000"/>
              </a:lnSpc>
            </a:pPr>
            <a:r>
              <a:rPr lang="en-US" altLang="zh-CN" sz="1500" dirty="0">
                <a:latin typeface="华文新魏" panose="02010800040101010101" pitchFamily="2" charset="-122"/>
                <a:ea typeface="华文新魏" panose="02010800040101010101" pitchFamily="2" charset="-122"/>
              </a:rPr>
              <a:t>public class Wrapper2 {</a:t>
            </a:r>
          </a:p>
          <a:p>
            <a:pPr>
              <a:lnSpc>
                <a:spcPct val="120000"/>
              </a:lnSpc>
            </a:pPr>
            <a:r>
              <a:rPr lang="en-US" altLang="zh-CN" sz="1500" dirty="0">
                <a:latin typeface="华文新魏" panose="02010800040101010101" pitchFamily="2" charset="-122"/>
                <a:ea typeface="华文新魏" panose="02010800040101010101" pitchFamily="2" charset="-122"/>
              </a:rPr>
              <a:t>    </a:t>
            </a:r>
            <a:r>
              <a:rPr lang="en-US" altLang="zh-CN" sz="1500" dirty="0">
                <a:solidFill>
                  <a:srgbClr val="FF0000"/>
                </a:solidFill>
                <a:latin typeface="华文新魏" panose="02010800040101010101" pitchFamily="2" charset="-122"/>
                <a:ea typeface="华文新魏" panose="02010800040101010101" pitchFamily="2" charset="-122"/>
              </a:rPr>
              <a:t>//</a:t>
            </a:r>
            <a:r>
              <a:rPr lang="zh-CN" altLang="en-US" sz="1500" dirty="0">
                <a:solidFill>
                  <a:srgbClr val="FF0000"/>
                </a:solidFill>
                <a:latin typeface="华文新魏" panose="02010800040101010101" pitchFamily="2" charset="-122"/>
                <a:ea typeface="华文新魏" panose="02010800040101010101" pitchFamily="2" charset="-122"/>
              </a:rPr>
              <a:t>定义内部类</a:t>
            </a:r>
            <a:r>
              <a:rPr lang="en-US" altLang="zh-CN" sz="1500" dirty="0">
                <a:solidFill>
                  <a:srgbClr val="FF0000"/>
                </a:solidFill>
                <a:latin typeface="华文新魏" panose="02010800040101010101" pitchFamily="2" charset="-122"/>
                <a:ea typeface="华文新魏" panose="02010800040101010101" pitchFamily="2" charset="-122"/>
              </a:rPr>
              <a:t>MessageHandlerImpl</a:t>
            </a:r>
            <a:r>
              <a:rPr lang="zh-CN" altLang="en-US" sz="1500" dirty="0">
                <a:solidFill>
                  <a:srgbClr val="FF0000"/>
                </a:solidFill>
                <a:latin typeface="华文新魏" panose="02010800040101010101" pitchFamily="2" charset="-122"/>
                <a:ea typeface="华文新魏" panose="02010800040101010101" pitchFamily="2" charset="-122"/>
              </a:rPr>
              <a:t>实现</a:t>
            </a:r>
            <a:r>
              <a:rPr lang="en-US" altLang="zh-CN" sz="1500" dirty="0">
                <a:solidFill>
                  <a:srgbClr val="FF0000"/>
                </a:solidFill>
                <a:latin typeface="华文新魏" panose="02010800040101010101" pitchFamily="2" charset="-122"/>
                <a:ea typeface="华文新魏" panose="02010800040101010101" pitchFamily="2" charset="-122"/>
              </a:rPr>
              <a:t>Message</a:t>
            </a:r>
            <a:r>
              <a:rPr lang="zh-CN" altLang="en-US" sz="1500" dirty="0">
                <a:solidFill>
                  <a:srgbClr val="FF0000"/>
                </a:solidFill>
                <a:latin typeface="华文新魏" panose="02010800040101010101" pitchFamily="2" charset="-122"/>
                <a:ea typeface="华文新魏" panose="02010800040101010101" pitchFamily="2" charset="-122"/>
              </a:rPr>
              <a:t>接口</a:t>
            </a:r>
          </a:p>
          <a:p>
            <a:pPr>
              <a:lnSpc>
                <a:spcPct val="120000"/>
              </a:lnSpc>
            </a:pPr>
            <a:r>
              <a:rPr lang="zh-CN" altLang="en-US" sz="1500" dirty="0">
                <a:latin typeface="华文新魏" panose="02010800040101010101" pitchFamily="2" charset="-122"/>
                <a:ea typeface="华文新魏" panose="02010800040101010101" pitchFamily="2" charset="-122"/>
              </a:rPr>
              <a:t>    </a:t>
            </a:r>
            <a:r>
              <a:rPr lang="en-US" altLang="zh-CN" sz="1500" dirty="0">
                <a:latin typeface="华文新魏" panose="02010800040101010101" pitchFamily="2" charset="-122"/>
                <a:ea typeface="华文新魏" panose="02010800040101010101" pitchFamily="2" charset="-122"/>
              </a:rPr>
              <a:t>class </a:t>
            </a:r>
            <a:r>
              <a:rPr lang="en-US" altLang="zh-CN" sz="1500" dirty="0">
                <a:solidFill>
                  <a:srgbClr val="FF0000"/>
                </a:solidFill>
                <a:latin typeface="华文新魏" panose="02010800040101010101" pitchFamily="2" charset="-122"/>
                <a:ea typeface="华文新魏" panose="02010800040101010101" pitchFamily="2" charset="-122"/>
              </a:rPr>
              <a:t>MessageHandlerImpl</a:t>
            </a:r>
            <a:r>
              <a:rPr lang="en-US" altLang="zh-CN" sz="1500" dirty="0">
                <a:latin typeface="华文新魏" panose="02010800040101010101" pitchFamily="2" charset="-122"/>
                <a:ea typeface="华文新魏" panose="02010800040101010101" pitchFamily="2" charset="-122"/>
              </a:rPr>
              <a:t> implements </a:t>
            </a:r>
            <a:r>
              <a:rPr lang="en-US" altLang="zh-CN" sz="1500" dirty="0">
                <a:solidFill>
                  <a:srgbClr val="FF0000"/>
                </a:solidFill>
                <a:latin typeface="华文新魏" panose="02010800040101010101" pitchFamily="2" charset="-122"/>
                <a:ea typeface="华文新魏" panose="02010800040101010101" pitchFamily="2" charset="-122"/>
              </a:rPr>
              <a:t>MessageHandler</a:t>
            </a:r>
            <a:r>
              <a:rPr lang="en-US" altLang="zh-CN" sz="1500" dirty="0">
                <a:latin typeface="华文新魏" panose="02010800040101010101" pitchFamily="2" charset="-122"/>
                <a:ea typeface="华文新魏" panose="02010800040101010101" pitchFamily="2" charset="-122"/>
              </a:rPr>
              <a:t> {</a:t>
            </a:r>
          </a:p>
          <a:p>
            <a:pPr>
              <a:lnSpc>
                <a:spcPct val="120000"/>
              </a:lnSpc>
            </a:pPr>
            <a:r>
              <a:rPr lang="en-US" altLang="zh-CN" sz="1500" dirty="0">
                <a:latin typeface="华文新魏" panose="02010800040101010101" pitchFamily="2" charset="-122"/>
                <a:ea typeface="华文新魏" panose="02010800040101010101" pitchFamily="2" charset="-122"/>
              </a:rPr>
              <a:t>        @Override</a:t>
            </a:r>
          </a:p>
          <a:p>
            <a:pPr>
              <a:lnSpc>
                <a:spcPct val="120000"/>
              </a:lnSpc>
            </a:pPr>
            <a:r>
              <a:rPr lang="en-US" altLang="zh-CN" sz="1500" dirty="0">
                <a:latin typeface="华文新魏" panose="02010800040101010101" pitchFamily="2" charset="-122"/>
                <a:ea typeface="华文新魏" panose="02010800040101010101" pitchFamily="2" charset="-122"/>
              </a:rPr>
              <a:t>        public void handle(String message) { System.out.println(message);}</a:t>
            </a:r>
          </a:p>
          <a:p>
            <a:pPr>
              <a:lnSpc>
                <a:spcPct val="120000"/>
              </a:lnSpc>
            </a:pPr>
            <a:r>
              <a:rPr lang="en-US" altLang="zh-CN" sz="1500" dirty="0">
                <a:latin typeface="华文新魏" panose="02010800040101010101" pitchFamily="2" charset="-122"/>
                <a:ea typeface="华文新魏" panose="02010800040101010101" pitchFamily="2" charset="-122"/>
              </a:rPr>
              <a:t>    }</a:t>
            </a:r>
          </a:p>
          <a:p>
            <a:pPr>
              <a:lnSpc>
                <a:spcPct val="120000"/>
              </a:lnSpc>
            </a:pPr>
            <a:endParaRPr lang="en-US" altLang="zh-CN" sz="1500" dirty="0">
              <a:latin typeface="华文新魏" panose="02010800040101010101" pitchFamily="2" charset="-122"/>
              <a:ea typeface="华文新魏" panose="02010800040101010101" pitchFamily="2" charset="-122"/>
            </a:endParaRPr>
          </a:p>
          <a:p>
            <a:pPr>
              <a:lnSpc>
                <a:spcPct val="120000"/>
              </a:lnSpc>
            </a:pPr>
            <a:r>
              <a:rPr lang="en-US" altLang="zh-CN" sz="1500" dirty="0">
                <a:latin typeface="华文新魏" panose="02010800040101010101" pitchFamily="2" charset="-122"/>
                <a:ea typeface="华文新魏" panose="02010800040101010101" pitchFamily="2" charset="-122"/>
              </a:rPr>
              <a:t>    //Wrapper2</a:t>
            </a:r>
            <a:r>
              <a:rPr lang="zh-CN" altLang="en-US" sz="1500" dirty="0">
                <a:latin typeface="华文新魏" panose="02010800040101010101" pitchFamily="2" charset="-122"/>
                <a:ea typeface="华文新魏" panose="02010800040101010101" pitchFamily="2" charset="-122"/>
              </a:rPr>
              <a:t>的实例变量</a:t>
            </a:r>
            <a:endParaRPr lang="en-US" altLang="zh-CN" sz="1500" dirty="0">
              <a:latin typeface="华文新魏" panose="02010800040101010101" pitchFamily="2" charset="-122"/>
              <a:ea typeface="华文新魏" panose="02010800040101010101" pitchFamily="2" charset="-122"/>
            </a:endParaRPr>
          </a:p>
          <a:p>
            <a:pPr>
              <a:lnSpc>
                <a:spcPct val="120000"/>
              </a:lnSpc>
            </a:pPr>
            <a:r>
              <a:rPr lang="en-US" altLang="zh-CN" sz="1500" dirty="0">
                <a:latin typeface="华文新魏" panose="02010800040101010101" pitchFamily="2" charset="-122"/>
                <a:ea typeface="华文新魏" panose="02010800040101010101" pitchFamily="2" charset="-122"/>
              </a:rPr>
              <a:t>    private </a:t>
            </a:r>
            <a:r>
              <a:rPr lang="en-US" altLang="zh-CN" sz="1500" dirty="0">
                <a:solidFill>
                  <a:srgbClr val="FF0000"/>
                </a:solidFill>
                <a:latin typeface="华文新魏" panose="02010800040101010101" pitchFamily="2" charset="-122"/>
                <a:ea typeface="华文新魏" panose="02010800040101010101" pitchFamily="2" charset="-122"/>
              </a:rPr>
              <a:t>MessageHandler</a:t>
            </a:r>
            <a:r>
              <a:rPr lang="en-US" altLang="zh-CN" sz="1500" dirty="0">
                <a:latin typeface="华文新魏" panose="02010800040101010101" pitchFamily="2" charset="-122"/>
                <a:ea typeface="华文新魏" panose="02010800040101010101" pitchFamily="2" charset="-122"/>
              </a:rPr>
              <a:t> handler = new </a:t>
            </a:r>
            <a:r>
              <a:rPr lang="en-US" altLang="zh-CN" sz="1500" dirty="0">
                <a:solidFill>
                  <a:srgbClr val="FF0000"/>
                </a:solidFill>
                <a:latin typeface="华文新魏" panose="02010800040101010101" pitchFamily="2" charset="-122"/>
                <a:ea typeface="华文新魏" panose="02010800040101010101" pitchFamily="2" charset="-122"/>
              </a:rPr>
              <a:t>MessageHandlerImpl</a:t>
            </a:r>
            <a:r>
              <a:rPr lang="en-US" altLang="zh-CN" sz="1500" dirty="0">
                <a:latin typeface="华文新魏" panose="02010800040101010101" pitchFamily="2" charset="-122"/>
                <a:ea typeface="华文新魏" panose="02010800040101010101" pitchFamily="2" charset="-122"/>
              </a:rPr>
              <a:t>();</a:t>
            </a:r>
          </a:p>
          <a:p>
            <a:pPr>
              <a:lnSpc>
                <a:spcPct val="120000"/>
              </a:lnSpc>
            </a:pPr>
            <a:r>
              <a:rPr lang="en-US" altLang="zh-CN" sz="1500" dirty="0">
                <a:latin typeface="华文新魏" panose="02010800040101010101" pitchFamily="2" charset="-122"/>
                <a:ea typeface="华文新魏" panose="02010800040101010101" pitchFamily="2" charset="-122"/>
              </a:rPr>
              <a:t>    public void sendMessage(String message){</a:t>
            </a:r>
          </a:p>
          <a:p>
            <a:pPr>
              <a:lnSpc>
                <a:spcPct val="120000"/>
              </a:lnSpc>
            </a:pPr>
            <a:r>
              <a:rPr lang="en-US" altLang="zh-CN" sz="1500" dirty="0">
                <a:latin typeface="华文新魏" panose="02010800040101010101" pitchFamily="2" charset="-122"/>
                <a:ea typeface="华文新魏" panose="02010800040101010101" pitchFamily="2" charset="-122"/>
              </a:rPr>
              <a:t>        handler.handle(message);</a:t>
            </a:r>
          </a:p>
          <a:p>
            <a:pPr>
              <a:lnSpc>
                <a:spcPct val="120000"/>
              </a:lnSpc>
            </a:pPr>
            <a:r>
              <a:rPr lang="en-US" altLang="zh-CN" sz="1500" dirty="0">
                <a:latin typeface="华文新魏" panose="02010800040101010101" pitchFamily="2" charset="-122"/>
                <a:ea typeface="华文新魏" panose="02010800040101010101" pitchFamily="2" charset="-122"/>
              </a:rPr>
              <a:t>    }</a:t>
            </a:r>
          </a:p>
          <a:p>
            <a:pPr>
              <a:lnSpc>
                <a:spcPct val="120000"/>
              </a:lnSpc>
            </a:pPr>
            <a:r>
              <a:rPr lang="en-US" altLang="zh-CN" sz="1500" dirty="0">
                <a:latin typeface="华文新魏" panose="02010800040101010101" pitchFamily="2" charset="-122"/>
                <a:ea typeface="华文新魏" panose="02010800040101010101" pitchFamily="2" charset="-122"/>
              </a:rPr>
              <a:t>    public static void main(String[] args){</a:t>
            </a:r>
          </a:p>
          <a:p>
            <a:pPr>
              <a:lnSpc>
                <a:spcPct val="120000"/>
              </a:lnSpc>
            </a:pPr>
            <a:r>
              <a:rPr lang="en-US" altLang="zh-CN" sz="1500" dirty="0">
                <a:latin typeface="华文新魏" panose="02010800040101010101" pitchFamily="2" charset="-122"/>
                <a:ea typeface="华文新魏" panose="02010800040101010101" pitchFamily="2" charset="-122"/>
              </a:rPr>
              <a:t>        new Wrapper2().sendMessage("Message from wrapper2");</a:t>
            </a:r>
          </a:p>
          <a:p>
            <a:pPr>
              <a:lnSpc>
                <a:spcPct val="120000"/>
              </a:lnSpc>
            </a:pPr>
            <a:r>
              <a:rPr lang="en-US" altLang="zh-CN" sz="1500" dirty="0">
                <a:latin typeface="华文新魏" panose="02010800040101010101" pitchFamily="2" charset="-122"/>
                <a:ea typeface="华文新魏" panose="02010800040101010101" pitchFamily="2" charset="-122"/>
              </a:rPr>
              <a:t>    }</a:t>
            </a:r>
          </a:p>
          <a:p>
            <a:pPr>
              <a:lnSpc>
                <a:spcPct val="120000"/>
              </a:lnSpc>
            </a:pPr>
            <a:r>
              <a:rPr lang="en-US" altLang="zh-CN" sz="1500" dirty="0">
                <a:latin typeface="华文新魏" panose="02010800040101010101" pitchFamily="2" charset="-122"/>
                <a:ea typeface="华文新魏" panose="02010800040101010101" pitchFamily="2" charset="-122"/>
              </a:rPr>
              <a:t>}</a:t>
            </a:r>
            <a:endParaRPr lang="zh-CN" altLang="en-US" sz="1500" dirty="0">
              <a:latin typeface="华文新魏" panose="02010800040101010101" pitchFamily="2" charset="-122"/>
              <a:ea typeface="华文新魏" panose="02010800040101010101" pitchFamily="2" charset="-122"/>
            </a:endParaRPr>
          </a:p>
        </p:txBody>
      </p:sp>
      <p:sp>
        <p:nvSpPr>
          <p:cNvPr id="14" name="文本框 13">
            <a:extLst>
              <a:ext uri="{FF2B5EF4-FFF2-40B4-BE49-F238E27FC236}">
                <a16:creationId xmlns:a16="http://schemas.microsoft.com/office/drawing/2014/main" id="{1B123F9B-2071-B4FD-96CF-96694E282309}"/>
              </a:ext>
            </a:extLst>
          </p:cNvPr>
          <p:cNvSpPr txBox="1"/>
          <p:nvPr/>
        </p:nvSpPr>
        <p:spPr>
          <a:xfrm>
            <a:off x="7839193" y="43821"/>
            <a:ext cx="4010967" cy="1147182"/>
          </a:xfrm>
          <a:prstGeom prst="rect">
            <a:avLst/>
          </a:prstGeom>
          <a:solidFill>
            <a:schemeClr val="accent4">
              <a:lumMod val="20000"/>
              <a:lumOff val="80000"/>
            </a:schemeClr>
          </a:solidFill>
          <a:ln w="25400">
            <a:solidFill>
              <a:schemeClr val="accent4">
                <a:lumMod val="75000"/>
              </a:schemeClr>
            </a:solidFill>
            <a:prstDash val="solid"/>
          </a:ln>
        </p:spPr>
        <p:txBody>
          <a:bodyPr wrap="square" rtlCol="0" anchor="t">
            <a:noAutofit/>
          </a:bodyPr>
          <a:lstStyle/>
          <a:p>
            <a:pPr>
              <a:lnSpc>
                <a:spcPct val="120000"/>
              </a:lnSpc>
            </a:pPr>
            <a:r>
              <a:rPr lang="en-US" altLang="zh-CN" sz="1500" dirty="0">
                <a:latin typeface="华文新魏" panose="02010800040101010101" pitchFamily="2" charset="-122"/>
                <a:ea typeface="华文新魏" panose="02010800040101010101" pitchFamily="2" charset="-122"/>
              </a:rPr>
              <a:t>//</a:t>
            </a:r>
            <a:r>
              <a:rPr lang="zh-CN" altLang="en-US" sz="1500" dirty="0">
                <a:latin typeface="华文新魏" panose="02010800040101010101" pitchFamily="2" charset="-122"/>
                <a:ea typeface="华文新魏" panose="02010800040101010101" pitchFamily="2" charset="-122"/>
              </a:rPr>
              <a:t>定义</a:t>
            </a:r>
            <a:r>
              <a:rPr lang="en-US" altLang="zh-CN" sz="1500" dirty="0">
                <a:latin typeface="华文新魏" panose="02010800040101010101" pitchFamily="2" charset="-122"/>
                <a:ea typeface="华文新魏" panose="02010800040101010101" pitchFamily="2" charset="-122"/>
              </a:rPr>
              <a:t>Message</a:t>
            </a:r>
            <a:r>
              <a:rPr lang="zh-CN" altLang="en-US" sz="1500" dirty="0">
                <a:latin typeface="华文新魏" panose="02010800040101010101" pitchFamily="2" charset="-122"/>
                <a:ea typeface="华文新魏" panose="02010800040101010101" pitchFamily="2" charset="-122"/>
              </a:rPr>
              <a:t>接口</a:t>
            </a:r>
          </a:p>
          <a:p>
            <a:pPr>
              <a:lnSpc>
                <a:spcPct val="120000"/>
              </a:lnSpc>
            </a:pPr>
            <a:r>
              <a:rPr lang="en-US" altLang="zh-CN" sz="1500" dirty="0">
                <a:latin typeface="华文新魏" panose="02010800040101010101" pitchFamily="2" charset="-122"/>
                <a:ea typeface="华文新魏" panose="02010800040101010101" pitchFamily="2" charset="-122"/>
              </a:rPr>
              <a:t>public interface MessageHandler {</a:t>
            </a:r>
          </a:p>
          <a:p>
            <a:pPr>
              <a:lnSpc>
                <a:spcPct val="120000"/>
              </a:lnSpc>
            </a:pPr>
            <a:r>
              <a:rPr lang="en-US" altLang="zh-CN" sz="1500" dirty="0">
                <a:latin typeface="华文新魏" panose="02010800040101010101" pitchFamily="2" charset="-122"/>
                <a:ea typeface="华文新魏" panose="02010800040101010101" pitchFamily="2" charset="-122"/>
              </a:rPr>
              <a:t>      void handle(String message);</a:t>
            </a:r>
          </a:p>
          <a:p>
            <a:pPr>
              <a:lnSpc>
                <a:spcPct val="120000"/>
              </a:lnSpc>
            </a:pPr>
            <a:r>
              <a:rPr lang="en-US" altLang="zh-CN" sz="1500" dirty="0">
                <a:latin typeface="华文新魏" panose="02010800040101010101" pitchFamily="2" charset="-122"/>
                <a:ea typeface="华文新魏" panose="02010800040101010101" pitchFamily="2" charset="-122"/>
              </a:rPr>
              <a:t>}</a:t>
            </a:r>
            <a:endParaRPr lang="zh-CN" altLang="en-US" sz="1500" dirty="0">
              <a:latin typeface="华文新魏" panose="02010800040101010101" pitchFamily="2" charset="-122"/>
              <a:ea typeface="华文新魏" panose="02010800040101010101" pitchFamily="2" charset="-122"/>
            </a:endParaRPr>
          </a:p>
        </p:txBody>
      </p:sp>
    </p:spTree>
    <p:extLst>
      <p:ext uri="{BB962C8B-B14F-4D97-AF65-F5344CB8AC3E}">
        <p14:creationId xmlns:p14="http://schemas.microsoft.com/office/powerpoint/2010/main" val="3153316516"/>
      </p:ext>
    </p:extLst>
  </p:cSld>
  <p:clrMapOvr>
    <a:masterClrMapping/>
  </p:clrMapOvr>
  <p:transition>
    <p:push/>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文本占位符 1"/>
          <p:cNvSpPr>
            <a:spLocks noGrp="1"/>
          </p:cNvSpPr>
          <p:nvPr>
            <p:ph type="body" sz="quarter" idx="10"/>
          </p:nvPr>
        </p:nvSpPr>
        <p:spPr bwMode="auto">
          <a:xfrm>
            <a:off x="237439" y="175846"/>
            <a:ext cx="1248461" cy="835269"/>
          </a:xfrm>
          <a:noFill/>
        </p:spPr>
        <p:txBody>
          <a:bodyPr vert="horz" wrap="square" lIns="91440" tIns="45720" rIns="91440" bIns="45720" numCol="1" anchor="t" anchorCtr="0" compatLnSpc="1">
            <a:normAutofit fontScale="87500"/>
          </a:bodyPr>
          <a:lstStyle/>
          <a:p>
            <a:pPr eaLnBrk="1" hangingPunct="1"/>
            <a:r>
              <a:rPr lang="en-US" altLang="zh-CN" dirty="0"/>
              <a:t>30.2</a:t>
            </a:r>
          </a:p>
        </p:txBody>
      </p:sp>
      <p:sp>
        <p:nvSpPr>
          <p:cNvPr id="17" name="矩形 16"/>
          <p:cNvSpPr/>
          <p:nvPr/>
        </p:nvSpPr>
        <p:spPr>
          <a:xfrm>
            <a:off x="327940" y="1289900"/>
            <a:ext cx="9895326" cy="461665"/>
          </a:xfrm>
          <a:prstGeom prst="rect">
            <a:avLst/>
          </a:prstGeom>
          <a:solidFill>
            <a:schemeClr val="accent1">
              <a:lumMod val="50000"/>
            </a:schemeClr>
          </a:solidFill>
        </p:spPr>
        <p:txBody>
          <a:bodyPr wrap="square">
            <a:spAutoFit/>
          </a:bodyPr>
          <a:lstStyle/>
          <a:p>
            <a:r>
              <a:rPr lang="en-US" altLang="zh-CN" sz="2400" b="1" dirty="0">
                <a:solidFill>
                  <a:schemeClr val="bg1"/>
                </a:solidFill>
                <a:latin typeface="华文细黑" panose="02010600040101010101" pitchFamily="2" charset="-122"/>
                <a:ea typeface="华文细黑" panose="02010600040101010101" pitchFamily="2" charset="-122"/>
              </a:rPr>
              <a:t>1: </a:t>
            </a:r>
            <a:r>
              <a:rPr lang="zh-CN" altLang="en-US" sz="2400" b="1" dirty="0">
                <a:solidFill>
                  <a:schemeClr val="bg1"/>
                </a:solidFill>
                <a:latin typeface="华文细黑" panose="02010600040101010101" pitchFamily="2" charset="-122"/>
                <a:ea typeface="华文细黑" panose="02010600040101010101" pitchFamily="2" charset="-122"/>
              </a:rPr>
              <a:t>通过实现</a:t>
            </a:r>
            <a:r>
              <a:rPr lang="en-US" altLang="zh-CN" sz="2400" b="1" dirty="0">
                <a:solidFill>
                  <a:schemeClr val="bg1"/>
                </a:solidFill>
                <a:latin typeface="华文细黑" panose="02010600040101010101" pitchFamily="2" charset="-122"/>
                <a:ea typeface="华文细黑" panose="02010600040101010101" pitchFamily="2" charset="-122"/>
              </a:rPr>
              <a:t>Runnable</a:t>
            </a:r>
            <a:r>
              <a:rPr lang="zh-CN" altLang="en-US" sz="2400" b="1" dirty="0">
                <a:solidFill>
                  <a:schemeClr val="bg1"/>
                </a:solidFill>
                <a:latin typeface="华文细黑" panose="02010600040101010101" pitchFamily="2" charset="-122"/>
                <a:ea typeface="华文细黑" panose="02010600040101010101" pitchFamily="2" charset="-122"/>
              </a:rPr>
              <a:t>接口创建线程</a:t>
            </a:r>
          </a:p>
        </p:txBody>
      </p:sp>
      <p:sp>
        <p:nvSpPr>
          <p:cNvPr id="18" name="Rectangle 3"/>
          <p:cNvSpPr txBox="1">
            <a:spLocks noChangeArrowheads="1"/>
          </p:cNvSpPr>
          <p:nvPr/>
        </p:nvSpPr>
        <p:spPr>
          <a:xfrm>
            <a:off x="327940" y="1968959"/>
            <a:ext cx="11581562" cy="4114800"/>
          </a:xfrm>
          <a:prstGeom prst="rect">
            <a:avLst/>
          </a:prstGeom>
        </p:spPr>
        <p:txBody>
          <a:bodyPr/>
          <a:lstStyle/>
          <a:p>
            <a:pPr marL="228600" marR="0" lvl="0" indent="-228600" algn="l" defTabSz="914400" rtl="0" eaLnBrk="1" fontAlgn="auto" latinLnBrk="0" hangingPunct="1">
              <a:lnSpc>
                <a:spcPct val="120000"/>
              </a:lnSpc>
              <a:spcBef>
                <a:spcPts val="1000"/>
              </a:spcBef>
              <a:spcAft>
                <a:spcPts val="0"/>
              </a:spcAft>
              <a:buClrTx/>
              <a:buSzTx/>
              <a:buFont typeface="Arial" panose="020B0604020202020204" pitchFamily="34" charset="0"/>
              <a:buChar char="•"/>
              <a:tabLst/>
              <a:defRPr/>
            </a:pPr>
            <a:r>
              <a:rPr kumimoji="0" lang="zh-CN" altLang="en-US" sz="28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rPr>
              <a:t>实现</a:t>
            </a:r>
            <a:r>
              <a:rPr kumimoji="0" lang="en-US" altLang="zh-CN" sz="28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rPr>
              <a:t>Runnable</a:t>
            </a:r>
            <a:r>
              <a:rPr kumimoji="0" lang="zh-CN" altLang="en-US" sz="28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rPr>
              <a:t>接口，需要实现唯一的接口方法</a:t>
            </a:r>
            <a:r>
              <a:rPr kumimoji="0" lang="en-US" altLang="zh-CN" sz="28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rPr>
              <a:t>run</a:t>
            </a:r>
            <a:endParaRPr kumimoji="0" lang="zh-CN" altLang="en-US" sz="28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endParaRPr>
          </a:p>
          <a:p>
            <a:pPr marL="685800" marR="0" lvl="1" indent="-228600" algn="l" defTabSz="914400" rtl="0" eaLnBrk="1" fontAlgn="auto" latinLnBrk="0" hangingPunct="1">
              <a:lnSpc>
                <a:spcPct val="120000"/>
              </a:lnSpc>
              <a:spcBef>
                <a:spcPts val="500"/>
              </a:spcBef>
              <a:spcAft>
                <a:spcPts val="0"/>
              </a:spcAft>
              <a:buClrTx/>
              <a:buSzTx/>
              <a:buFont typeface="Arial" panose="020B0604020202020204" pitchFamily="34" charset="0"/>
              <a:buChar char="•"/>
              <a:tabLst/>
              <a:defRPr/>
            </a:pPr>
            <a:r>
              <a:rPr kumimoji="0" lang="en-US" altLang="zh-CN" sz="24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rPr>
              <a:t>void run( )</a:t>
            </a:r>
          </a:p>
          <a:p>
            <a:pPr marL="685800" marR="0" lvl="1" indent="-228600" algn="l" defTabSz="914400" rtl="0" eaLnBrk="1" fontAlgn="auto" latinLnBrk="0" hangingPunct="1">
              <a:lnSpc>
                <a:spcPct val="120000"/>
              </a:lnSpc>
              <a:spcBef>
                <a:spcPts val="500"/>
              </a:spcBef>
              <a:spcAft>
                <a:spcPts val="0"/>
              </a:spcAft>
              <a:buClrTx/>
              <a:buSzTx/>
              <a:buFont typeface="Arial" panose="020B0604020202020204" pitchFamily="34" charset="0"/>
              <a:buChar char="•"/>
              <a:tabLst/>
              <a:defRPr/>
            </a:pPr>
            <a:r>
              <a:rPr kumimoji="0" lang="zh-CN" altLang="en-US" sz="2400" b="0" i="0" u="none" strike="noStrike" kern="1200" cap="none" spc="0" normalizeH="0" baseline="0" noProof="0" dirty="0">
                <a:ln>
                  <a:noFill/>
                </a:ln>
                <a:solidFill>
                  <a:srgbClr val="FF0000"/>
                </a:solidFill>
                <a:effectLst/>
                <a:uLnTx/>
                <a:uFillTx/>
                <a:latin typeface="华文新魏" panose="02010800040101010101" pitchFamily="2" charset="-122"/>
                <a:ea typeface="华文新魏" panose="02010800040101010101" pitchFamily="2" charset="-122"/>
              </a:rPr>
              <a:t>该方法定义了线程执行的功能</a:t>
            </a:r>
          </a:p>
          <a:p>
            <a:pPr marL="228600" marR="0" lvl="0" indent="-228600" algn="l" defTabSz="914400" rtl="0" eaLnBrk="1" fontAlgn="auto" latinLnBrk="0" hangingPunct="1">
              <a:lnSpc>
                <a:spcPct val="120000"/>
              </a:lnSpc>
              <a:spcBef>
                <a:spcPts val="1000"/>
              </a:spcBef>
              <a:spcAft>
                <a:spcPts val="0"/>
              </a:spcAft>
              <a:buClrTx/>
              <a:buSzTx/>
              <a:buFont typeface="Arial" panose="020B0604020202020204" pitchFamily="34" charset="0"/>
              <a:buChar char="•"/>
              <a:tabLst/>
              <a:defRPr/>
            </a:pPr>
            <a:r>
              <a:rPr kumimoji="0" lang="zh-CN" altLang="en-US" sz="28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rPr>
              <a:t>创建实现</a:t>
            </a:r>
            <a:r>
              <a:rPr kumimoji="0" lang="en-US" altLang="zh-CN" sz="2800" b="0" i="0" u="none" strike="noStrike" kern="1200" cap="none" spc="0" normalizeH="0" baseline="0" noProof="0" dirty="0" err="1">
                <a:ln>
                  <a:noFill/>
                </a:ln>
                <a:solidFill>
                  <a:schemeClr val="tx1"/>
                </a:solidFill>
                <a:effectLst/>
                <a:uLnTx/>
                <a:uFillTx/>
                <a:latin typeface="华文新魏" panose="02010800040101010101" pitchFamily="2" charset="-122"/>
                <a:ea typeface="华文新魏" panose="02010800040101010101" pitchFamily="2" charset="-122"/>
              </a:rPr>
              <a:t>Runnable</a:t>
            </a:r>
            <a:r>
              <a:rPr kumimoji="0" lang="zh-CN" altLang="en-US" sz="28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rPr>
              <a:t>接口的类的对象</a:t>
            </a:r>
          </a:p>
          <a:p>
            <a:pPr marL="228600" marR="0" lvl="0" indent="-228600" algn="l" defTabSz="914400" rtl="0" eaLnBrk="1" fontAlgn="auto" latinLnBrk="0" hangingPunct="1">
              <a:lnSpc>
                <a:spcPct val="120000"/>
              </a:lnSpc>
              <a:spcBef>
                <a:spcPts val="1000"/>
              </a:spcBef>
              <a:spcAft>
                <a:spcPts val="0"/>
              </a:spcAft>
              <a:buClrTx/>
              <a:buSzTx/>
              <a:buFont typeface="Arial" panose="020B0604020202020204" pitchFamily="34" charset="0"/>
              <a:buChar char="•"/>
              <a:tabLst/>
              <a:defRPr/>
            </a:pPr>
            <a:r>
              <a:rPr kumimoji="0" lang="zh-CN" altLang="en-US" sz="28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rPr>
              <a:t>利用</a:t>
            </a:r>
            <a:r>
              <a:rPr kumimoji="0" lang="en-US" altLang="zh-CN" sz="28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rPr>
              <a:t>Thread</a:t>
            </a:r>
            <a:r>
              <a:rPr kumimoji="0" lang="zh-CN" altLang="en-US" sz="28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rPr>
              <a:t>类的构造函数创建线程对象</a:t>
            </a:r>
          </a:p>
          <a:p>
            <a:pPr marL="685800" marR="0" lvl="1" indent="-228600" algn="l" defTabSz="914400" rtl="0" eaLnBrk="1" fontAlgn="auto" latinLnBrk="0" hangingPunct="1">
              <a:lnSpc>
                <a:spcPct val="120000"/>
              </a:lnSpc>
              <a:spcBef>
                <a:spcPts val="500"/>
              </a:spcBef>
              <a:spcAft>
                <a:spcPts val="0"/>
              </a:spcAft>
              <a:buClrTx/>
              <a:buSzTx/>
              <a:buFont typeface="Arial" panose="020B0604020202020204" pitchFamily="34" charset="0"/>
              <a:buChar char="•"/>
              <a:tabLst/>
              <a:defRPr/>
            </a:pPr>
            <a:r>
              <a:rPr kumimoji="0" lang="en-US" altLang="zh-CN" sz="24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rPr>
              <a:t>public Thread (</a:t>
            </a:r>
            <a:r>
              <a:rPr kumimoji="0" lang="en-US" altLang="zh-CN" sz="2400" b="0" i="0" u="none" strike="noStrike" kern="1200" cap="none" spc="0" normalizeH="0" baseline="0" noProof="0" dirty="0" err="1">
                <a:ln>
                  <a:noFill/>
                </a:ln>
                <a:solidFill>
                  <a:srgbClr val="FF0000"/>
                </a:solidFill>
                <a:effectLst/>
                <a:uLnTx/>
                <a:uFillTx/>
                <a:latin typeface="华文新魏" panose="02010800040101010101" pitchFamily="2" charset="-122"/>
                <a:ea typeface="华文新魏" panose="02010800040101010101" pitchFamily="2" charset="-122"/>
              </a:rPr>
              <a:t>Runnable</a:t>
            </a:r>
            <a:r>
              <a:rPr kumimoji="0" lang="en-US" altLang="zh-CN" sz="24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rPr>
              <a:t> target)</a:t>
            </a:r>
          </a:p>
          <a:p>
            <a:pPr marL="228600" marR="0" lvl="0" indent="-228600" algn="l" defTabSz="914400" rtl="0" eaLnBrk="1" fontAlgn="auto" latinLnBrk="0" hangingPunct="1">
              <a:lnSpc>
                <a:spcPct val="120000"/>
              </a:lnSpc>
              <a:spcBef>
                <a:spcPts val="1000"/>
              </a:spcBef>
              <a:spcAft>
                <a:spcPts val="0"/>
              </a:spcAft>
              <a:buClrTx/>
              <a:buSzTx/>
              <a:buFont typeface="Arial" panose="020B0604020202020204" pitchFamily="34" charset="0"/>
              <a:buChar char="•"/>
              <a:tabLst/>
              <a:defRPr/>
            </a:pPr>
            <a:r>
              <a:rPr kumimoji="0" lang="zh-CN" altLang="en-US" sz="28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rPr>
              <a:t>通过线程对象的</a:t>
            </a:r>
            <a:r>
              <a:rPr kumimoji="0" lang="en-US" altLang="zh-CN" sz="28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rPr>
              <a:t>start()</a:t>
            </a:r>
            <a:r>
              <a:rPr kumimoji="0" lang="zh-CN" altLang="en-US" sz="28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rPr>
              <a:t>方法启动线程</a:t>
            </a:r>
          </a:p>
        </p:txBody>
      </p:sp>
      <p:sp>
        <p:nvSpPr>
          <p:cNvPr id="10" name="文本占位符 2">
            <a:extLst>
              <a:ext uri="{FF2B5EF4-FFF2-40B4-BE49-F238E27FC236}">
                <a16:creationId xmlns:a16="http://schemas.microsoft.com/office/drawing/2014/main" id="{AAECF673-6968-4389-B340-F29966A81F38}"/>
              </a:ext>
            </a:extLst>
          </p:cNvPr>
          <p:cNvSpPr>
            <a:spLocks noGrp="1"/>
          </p:cNvSpPr>
          <p:nvPr>
            <p:ph type="body" sz="quarter" idx="12"/>
          </p:nvPr>
        </p:nvSpPr>
        <p:spPr bwMode="auto">
          <a:xfrm>
            <a:off x="1649291" y="224570"/>
            <a:ext cx="7394575" cy="496887"/>
          </a:xfrm>
          <a:noFill/>
        </p:spPr>
        <p:txBody>
          <a:bodyPr vert="horz" wrap="square" lIns="91440" tIns="45720" rIns="91440" bIns="45720" numCol="1" anchor="t" anchorCtr="0" compatLnSpc="1">
            <a:noAutofit/>
          </a:bodyPr>
          <a:lstStyle/>
          <a:p>
            <a:r>
              <a:rPr lang="en-US" altLang="zh-CN" sz="3600" dirty="0" err="1"/>
              <a:t>Runuable</a:t>
            </a:r>
            <a:r>
              <a:rPr lang="zh-CN" altLang="en-US" sz="3600" dirty="0"/>
              <a:t>接口和线程类</a:t>
            </a:r>
            <a:r>
              <a:rPr lang="en-US" altLang="zh-CN" sz="3600" dirty="0"/>
              <a:t>Thread</a:t>
            </a:r>
          </a:p>
        </p:txBody>
      </p:sp>
      <p:sp>
        <p:nvSpPr>
          <p:cNvPr id="6" name="圆角矩形标注 14">
            <a:extLst>
              <a:ext uri="{FF2B5EF4-FFF2-40B4-BE49-F238E27FC236}">
                <a16:creationId xmlns:a16="http://schemas.microsoft.com/office/drawing/2014/main" id="{2A9AE4D6-7B71-47B4-BEE7-49404456DD84}"/>
              </a:ext>
            </a:extLst>
          </p:cNvPr>
          <p:cNvSpPr/>
          <p:nvPr/>
        </p:nvSpPr>
        <p:spPr>
          <a:xfrm>
            <a:off x="6771218" y="4900040"/>
            <a:ext cx="5092842" cy="668060"/>
          </a:xfrm>
          <a:prstGeom prst="wedgeRoundRectCallout">
            <a:avLst>
              <a:gd name="adj1" fmla="val -73129"/>
              <a:gd name="adj2" fmla="val -17182"/>
              <a:gd name="adj3" fmla="val 16667"/>
            </a:avLst>
          </a:prstGeom>
          <a:solidFill>
            <a:schemeClr val="accent4">
              <a:lumMod val="40000"/>
              <a:lumOff val="60000"/>
              <a:alpha val="41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90000"/>
              </a:lnSpc>
              <a:spcBef>
                <a:spcPct val="0"/>
              </a:spcBef>
              <a:defRPr/>
            </a:pPr>
            <a:r>
              <a:rPr lang="en-US" altLang="zh-CN"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new Thread</a:t>
            </a:r>
            <a:r>
              <a:rPr lang="zh-CN" altLang="en-US"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对象时需要传入</a:t>
            </a:r>
            <a:r>
              <a:rPr lang="en-US" altLang="zh-CN"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Runnable</a:t>
            </a:r>
            <a:r>
              <a:rPr lang="zh-CN" altLang="en-US"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接口实例</a:t>
            </a:r>
            <a:endParaRPr lang="en-US" altLang="en-US"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endParaRPr>
          </a:p>
        </p:txBody>
      </p:sp>
    </p:spTree>
    <p:extLst>
      <p:ext uri="{BB962C8B-B14F-4D97-AF65-F5344CB8AC3E}">
        <p14:creationId xmlns:p14="http://schemas.microsoft.com/office/powerpoint/2010/main" val="83662395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文本占位符 2"/>
          <p:cNvSpPr>
            <a:spLocks noGrp="1"/>
          </p:cNvSpPr>
          <p:nvPr>
            <p:ph type="body" sz="quarter" idx="12"/>
          </p:nvPr>
        </p:nvSpPr>
        <p:spPr bwMode="auto">
          <a:xfrm>
            <a:off x="1438274" y="273798"/>
            <a:ext cx="7394575" cy="496887"/>
          </a:xfrm>
          <a:noFill/>
        </p:spPr>
        <p:txBody>
          <a:bodyPr vert="horz" wrap="square" lIns="91440" tIns="45720" rIns="91440" bIns="45720" numCol="1" anchor="t" anchorCtr="0" compatLnSpc="1">
            <a:noAutofit/>
          </a:bodyPr>
          <a:lstStyle/>
          <a:p>
            <a:pPr eaLnBrk="1" hangingPunct="1"/>
            <a:r>
              <a:rPr lang="zh-CN" altLang="en-US" dirty="0"/>
              <a:t>匿名内部类：没有名字的内部类</a:t>
            </a:r>
          </a:p>
        </p:txBody>
      </p:sp>
      <p:sp>
        <p:nvSpPr>
          <p:cNvPr id="7" name="文本占位符 1"/>
          <p:cNvSpPr>
            <a:spLocks noGrp="1"/>
          </p:cNvSpPr>
          <p:nvPr/>
        </p:nvSpPr>
        <p:spPr bwMode="auto">
          <a:xfrm>
            <a:off x="-20366" y="246843"/>
            <a:ext cx="1221831" cy="1008380"/>
          </a:xfrm>
          <a:prstGeom prst="rect">
            <a:avLst/>
          </a:prstGeom>
          <a:noFill/>
        </p:spPr>
        <p:txBody>
          <a:bodyPr vert="horz" wrap="square" lIns="91440" tIns="45720" rIns="91440" bIns="45720" numCol="1" rtlCol="0" anchor="t" anchorCtr="0" compatLnSpc="1">
            <a:normAutofit fontScale="87500"/>
          </a:bodyPr>
          <a:lstStyle>
            <a:lvl1pPr marL="0" indent="0" algn="dist" defTabSz="914400" rtl="0" eaLnBrk="1" latinLnBrk="0" hangingPunct="1">
              <a:lnSpc>
                <a:spcPct val="90000"/>
              </a:lnSpc>
              <a:spcBef>
                <a:spcPts val="1000"/>
              </a:spcBef>
              <a:buFont typeface="Arial" panose="020B0604020202020204" pitchFamily="34" charset="0"/>
              <a:buNone/>
              <a:defRPr sz="4800" b="1" kern="1200">
                <a:solidFill>
                  <a:schemeClr val="bg1"/>
                </a:solidFill>
                <a:latin typeface="华文细黑" panose="02010600040101010101" pitchFamily="2" charset="-122"/>
                <a:ea typeface="华文细黑" panose="02010600040101010101" pitchFamily="2"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en-US" altLang="zh-CN" dirty="0"/>
              <a:t>30.7</a:t>
            </a:r>
          </a:p>
        </p:txBody>
      </p:sp>
      <p:sp>
        <p:nvSpPr>
          <p:cNvPr id="3" name="文本框 2">
            <a:extLst>
              <a:ext uri="{FF2B5EF4-FFF2-40B4-BE49-F238E27FC236}">
                <a16:creationId xmlns:a16="http://schemas.microsoft.com/office/drawing/2014/main" id="{245B750A-0D52-FF25-23E8-CD97F0FF73E2}"/>
              </a:ext>
            </a:extLst>
          </p:cNvPr>
          <p:cNvSpPr txBox="1"/>
          <p:nvPr/>
        </p:nvSpPr>
        <p:spPr>
          <a:xfrm>
            <a:off x="359410" y="1160780"/>
            <a:ext cx="11741785" cy="533391"/>
          </a:xfrm>
          <a:prstGeom prst="rect">
            <a:avLst/>
          </a:prstGeom>
          <a:noFill/>
        </p:spPr>
        <p:txBody>
          <a:bodyPr wrap="square" rtlCol="0" anchor="t">
            <a:noAutofit/>
          </a:bodyPr>
          <a:lstStyle/>
          <a:p>
            <a:pPr marL="342900" indent="-342900">
              <a:lnSpc>
                <a:spcPct val="150000"/>
              </a:lnSpc>
              <a:buFont typeface="Wingdings" panose="05000000000000000000" charset="0"/>
              <a:buChar char=""/>
            </a:pPr>
            <a:r>
              <a:rPr lang="zh-CN" altLang="en-US" sz="2400" dirty="0">
                <a:solidFill>
                  <a:srgbClr val="FF0000"/>
                </a:solidFill>
                <a:latin typeface="微软雅黑" panose="020B0503020204020204" charset="-122"/>
                <a:ea typeface="微软雅黑" panose="020B0503020204020204" charset="-122"/>
              </a:rPr>
              <a:t>匿名内部类</a:t>
            </a:r>
            <a:r>
              <a:rPr lang="zh-CN" altLang="en-US" sz="2400" dirty="0">
                <a:solidFill>
                  <a:srgbClr val="21537D"/>
                </a:solidFill>
                <a:latin typeface="微软雅黑" panose="020B0503020204020204" charset="-122"/>
                <a:ea typeface="微软雅黑" panose="020B0503020204020204" charset="-122"/>
              </a:rPr>
              <a:t>可以简化编程。简化时使用匿名内部类的</a:t>
            </a:r>
            <a:r>
              <a:rPr lang="zh-CN" altLang="en-US" sz="2400" dirty="0">
                <a:solidFill>
                  <a:srgbClr val="FF0000"/>
                </a:solidFill>
                <a:latin typeface="微软雅黑" panose="020B0503020204020204" charset="-122"/>
                <a:ea typeface="微软雅黑" panose="020B0503020204020204" charset="-122"/>
              </a:rPr>
              <a:t>父类或者接口</a:t>
            </a:r>
            <a:r>
              <a:rPr lang="zh-CN" altLang="en-US" sz="2400" dirty="0">
                <a:solidFill>
                  <a:srgbClr val="21537D"/>
                </a:solidFill>
                <a:latin typeface="微软雅黑" panose="020B0503020204020204" charset="-122"/>
                <a:ea typeface="微软雅黑" panose="020B0503020204020204" charset="-122"/>
              </a:rPr>
              <a:t>代替匿名内部类。</a:t>
            </a:r>
            <a:endParaRPr lang="en-US" altLang="zh-CN" sz="2400" dirty="0">
              <a:solidFill>
                <a:srgbClr val="21537D"/>
              </a:solidFill>
              <a:latin typeface="微软雅黑" panose="020B0503020204020204" charset="-122"/>
              <a:ea typeface="微软雅黑" panose="020B0503020204020204" charset="-122"/>
            </a:endParaRPr>
          </a:p>
          <a:p>
            <a:pPr marL="342900" indent="-342900">
              <a:lnSpc>
                <a:spcPct val="150000"/>
              </a:lnSpc>
              <a:buFont typeface="Wingdings" panose="05000000000000000000" charset="0"/>
              <a:buChar char=""/>
            </a:pPr>
            <a:endParaRPr lang="en-US" altLang="zh-CN" sz="2400" dirty="0">
              <a:solidFill>
                <a:srgbClr val="21537D"/>
              </a:solidFill>
              <a:latin typeface="微软雅黑" panose="020B0503020204020204" charset="-122"/>
              <a:ea typeface="微软雅黑" panose="020B0503020204020204" charset="-122"/>
            </a:endParaRPr>
          </a:p>
          <a:p>
            <a:pPr marL="342900" indent="-342900">
              <a:lnSpc>
                <a:spcPct val="150000"/>
              </a:lnSpc>
              <a:buFont typeface="Wingdings" panose="05000000000000000000" charset="0"/>
              <a:buChar char=""/>
            </a:pPr>
            <a:endParaRPr lang="en-US" altLang="zh-CN" sz="2400" dirty="0">
              <a:solidFill>
                <a:srgbClr val="21537D"/>
              </a:solidFill>
              <a:latin typeface="微软雅黑" panose="020B0503020204020204" charset="-122"/>
              <a:ea typeface="微软雅黑" panose="020B0503020204020204" charset="-122"/>
            </a:endParaRPr>
          </a:p>
          <a:p>
            <a:pPr marL="342900" indent="-342900">
              <a:lnSpc>
                <a:spcPct val="150000"/>
              </a:lnSpc>
              <a:buFont typeface="Wingdings" panose="05000000000000000000" charset="0"/>
              <a:buChar char=""/>
            </a:pPr>
            <a:endParaRPr lang="en-US" altLang="zh-CN" sz="2400" dirty="0">
              <a:solidFill>
                <a:srgbClr val="21537D"/>
              </a:solidFill>
              <a:latin typeface="微软雅黑" panose="020B0503020204020204" charset="-122"/>
              <a:ea typeface="微软雅黑" panose="020B0503020204020204" charset="-122"/>
            </a:endParaRPr>
          </a:p>
          <a:p>
            <a:pPr marL="342900" indent="-342900">
              <a:lnSpc>
                <a:spcPct val="150000"/>
              </a:lnSpc>
              <a:buFont typeface="Wingdings" panose="05000000000000000000" charset="0"/>
              <a:buChar char=""/>
            </a:pPr>
            <a:endParaRPr lang="en-US" altLang="zh-CN" sz="2400" dirty="0">
              <a:solidFill>
                <a:srgbClr val="21537D"/>
              </a:solidFill>
              <a:latin typeface="微软雅黑" panose="020B0503020204020204" charset="-122"/>
              <a:ea typeface="微软雅黑" panose="020B0503020204020204" charset="-122"/>
            </a:endParaRPr>
          </a:p>
          <a:p>
            <a:pPr marL="342900" indent="-342900">
              <a:lnSpc>
                <a:spcPct val="150000"/>
              </a:lnSpc>
              <a:buFont typeface="Wingdings" panose="05000000000000000000" charset="0"/>
              <a:buChar char=""/>
            </a:pPr>
            <a:endParaRPr lang="en-US" altLang="zh-CN" sz="2400" dirty="0">
              <a:solidFill>
                <a:srgbClr val="21537D"/>
              </a:solidFill>
              <a:latin typeface="微软雅黑" panose="020B0503020204020204" charset="-122"/>
              <a:ea typeface="微软雅黑" panose="020B0503020204020204" charset="-122"/>
            </a:endParaRPr>
          </a:p>
        </p:txBody>
      </p:sp>
      <p:sp>
        <p:nvSpPr>
          <p:cNvPr id="11" name="文本框 10">
            <a:extLst>
              <a:ext uri="{FF2B5EF4-FFF2-40B4-BE49-F238E27FC236}">
                <a16:creationId xmlns:a16="http://schemas.microsoft.com/office/drawing/2014/main" id="{D8C2A21F-D250-069D-BFB1-41212BD1DF56}"/>
              </a:ext>
            </a:extLst>
          </p:cNvPr>
          <p:cNvSpPr txBox="1"/>
          <p:nvPr/>
        </p:nvSpPr>
        <p:spPr>
          <a:xfrm>
            <a:off x="0" y="1767363"/>
            <a:ext cx="5260344" cy="2920140"/>
          </a:xfrm>
          <a:prstGeom prst="rect">
            <a:avLst/>
          </a:prstGeom>
          <a:solidFill>
            <a:schemeClr val="accent4">
              <a:lumMod val="20000"/>
              <a:lumOff val="80000"/>
            </a:schemeClr>
          </a:solidFill>
          <a:ln w="25400">
            <a:solidFill>
              <a:schemeClr val="accent4">
                <a:lumMod val="75000"/>
              </a:schemeClr>
            </a:solidFill>
            <a:prstDash val="solid"/>
          </a:ln>
        </p:spPr>
        <p:txBody>
          <a:bodyPr wrap="square" rtlCol="0" anchor="t">
            <a:noAutofit/>
          </a:bodyPr>
          <a:lstStyle/>
          <a:p>
            <a:pPr>
              <a:lnSpc>
                <a:spcPct val="120000"/>
              </a:lnSpc>
            </a:pPr>
            <a:r>
              <a:rPr lang="en-US" altLang="zh-CN" sz="1200" dirty="0">
                <a:latin typeface="华文新魏" panose="02010800040101010101" pitchFamily="2" charset="-122"/>
                <a:ea typeface="华文新魏" panose="02010800040101010101" pitchFamily="2" charset="-122"/>
              </a:rPr>
              <a:t>public class Wrapper3 {</a:t>
            </a:r>
          </a:p>
          <a:p>
            <a:pPr>
              <a:lnSpc>
                <a:spcPct val="120000"/>
              </a:lnSpc>
            </a:pPr>
            <a:r>
              <a:rPr lang="en-US" altLang="zh-CN" sz="1200" dirty="0">
                <a:latin typeface="华文新魏" panose="02010800040101010101" pitchFamily="2" charset="-122"/>
                <a:ea typeface="华文新魏" panose="02010800040101010101" pitchFamily="2" charset="-122"/>
              </a:rPr>
              <a:t>   //Wrapper1</a:t>
            </a:r>
            <a:r>
              <a:rPr lang="zh-CN" altLang="en-US" sz="1200" dirty="0">
                <a:latin typeface="华文新魏" panose="02010800040101010101" pitchFamily="2" charset="-122"/>
                <a:ea typeface="华文新魏" panose="02010800040101010101" pitchFamily="2" charset="-122"/>
              </a:rPr>
              <a:t>的实例变量</a:t>
            </a:r>
          </a:p>
          <a:p>
            <a:pPr>
              <a:lnSpc>
                <a:spcPct val="120000"/>
              </a:lnSpc>
            </a:pPr>
            <a:r>
              <a:rPr lang="zh-CN" altLang="en-US" sz="1200" dirty="0">
                <a:latin typeface="华文新魏" panose="02010800040101010101" pitchFamily="2" charset="-122"/>
                <a:ea typeface="华文新魏" panose="02010800040101010101" pitchFamily="2" charset="-122"/>
              </a:rPr>
              <a:t>    </a:t>
            </a:r>
            <a:r>
              <a:rPr lang="en-US" altLang="zh-CN" sz="1200" dirty="0">
                <a:latin typeface="华文新魏" panose="02010800040101010101" pitchFamily="2" charset="-122"/>
                <a:ea typeface="华文新魏" panose="02010800040101010101" pitchFamily="2" charset="-122"/>
              </a:rPr>
              <a:t>private </a:t>
            </a:r>
            <a:r>
              <a:rPr lang="en-US" altLang="zh-CN" sz="1200" dirty="0">
                <a:solidFill>
                  <a:srgbClr val="FF0000"/>
                </a:solidFill>
                <a:latin typeface="华文新魏" panose="02010800040101010101" pitchFamily="2" charset="-122"/>
                <a:ea typeface="华文新魏" panose="02010800040101010101" pitchFamily="2" charset="-122"/>
              </a:rPr>
              <a:t>MessageHandler</a:t>
            </a:r>
            <a:r>
              <a:rPr lang="en-US" altLang="zh-CN" sz="1200" dirty="0">
                <a:latin typeface="华文新魏" panose="02010800040101010101" pitchFamily="2" charset="-122"/>
                <a:ea typeface="华文新魏" panose="02010800040101010101" pitchFamily="2" charset="-122"/>
              </a:rPr>
              <a:t> handler = null;</a:t>
            </a:r>
          </a:p>
          <a:p>
            <a:pPr>
              <a:lnSpc>
                <a:spcPct val="120000"/>
              </a:lnSpc>
            </a:pPr>
            <a:r>
              <a:rPr lang="en-US" altLang="zh-CN" sz="1200" dirty="0">
                <a:latin typeface="华文新魏" panose="02010800040101010101" pitchFamily="2" charset="-122"/>
                <a:ea typeface="华文新魏" panose="02010800040101010101" pitchFamily="2" charset="-122"/>
              </a:rPr>
              <a:t>    public void setHandler(</a:t>
            </a:r>
            <a:r>
              <a:rPr lang="en-US" altLang="zh-CN" sz="1200" dirty="0">
                <a:solidFill>
                  <a:srgbClr val="FF0000"/>
                </a:solidFill>
                <a:latin typeface="华文新魏" panose="02010800040101010101" pitchFamily="2" charset="-122"/>
                <a:ea typeface="华文新魏" panose="02010800040101010101" pitchFamily="2" charset="-122"/>
              </a:rPr>
              <a:t>MessageHandler</a:t>
            </a:r>
            <a:r>
              <a:rPr lang="en-US" altLang="zh-CN" sz="1200" dirty="0">
                <a:latin typeface="华文新魏" panose="02010800040101010101" pitchFamily="2" charset="-122"/>
                <a:ea typeface="华文新魏" panose="02010800040101010101" pitchFamily="2" charset="-122"/>
              </a:rPr>
              <a:t> handler){ this.handler = handler;}</a:t>
            </a:r>
          </a:p>
          <a:p>
            <a:pPr>
              <a:lnSpc>
                <a:spcPct val="120000"/>
              </a:lnSpc>
            </a:pPr>
            <a:r>
              <a:rPr lang="en-US" altLang="zh-CN" sz="1200" dirty="0">
                <a:latin typeface="华文新魏" panose="02010800040101010101" pitchFamily="2" charset="-122"/>
                <a:ea typeface="华文新魏" panose="02010800040101010101" pitchFamily="2" charset="-122"/>
              </a:rPr>
              <a:t>    //</a:t>
            </a:r>
            <a:r>
              <a:rPr lang="zh-CN" altLang="en-US" sz="1200" dirty="0">
                <a:latin typeface="华文新魏" panose="02010800040101010101" pitchFamily="2" charset="-122"/>
                <a:ea typeface="华文新魏" panose="02010800040101010101" pitchFamily="2" charset="-122"/>
              </a:rPr>
              <a:t>定义内部类</a:t>
            </a:r>
            <a:r>
              <a:rPr lang="en-US" altLang="zh-CN" sz="1200" dirty="0">
                <a:latin typeface="华文新魏" panose="02010800040101010101" pitchFamily="2" charset="-122"/>
                <a:ea typeface="华文新魏" panose="02010800040101010101" pitchFamily="2" charset="-122"/>
              </a:rPr>
              <a:t>MessageHandlerImpl</a:t>
            </a:r>
            <a:r>
              <a:rPr lang="zh-CN" altLang="en-US" sz="1200" dirty="0">
                <a:latin typeface="华文新魏" panose="02010800040101010101" pitchFamily="2" charset="-122"/>
                <a:ea typeface="华文新魏" panose="02010800040101010101" pitchFamily="2" charset="-122"/>
              </a:rPr>
              <a:t>实现</a:t>
            </a:r>
            <a:r>
              <a:rPr lang="en-US" altLang="zh-CN" sz="1200" dirty="0">
                <a:latin typeface="华文新魏" panose="02010800040101010101" pitchFamily="2" charset="-122"/>
                <a:ea typeface="华文新魏" panose="02010800040101010101" pitchFamily="2" charset="-122"/>
              </a:rPr>
              <a:t>Message</a:t>
            </a:r>
            <a:r>
              <a:rPr lang="zh-CN" altLang="en-US" sz="1200" dirty="0">
                <a:latin typeface="华文新魏" panose="02010800040101010101" pitchFamily="2" charset="-122"/>
                <a:ea typeface="华文新魏" panose="02010800040101010101" pitchFamily="2" charset="-122"/>
              </a:rPr>
              <a:t>接口</a:t>
            </a:r>
          </a:p>
          <a:p>
            <a:pPr>
              <a:lnSpc>
                <a:spcPct val="120000"/>
              </a:lnSpc>
            </a:pPr>
            <a:r>
              <a:rPr lang="zh-CN" altLang="en-US" sz="1200" dirty="0">
                <a:latin typeface="华文新魏" panose="02010800040101010101" pitchFamily="2" charset="-122"/>
                <a:ea typeface="华文新魏" panose="02010800040101010101" pitchFamily="2" charset="-122"/>
              </a:rPr>
              <a:t>    </a:t>
            </a:r>
            <a:r>
              <a:rPr lang="en-US" altLang="zh-CN" sz="1200" dirty="0">
                <a:latin typeface="华文新魏" panose="02010800040101010101" pitchFamily="2" charset="-122"/>
                <a:ea typeface="华文新魏" panose="02010800040101010101" pitchFamily="2" charset="-122"/>
              </a:rPr>
              <a:t>class </a:t>
            </a:r>
            <a:r>
              <a:rPr lang="en-US" altLang="zh-CN" sz="1200" dirty="0">
                <a:solidFill>
                  <a:srgbClr val="FF0000"/>
                </a:solidFill>
                <a:latin typeface="华文新魏" panose="02010800040101010101" pitchFamily="2" charset="-122"/>
                <a:ea typeface="华文新魏" panose="02010800040101010101" pitchFamily="2" charset="-122"/>
              </a:rPr>
              <a:t>MessageHandlerImpl</a:t>
            </a:r>
            <a:r>
              <a:rPr lang="en-US" altLang="zh-CN" sz="1200" dirty="0">
                <a:latin typeface="华文新魏" panose="02010800040101010101" pitchFamily="2" charset="-122"/>
                <a:ea typeface="华文新魏" panose="02010800040101010101" pitchFamily="2" charset="-122"/>
              </a:rPr>
              <a:t> implements </a:t>
            </a:r>
            <a:r>
              <a:rPr lang="en-US" altLang="zh-CN" sz="1200" dirty="0">
                <a:solidFill>
                  <a:srgbClr val="FF0000"/>
                </a:solidFill>
                <a:latin typeface="华文新魏" panose="02010800040101010101" pitchFamily="2" charset="-122"/>
                <a:ea typeface="华文新魏" panose="02010800040101010101" pitchFamily="2" charset="-122"/>
              </a:rPr>
              <a:t>MessageHandler</a:t>
            </a:r>
            <a:r>
              <a:rPr lang="en-US" altLang="zh-CN" sz="1200" dirty="0">
                <a:latin typeface="华文新魏" panose="02010800040101010101" pitchFamily="2" charset="-122"/>
                <a:ea typeface="华文新魏" panose="02010800040101010101" pitchFamily="2" charset="-122"/>
              </a:rPr>
              <a:t> {</a:t>
            </a:r>
          </a:p>
          <a:p>
            <a:pPr>
              <a:lnSpc>
                <a:spcPct val="120000"/>
              </a:lnSpc>
            </a:pPr>
            <a:r>
              <a:rPr lang="en-US" altLang="zh-CN" sz="1200" dirty="0">
                <a:latin typeface="华文新魏" panose="02010800040101010101" pitchFamily="2" charset="-122"/>
                <a:ea typeface="华文新魏" panose="02010800040101010101" pitchFamily="2" charset="-122"/>
              </a:rPr>
              <a:t>        @Override</a:t>
            </a:r>
          </a:p>
          <a:p>
            <a:pPr>
              <a:lnSpc>
                <a:spcPct val="120000"/>
              </a:lnSpc>
            </a:pPr>
            <a:r>
              <a:rPr lang="en-US" altLang="zh-CN" sz="1200" dirty="0">
                <a:latin typeface="华文新魏" panose="02010800040101010101" pitchFamily="2" charset="-122"/>
                <a:ea typeface="华文新魏" panose="02010800040101010101" pitchFamily="2" charset="-122"/>
              </a:rPr>
              <a:t>        public void handle(String message){ System.out.println(message);}</a:t>
            </a:r>
          </a:p>
          <a:p>
            <a:pPr>
              <a:lnSpc>
                <a:spcPct val="120000"/>
              </a:lnSpc>
            </a:pPr>
            <a:r>
              <a:rPr lang="en-US" altLang="zh-CN" sz="1200" dirty="0">
                <a:latin typeface="华文新魏" panose="02010800040101010101" pitchFamily="2" charset="-122"/>
                <a:ea typeface="华文新魏" panose="02010800040101010101" pitchFamily="2" charset="-122"/>
              </a:rPr>
              <a:t>    }</a:t>
            </a:r>
          </a:p>
          <a:p>
            <a:pPr>
              <a:lnSpc>
                <a:spcPct val="120000"/>
              </a:lnSpc>
            </a:pPr>
            <a:r>
              <a:rPr lang="en-US" altLang="zh-CN" sz="1200" dirty="0">
                <a:latin typeface="华文新魏" panose="02010800040101010101" pitchFamily="2" charset="-122"/>
                <a:ea typeface="华文新魏" panose="02010800040101010101" pitchFamily="2" charset="-122"/>
              </a:rPr>
              <a:t>    public void init(){</a:t>
            </a:r>
          </a:p>
          <a:p>
            <a:pPr>
              <a:lnSpc>
                <a:spcPct val="120000"/>
              </a:lnSpc>
            </a:pPr>
            <a:r>
              <a:rPr lang="en-US" altLang="zh-CN" sz="1200" dirty="0">
                <a:latin typeface="华文新魏" panose="02010800040101010101" pitchFamily="2" charset="-122"/>
                <a:ea typeface="华文新魏" panose="02010800040101010101" pitchFamily="2" charset="-122"/>
              </a:rPr>
              <a:t>        setHandler(new MessageHandlerImpl());</a:t>
            </a:r>
          </a:p>
          <a:p>
            <a:pPr>
              <a:lnSpc>
                <a:spcPct val="120000"/>
              </a:lnSpc>
            </a:pPr>
            <a:r>
              <a:rPr lang="en-US" altLang="zh-CN" sz="1200" dirty="0">
                <a:latin typeface="华文新魏" panose="02010800040101010101" pitchFamily="2" charset="-122"/>
                <a:ea typeface="华文新魏" panose="02010800040101010101" pitchFamily="2" charset="-122"/>
              </a:rPr>
              <a:t>    }</a:t>
            </a:r>
          </a:p>
          <a:p>
            <a:pPr>
              <a:lnSpc>
                <a:spcPct val="120000"/>
              </a:lnSpc>
            </a:pPr>
            <a:r>
              <a:rPr lang="en-US" altLang="zh-CN" sz="1200" dirty="0">
                <a:latin typeface="华文新魏" panose="02010800040101010101" pitchFamily="2" charset="-122"/>
                <a:ea typeface="华文新魏" panose="02010800040101010101" pitchFamily="2" charset="-122"/>
              </a:rPr>
              <a:t>}</a:t>
            </a:r>
            <a:endParaRPr lang="zh-CN" altLang="en-US" sz="1200" dirty="0">
              <a:latin typeface="华文新魏" panose="02010800040101010101" pitchFamily="2" charset="-122"/>
              <a:ea typeface="华文新魏" panose="02010800040101010101" pitchFamily="2" charset="-122"/>
            </a:endParaRPr>
          </a:p>
        </p:txBody>
      </p:sp>
      <p:sp>
        <p:nvSpPr>
          <p:cNvPr id="12" name="矩形 11">
            <a:extLst>
              <a:ext uri="{FF2B5EF4-FFF2-40B4-BE49-F238E27FC236}">
                <a16:creationId xmlns:a16="http://schemas.microsoft.com/office/drawing/2014/main" id="{0E937A89-6687-9E73-3A16-355AB64F0F53}"/>
              </a:ext>
            </a:extLst>
          </p:cNvPr>
          <p:cNvSpPr/>
          <p:nvPr/>
        </p:nvSpPr>
        <p:spPr>
          <a:xfrm>
            <a:off x="1470090" y="4028714"/>
            <a:ext cx="1407864" cy="196778"/>
          </a:xfrm>
          <a:prstGeom prst="rect">
            <a:avLst/>
          </a:prstGeom>
          <a:solidFill>
            <a:srgbClr val="FF0000">
              <a:alpha val="3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a:extLst>
              <a:ext uri="{FF2B5EF4-FFF2-40B4-BE49-F238E27FC236}">
                <a16:creationId xmlns:a16="http://schemas.microsoft.com/office/drawing/2014/main" id="{180E2286-54B5-46B6-91C8-AFF16B9F861B}"/>
              </a:ext>
            </a:extLst>
          </p:cNvPr>
          <p:cNvSpPr txBox="1"/>
          <p:nvPr/>
        </p:nvSpPr>
        <p:spPr>
          <a:xfrm>
            <a:off x="7165920" y="1767363"/>
            <a:ext cx="4981160" cy="2261351"/>
          </a:xfrm>
          <a:prstGeom prst="rect">
            <a:avLst/>
          </a:prstGeom>
          <a:solidFill>
            <a:schemeClr val="accent4">
              <a:lumMod val="20000"/>
              <a:lumOff val="80000"/>
            </a:schemeClr>
          </a:solidFill>
          <a:ln w="25400">
            <a:solidFill>
              <a:schemeClr val="accent4">
                <a:lumMod val="75000"/>
              </a:schemeClr>
            </a:solidFill>
            <a:prstDash val="solid"/>
          </a:ln>
        </p:spPr>
        <p:txBody>
          <a:bodyPr wrap="square" rtlCol="0" anchor="t">
            <a:noAutofit/>
          </a:bodyPr>
          <a:lstStyle/>
          <a:p>
            <a:pPr>
              <a:lnSpc>
                <a:spcPct val="120000"/>
              </a:lnSpc>
            </a:pPr>
            <a:r>
              <a:rPr lang="en-US" altLang="zh-CN" sz="1200" dirty="0">
                <a:latin typeface="华文新魏" panose="02010800040101010101" pitchFamily="2" charset="-122"/>
                <a:ea typeface="华文新魏" panose="02010800040101010101" pitchFamily="2" charset="-122"/>
              </a:rPr>
              <a:t>public class Wrapper3 {</a:t>
            </a:r>
          </a:p>
          <a:p>
            <a:pPr>
              <a:lnSpc>
                <a:spcPct val="120000"/>
              </a:lnSpc>
            </a:pPr>
            <a:r>
              <a:rPr lang="en-US" altLang="zh-CN" sz="1200" dirty="0">
                <a:latin typeface="华文新魏" panose="02010800040101010101" pitchFamily="2" charset="-122"/>
                <a:ea typeface="华文新魏" panose="02010800040101010101" pitchFamily="2" charset="-122"/>
              </a:rPr>
              <a:t>    //</a:t>
            </a:r>
            <a:r>
              <a:rPr lang="zh-CN" altLang="en-US" sz="1200" dirty="0">
                <a:latin typeface="华文新魏" panose="02010800040101010101" pitchFamily="2" charset="-122"/>
                <a:ea typeface="华文新魏" panose="02010800040101010101" pitchFamily="2" charset="-122"/>
              </a:rPr>
              <a:t>其它代码省略</a:t>
            </a:r>
            <a:endParaRPr lang="en-US" altLang="zh-CN" sz="1200" dirty="0">
              <a:latin typeface="华文新魏" panose="02010800040101010101" pitchFamily="2" charset="-122"/>
              <a:ea typeface="华文新魏" panose="02010800040101010101" pitchFamily="2" charset="-122"/>
            </a:endParaRPr>
          </a:p>
          <a:p>
            <a:pPr>
              <a:lnSpc>
                <a:spcPct val="120000"/>
              </a:lnSpc>
            </a:pPr>
            <a:r>
              <a:rPr lang="en-US" altLang="zh-CN" sz="1200" dirty="0">
                <a:latin typeface="华文新魏" panose="02010800040101010101" pitchFamily="2" charset="-122"/>
                <a:ea typeface="华文新魏" panose="02010800040101010101" pitchFamily="2" charset="-122"/>
              </a:rPr>
              <a:t>    public void init(){</a:t>
            </a:r>
          </a:p>
          <a:p>
            <a:pPr>
              <a:lnSpc>
                <a:spcPct val="120000"/>
              </a:lnSpc>
            </a:pPr>
            <a:r>
              <a:rPr lang="en-US" altLang="zh-CN" sz="1200" dirty="0">
                <a:latin typeface="华文新魏" panose="02010800040101010101" pitchFamily="2" charset="-122"/>
                <a:ea typeface="华文新魏" panose="02010800040101010101" pitchFamily="2" charset="-122"/>
              </a:rPr>
              <a:t>        setHandler(new class </a:t>
            </a:r>
            <a:r>
              <a:rPr lang="en-US" altLang="zh-CN" sz="1200" dirty="0">
                <a:solidFill>
                  <a:srgbClr val="FF0000"/>
                </a:solidFill>
                <a:latin typeface="华文新魏" panose="02010800040101010101" pitchFamily="2" charset="-122"/>
                <a:ea typeface="华文新魏" panose="02010800040101010101" pitchFamily="2" charset="-122"/>
              </a:rPr>
              <a:t>MessageHandlerImpl </a:t>
            </a:r>
          </a:p>
          <a:p>
            <a:pPr>
              <a:lnSpc>
                <a:spcPct val="120000"/>
              </a:lnSpc>
            </a:pPr>
            <a:r>
              <a:rPr lang="en-US" altLang="zh-CN" sz="1200" dirty="0">
                <a:solidFill>
                  <a:srgbClr val="FF0000"/>
                </a:solidFill>
                <a:latin typeface="华文新魏" panose="02010800040101010101" pitchFamily="2" charset="-122"/>
                <a:ea typeface="华文新魏" panose="02010800040101010101" pitchFamily="2" charset="-122"/>
              </a:rPr>
              <a:t>	         implements </a:t>
            </a:r>
            <a:r>
              <a:rPr lang="en-US" altLang="zh-CN" sz="1200" dirty="0">
                <a:latin typeface="华文新魏" panose="02010800040101010101" pitchFamily="2" charset="-122"/>
                <a:ea typeface="华文新魏" panose="02010800040101010101" pitchFamily="2" charset="-122"/>
              </a:rPr>
              <a:t>MessageHandler(){</a:t>
            </a:r>
          </a:p>
          <a:p>
            <a:pPr>
              <a:lnSpc>
                <a:spcPct val="120000"/>
              </a:lnSpc>
            </a:pPr>
            <a:r>
              <a:rPr lang="en-US" altLang="zh-CN" sz="1200" dirty="0">
                <a:latin typeface="华文新魏" panose="02010800040101010101" pitchFamily="2" charset="-122"/>
                <a:ea typeface="华文新魏" panose="02010800040101010101" pitchFamily="2" charset="-122"/>
              </a:rPr>
              <a:t>            @Override</a:t>
            </a:r>
          </a:p>
          <a:p>
            <a:pPr>
              <a:lnSpc>
                <a:spcPct val="120000"/>
              </a:lnSpc>
            </a:pPr>
            <a:r>
              <a:rPr lang="en-US" altLang="zh-CN" sz="1200" dirty="0">
                <a:latin typeface="华文新魏" panose="02010800040101010101" pitchFamily="2" charset="-122"/>
                <a:ea typeface="华文新魏" panose="02010800040101010101" pitchFamily="2" charset="-122"/>
              </a:rPr>
              <a:t>            public void handle(String message) { System.out.println(message);}</a:t>
            </a:r>
          </a:p>
          <a:p>
            <a:pPr>
              <a:lnSpc>
                <a:spcPct val="120000"/>
              </a:lnSpc>
            </a:pPr>
            <a:r>
              <a:rPr lang="en-US" altLang="zh-CN" sz="1200" dirty="0">
                <a:latin typeface="华文新魏" panose="02010800040101010101" pitchFamily="2" charset="-122"/>
                <a:ea typeface="华文新魏" panose="02010800040101010101" pitchFamily="2" charset="-122"/>
              </a:rPr>
              <a:t>        });</a:t>
            </a:r>
          </a:p>
          <a:p>
            <a:pPr>
              <a:lnSpc>
                <a:spcPct val="120000"/>
              </a:lnSpc>
            </a:pPr>
            <a:r>
              <a:rPr lang="en-US" altLang="zh-CN" sz="1200" dirty="0">
                <a:latin typeface="华文新魏" panose="02010800040101010101" pitchFamily="2" charset="-122"/>
                <a:ea typeface="华文新魏" panose="02010800040101010101" pitchFamily="2" charset="-122"/>
              </a:rPr>
              <a:t>    }</a:t>
            </a:r>
          </a:p>
          <a:p>
            <a:pPr>
              <a:lnSpc>
                <a:spcPct val="120000"/>
              </a:lnSpc>
            </a:pPr>
            <a:r>
              <a:rPr lang="en-US" altLang="zh-CN" sz="1200" dirty="0">
                <a:latin typeface="华文新魏" panose="02010800040101010101" pitchFamily="2" charset="-122"/>
                <a:ea typeface="华文新魏" panose="02010800040101010101" pitchFamily="2" charset="-122"/>
              </a:rPr>
              <a:t>}</a:t>
            </a:r>
            <a:endParaRPr lang="zh-CN" altLang="en-US" sz="1200" dirty="0">
              <a:latin typeface="华文新魏" panose="02010800040101010101" pitchFamily="2" charset="-122"/>
              <a:ea typeface="华文新魏" panose="02010800040101010101" pitchFamily="2" charset="-122"/>
            </a:endParaRPr>
          </a:p>
        </p:txBody>
      </p:sp>
      <p:sp>
        <p:nvSpPr>
          <p:cNvPr id="14" name="文本框 13">
            <a:extLst>
              <a:ext uri="{FF2B5EF4-FFF2-40B4-BE49-F238E27FC236}">
                <a16:creationId xmlns:a16="http://schemas.microsoft.com/office/drawing/2014/main" id="{ED5F12A0-3C64-5BB1-2B21-2813FA7A0D78}"/>
              </a:ext>
            </a:extLst>
          </p:cNvPr>
          <p:cNvSpPr txBox="1"/>
          <p:nvPr/>
        </p:nvSpPr>
        <p:spPr>
          <a:xfrm>
            <a:off x="7165920" y="4642186"/>
            <a:ext cx="4981160" cy="2110068"/>
          </a:xfrm>
          <a:prstGeom prst="rect">
            <a:avLst/>
          </a:prstGeom>
          <a:solidFill>
            <a:schemeClr val="accent4">
              <a:lumMod val="20000"/>
              <a:lumOff val="80000"/>
            </a:schemeClr>
          </a:solidFill>
          <a:ln w="25400">
            <a:solidFill>
              <a:schemeClr val="accent4">
                <a:lumMod val="75000"/>
              </a:schemeClr>
            </a:solidFill>
            <a:prstDash val="solid"/>
          </a:ln>
        </p:spPr>
        <p:txBody>
          <a:bodyPr wrap="square" rtlCol="0" anchor="t">
            <a:noAutofit/>
          </a:bodyPr>
          <a:lstStyle/>
          <a:p>
            <a:pPr>
              <a:lnSpc>
                <a:spcPct val="120000"/>
              </a:lnSpc>
            </a:pPr>
            <a:r>
              <a:rPr lang="en-US" altLang="zh-CN" sz="1200" dirty="0">
                <a:latin typeface="华文新魏" panose="02010800040101010101" pitchFamily="2" charset="-122"/>
                <a:ea typeface="华文新魏" panose="02010800040101010101" pitchFamily="2" charset="-122"/>
              </a:rPr>
              <a:t>public class Wrapper3 {</a:t>
            </a:r>
          </a:p>
          <a:p>
            <a:pPr>
              <a:lnSpc>
                <a:spcPct val="120000"/>
              </a:lnSpc>
            </a:pPr>
            <a:r>
              <a:rPr lang="en-US" altLang="zh-CN" sz="1200" dirty="0">
                <a:latin typeface="华文新魏" panose="02010800040101010101" pitchFamily="2" charset="-122"/>
                <a:ea typeface="华文新魏" panose="02010800040101010101" pitchFamily="2" charset="-122"/>
              </a:rPr>
              <a:t>    //</a:t>
            </a:r>
            <a:r>
              <a:rPr lang="zh-CN" altLang="en-US" sz="1200" dirty="0">
                <a:latin typeface="华文新魏" panose="02010800040101010101" pitchFamily="2" charset="-122"/>
                <a:ea typeface="华文新魏" panose="02010800040101010101" pitchFamily="2" charset="-122"/>
              </a:rPr>
              <a:t>其它代码省略</a:t>
            </a:r>
            <a:endParaRPr lang="en-US" altLang="zh-CN" sz="1200" dirty="0">
              <a:latin typeface="华文新魏" panose="02010800040101010101" pitchFamily="2" charset="-122"/>
              <a:ea typeface="华文新魏" panose="02010800040101010101" pitchFamily="2" charset="-122"/>
            </a:endParaRPr>
          </a:p>
          <a:p>
            <a:pPr>
              <a:lnSpc>
                <a:spcPct val="120000"/>
              </a:lnSpc>
            </a:pPr>
            <a:r>
              <a:rPr lang="en-US" altLang="zh-CN" sz="1200" dirty="0">
                <a:latin typeface="华文新魏" panose="02010800040101010101" pitchFamily="2" charset="-122"/>
                <a:ea typeface="华文新魏" panose="02010800040101010101" pitchFamily="2" charset="-122"/>
              </a:rPr>
              <a:t>    public void init(){</a:t>
            </a:r>
          </a:p>
          <a:p>
            <a:pPr>
              <a:lnSpc>
                <a:spcPct val="120000"/>
              </a:lnSpc>
            </a:pPr>
            <a:r>
              <a:rPr lang="en-US" altLang="zh-CN" sz="1200" dirty="0">
                <a:latin typeface="华文新魏" panose="02010800040101010101" pitchFamily="2" charset="-122"/>
                <a:ea typeface="华文新魏" panose="02010800040101010101" pitchFamily="2" charset="-122"/>
              </a:rPr>
              <a:t>        setHandler(new </a:t>
            </a:r>
            <a:r>
              <a:rPr lang="en-US" altLang="zh-CN" sz="1200" dirty="0">
                <a:solidFill>
                  <a:srgbClr val="FF0000"/>
                </a:solidFill>
                <a:latin typeface="华文新魏" panose="02010800040101010101" pitchFamily="2" charset="-122"/>
                <a:ea typeface="华文新魏" panose="02010800040101010101" pitchFamily="2" charset="-122"/>
              </a:rPr>
              <a:t>MessageHandler</a:t>
            </a:r>
            <a:r>
              <a:rPr lang="en-US" altLang="zh-CN" sz="1200" dirty="0">
                <a:latin typeface="华文新魏" panose="02010800040101010101" pitchFamily="2" charset="-122"/>
                <a:ea typeface="华文新魏" panose="02010800040101010101" pitchFamily="2" charset="-122"/>
              </a:rPr>
              <a:t>(){</a:t>
            </a:r>
          </a:p>
          <a:p>
            <a:pPr>
              <a:lnSpc>
                <a:spcPct val="120000"/>
              </a:lnSpc>
            </a:pPr>
            <a:r>
              <a:rPr lang="en-US" altLang="zh-CN" sz="1200" dirty="0">
                <a:latin typeface="华文新魏" panose="02010800040101010101" pitchFamily="2" charset="-122"/>
                <a:ea typeface="华文新魏" panose="02010800040101010101" pitchFamily="2" charset="-122"/>
              </a:rPr>
              <a:t>            @Override</a:t>
            </a:r>
          </a:p>
          <a:p>
            <a:pPr>
              <a:lnSpc>
                <a:spcPct val="120000"/>
              </a:lnSpc>
            </a:pPr>
            <a:r>
              <a:rPr lang="en-US" altLang="zh-CN" sz="1200" dirty="0">
                <a:latin typeface="华文新魏" panose="02010800040101010101" pitchFamily="2" charset="-122"/>
                <a:ea typeface="华文新魏" panose="02010800040101010101" pitchFamily="2" charset="-122"/>
              </a:rPr>
              <a:t>            public void handle(String message) { System.out.println(message);}</a:t>
            </a:r>
          </a:p>
          <a:p>
            <a:pPr>
              <a:lnSpc>
                <a:spcPct val="120000"/>
              </a:lnSpc>
            </a:pPr>
            <a:r>
              <a:rPr lang="en-US" altLang="zh-CN" sz="1200" dirty="0">
                <a:latin typeface="华文新魏" panose="02010800040101010101" pitchFamily="2" charset="-122"/>
                <a:ea typeface="华文新魏" panose="02010800040101010101" pitchFamily="2" charset="-122"/>
              </a:rPr>
              <a:t>        });</a:t>
            </a:r>
          </a:p>
          <a:p>
            <a:pPr>
              <a:lnSpc>
                <a:spcPct val="120000"/>
              </a:lnSpc>
            </a:pPr>
            <a:r>
              <a:rPr lang="en-US" altLang="zh-CN" sz="1200" dirty="0">
                <a:latin typeface="华文新魏" panose="02010800040101010101" pitchFamily="2" charset="-122"/>
                <a:ea typeface="华文新魏" panose="02010800040101010101" pitchFamily="2" charset="-122"/>
              </a:rPr>
              <a:t>    }</a:t>
            </a:r>
          </a:p>
          <a:p>
            <a:pPr>
              <a:lnSpc>
                <a:spcPct val="120000"/>
              </a:lnSpc>
            </a:pPr>
            <a:r>
              <a:rPr lang="en-US" altLang="zh-CN" sz="1200" dirty="0">
                <a:latin typeface="华文新魏" panose="02010800040101010101" pitchFamily="2" charset="-122"/>
                <a:ea typeface="华文新魏" panose="02010800040101010101" pitchFamily="2" charset="-122"/>
              </a:rPr>
              <a:t>}</a:t>
            </a:r>
            <a:endParaRPr lang="zh-CN" altLang="en-US" sz="1200" dirty="0">
              <a:latin typeface="华文新魏" panose="02010800040101010101" pitchFamily="2" charset="-122"/>
              <a:ea typeface="华文新魏" panose="02010800040101010101" pitchFamily="2" charset="-122"/>
            </a:endParaRPr>
          </a:p>
        </p:txBody>
      </p:sp>
      <p:sp>
        <p:nvSpPr>
          <p:cNvPr id="15" name="矩形 14">
            <a:extLst>
              <a:ext uri="{FF2B5EF4-FFF2-40B4-BE49-F238E27FC236}">
                <a16:creationId xmlns:a16="http://schemas.microsoft.com/office/drawing/2014/main" id="{317B8458-FBC6-FEF5-0EDE-CBEAAC68BEF2}"/>
              </a:ext>
            </a:extLst>
          </p:cNvPr>
          <p:cNvSpPr/>
          <p:nvPr/>
        </p:nvSpPr>
        <p:spPr>
          <a:xfrm>
            <a:off x="8629428" y="2490469"/>
            <a:ext cx="1794729" cy="223856"/>
          </a:xfrm>
          <a:prstGeom prst="rect">
            <a:avLst/>
          </a:prstGeom>
          <a:solidFill>
            <a:srgbClr val="FF0000">
              <a:alpha val="3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a:extLst>
              <a:ext uri="{FF2B5EF4-FFF2-40B4-BE49-F238E27FC236}">
                <a16:creationId xmlns:a16="http://schemas.microsoft.com/office/drawing/2014/main" id="{BB4B8FDE-2430-1223-B7BB-07B40030A3BB}"/>
              </a:ext>
            </a:extLst>
          </p:cNvPr>
          <p:cNvSpPr/>
          <p:nvPr/>
        </p:nvSpPr>
        <p:spPr>
          <a:xfrm>
            <a:off x="8435996" y="2714325"/>
            <a:ext cx="2074790" cy="223856"/>
          </a:xfrm>
          <a:prstGeom prst="rect">
            <a:avLst/>
          </a:prstGeom>
          <a:solidFill>
            <a:srgbClr val="FF0000">
              <a:alpha val="3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 name="直接连接符 16">
            <a:extLst>
              <a:ext uri="{FF2B5EF4-FFF2-40B4-BE49-F238E27FC236}">
                <a16:creationId xmlns:a16="http://schemas.microsoft.com/office/drawing/2014/main" id="{3A81140B-6170-C8F6-C003-6B5D9CE48701}"/>
              </a:ext>
            </a:extLst>
          </p:cNvPr>
          <p:cNvCxnSpPr>
            <a:cxnSpLocks/>
          </p:cNvCxnSpPr>
          <p:nvPr/>
        </p:nvCxnSpPr>
        <p:spPr>
          <a:xfrm>
            <a:off x="8629428" y="2600837"/>
            <a:ext cx="179472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A1C12DB8-40CC-F438-868B-8553B8FC1CA3}"/>
              </a:ext>
            </a:extLst>
          </p:cNvPr>
          <p:cNvCxnSpPr>
            <a:cxnSpLocks/>
          </p:cNvCxnSpPr>
          <p:nvPr/>
        </p:nvCxnSpPr>
        <p:spPr>
          <a:xfrm>
            <a:off x="8434991" y="2812593"/>
            <a:ext cx="7956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3" name="组合 22">
            <a:extLst>
              <a:ext uri="{FF2B5EF4-FFF2-40B4-BE49-F238E27FC236}">
                <a16:creationId xmlns:a16="http://schemas.microsoft.com/office/drawing/2014/main" id="{0D2AEACB-E58F-515B-2E8C-E65D3946024E}"/>
              </a:ext>
            </a:extLst>
          </p:cNvPr>
          <p:cNvGrpSpPr/>
          <p:nvPr/>
        </p:nvGrpSpPr>
        <p:grpSpPr>
          <a:xfrm>
            <a:off x="5097276" y="2228248"/>
            <a:ext cx="2605961" cy="1050326"/>
            <a:chOff x="4330617" y="2554537"/>
            <a:chExt cx="2751241" cy="1050326"/>
          </a:xfrm>
        </p:grpSpPr>
        <p:sp>
          <p:nvSpPr>
            <p:cNvPr id="24" name="箭头: 右 23">
              <a:extLst>
                <a:ext uri="{FF2B5EF4-FFF2-40B4-BE49-F238E27FC236}">
                  <a16:creationId xmlns:a16="http://schemas.microsoft.com/office/drawing/2014/main" id="{A4C5B489-99AB-016C-4176-C40DAFE075B9}"/>
                </a:ext>
              </a:extLst>
            </p:cNvPr>
            <p:cNvSpPr/>
            <p:nvPr/>
          </p:nvSpPr>
          <p:spPr>
            <a:xfrm>
              <a:off x="5057540" y="2554537"/>
              <a:ext cx="1074199" cy="496887"/>
            </a:xfrm>
            <a:prstGeom prst="rightArrow">
              <a:avLst/>
            </a:prstGeom>
            <a:solidFill>
              <a:srgbClr val="2051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文本框 24">
              <a:extLst>
                <a:ext uri="{FF2B5EF4-FFF2-40B4-BE49-F238E27FC236}">
                  <a16:creationId xmlns:a16="http://schemas.microsoft.com/office/drawing/2014/main" id="{7CA14DAC-FDED-7F96-2762-72B05AADD688}"/>
                </a:ext>
              </a:extLst>
            </p:cNvPr>
            <p:cNvSpPr txBox="1"/>
            <p:nvPr/>
          </p:nvSpPr>
          <p:spPr>
            <a:xfrm>
              <a:off x="4330617" y="3081643"/>
              <a:ext cx="2751241" cy="523220"/>
            </a:xfrm>
            <a:prstGeom prst="rect">
              <a:avLst/>
            </a:prstGeom>
            <a:noFill/>
          </p:spPr>
          <p:txBody>
            <a:bodyPr wrap="square" rtlCol="0">
              <a:spAutoFit/>
            </a:bodyPr>
            <a:lstStyle/>
            <a:p>
              <a:r>
                <a:rPr lang="zh-CN" altLang="en-US" sz="1400" dirty="0">
                  <a:solidFill>
                    <a:srgbClr val="FF0000"/>
                  </a:solidFill>
                  <a:latin typeface="华文新魏" panose="02010800040101010101" pitchFamily="2" charset="-122"/>
                  <a:ea typeface="华文新魏" panose="02010800040101010101" pitchFamily="2" charset="-122"/>
                </a:rPr>
                <a:t>把</a:t>
              </a:r>
              <a:r>
                <a:rPr lang="en-US" altLang="zh-CN" sz="1400" dirty="0">
                  <a:solidFill>
                    <a:srgbClr val="FF0000"/>
                  </a:solidFill>
                  <a:latin typeface="华文新魏" panose="02010800040101010101" pitchFamily="2" charset="-122"/>
                  <a:ea typeface="华文新魏" panose="02010800040101010101" pitchFamily="2" charset="-122"/>
                </a:rPr>
                <a:t>MessageHandlerImpl</a:t>
              </a:r>
              <a:r>
                <a:rPr lang="zh-CN" altLang="en-US" sz="1400" dirty="0">
                  <a:solidFill>
                    <a:srgbClr val="FF0000"/>
                  </a:solidFill>
                  <a:latin typeface="华文新魏" panose="02010800040101010101" pitchFamily="2" charset="-122"/>
                  <a:ea typeface="华文新魏" panose="02010800040101010101" pitchFamily="2" charset="-122"/>
                </a:rPr>
                <a:t>的完整声明写出，左边代码相当于</a:t>
              </a:r>
            </a:p>
          </p:txBody>
        </p:sp>
      </p:grpSp>
      <p:sp>
        <p:nvSpPr>
          <p:cNvPr id="26" name="圆角矩形标注 14">
            <a:extLst>
              <a:ext uri="{FF2B5EF4-FFF2-40B4-BE49-F238E27FC236}">
                <a16:creationId xmlns:a16="http://schemas.microsoft.com/office/drawing/2014/main" id="{0D39C233-D95E-C222-507D-C0AACFF12F8B}"/>
              </a:ext>
            </a:extLst>
          </p:cNvPr>
          <p:cNvSpPr/>
          <p:nvPr/>
        </p:nvSpPr>
        <p:spPr>
          <a:xfrm>
            <a:off x="359410" y="5002569"/>
            <a:ext cx="5039440" cy="1492233"/>
          </a:xfrm>
          <a:prstGeom prst="wedgeRoundRectCallout">
            <a:avLst>
              <a:gd name="adj1" fmla="val 87766"/>
              <a:gd name="adj2" fmla="val -84076"/>
              <a:gd name="adj3" fmla="val 16667"/>
            </a:avLst>
          </a:prstGeom>
          <a:solidFill>
            <a:schemeClr val="accent4">
              <a:lumMod val="40000"/>
              <a:lumOff val="60000"/>
              <a:alpha val="41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400" dirty="0">
                <a:solidFill>
                  <a:srgbClr val="FF0000"/>
                </a:solidFill>
                <a:latin typeface="华文新魏" panose="02010800040101010101" pitchFamily="2" charset="-122"/>
                <a:ea typeface="华文新魏" panose="02010800040101010101" pitchFamily="2" charset="-122"/>
              </a:rPr>
              <a:t>MessageHandlerImpl</a:t>
            </a:r>
            <a:r>
              <a:rPr lang="zh-CN" altLang="en-US" sz="1400" dirty="0">
                <a:solidFill>
                  <a:schemeClr val="tx1"/>
                </a:solidFill>
                <a:latin typeface="华文新魏" panose="02010800040101010101" pitchFamily="2" charset="-122"/>
                <a:ea typeface="华文新魏" panose="02010800040101010101" pitchFamily="2" charset="-122"/>
              </a:rPr>
              <a:t>这个类名其实不重要，重要的是需要实现</a:t>
            </a:r>
            <a:r>
              <a:rPr lang="en-US" altLang="zh-CN" sz="1400" dirty="0">
                <a:solidFill>
                  <a:srgbClr val="FF0000"/>
                </a:solidFill>
                <a:latin typeface="华文新魏" panose="02010800040101010101" pitchFamily="2" charset="-122"/>
                <a:ea typeface="华文新魏" panose="02010800040101010101" pitchFamily="2" charset="-122"/>
              </a:rPr>
              <a:t>MessageHandler</a:t>
            </a:r>
            <a:r>
              <a:rPr lang="zh-CN" altLang="en-US" sz="1400" dirty="0">
                <a:solidFill>
                  <a:schemeClr val="tx1"/>
                </a:solidFill>
                <a:latin typeface="华文新魏" panose="02010800040101010101" pitchFamily="2" charset="-122"/>
                <a:ea typeface="华文新魏" panose="02010800040101010101" pitchFamily="2" charset="-122"/>
              </a:rPr>
              <a:t>接口，因此想去掉类名，这就是匿名内部类。但</a:t>
            </a:r>
            <a:r>
              <a:rPr lang="en-US" altLang="zh-CN" sz="1400" dirty="0">
                <a:solidFill>
                  <a:schemeClr val="tx1"/>
                </a:solidFill>
                <a:latin typeface="华文新魏" panose="02010800040101010101" pitchFamily="2" charset="-122"/>
                <a:ea typeface="华文新魏" panose="02010800040101010101" pitchFamily="2" charset="-122"/>
              </a:rPr>
              <a:t>new </a:t>
            </a:r>
            <a:r>
              <a:rPr lang="zh-CN" altLang="en-US" sz="1400" dirty="0">
                <a:solidFill>
                  <a:schemeClr val="tx1"/>
                </a:solidFill>
                <a:latin typeface="华文新魏" panose="02010800040101010101" pitchFamily="2" charset="-122"/>
                <a:ea typeface="华文新魏" panose="02010800040101010101" pitchFamily="2" charset="-122"/>
              </a:rPr>
              <a:t>后面必须有一个类型名，就用这个类所实现的接口名作为匿名内部类的类名。</a:t>
            </a:r>
          </a:p>
        </p:txBody>
      </p:sp>
      <p:sp>
        <p:nvSpPr>
          <p:cNvPr id="27" name="箭头: 下 26">
            <a:extLst>
              <a:ext uri="{FF2B5EF4-FFF2-40B4-BE49-F238E27FC236}">
                <a16:creationId xmlns:a16="http://schemas.microsoft.com/office/drawing/2014/main" id="{AD0C2D85-CE22-C8AC-3417-79773EB8FE09}"/>
              </a:ext>
            </a:extLst>
          </p:cNvPr>
          <p:cNvSpPr/>
          <p:nvPr/>
        </p:nvSpPr>
        <p:spPr>
          <a:xfrm>
            <a:off x="7165920" y="3970116"/>
            <a:ext cx="587075" cy="744235"/>
          </a:xfrm>
          <a:prstGeom prst="downArrow">
            <a:avLst/>
          </a:prstGeom>
          <a:solidFill>
            <a:srgbClr val="2051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806485012"/>
      </p:ext>
    </p:extLst>
  </p:cSld>
  <p:clrMapOvr>
    <a:masterClrMapping/>
  </p:clrMapOvr>
  <p:transition>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12"/>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23"/>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13"/>
                                        </p:tgtEl>
                                        <p:attrNameLst>
                                          <p:attrName>style.visibility</p:attrName>
                                        </p:attrNameLst>
                                      </p:cBhvr>
                                      <p:to>
                                        <p:strVal val="visible"/>
                                      </p:to>
                                    </p:set>
                                  </p:childTnLst>
                                </p:cTn>
                              </p:par>
                            </p:childTnLst>
                          </p:cTn>
                        </p:par>
                        <p:par>
                          <p:cTn id="18" fill="hold">
                            <p:stCondLst>
                              <p:cond delay="0"/>
                            </p:stCondLst>
                            <p:childTnLst>
                              <p:par>
                                <p:cTn id="19" presetID="1" presetClass="entr" presetSubtype="0" fill="hold" grpId="0" nodeType="after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par>
                          <p:cTn id="21" fill="hold">
                            <p:stCondLst>
                              <p:cond delay="0"/>
                            </p:stCondLst>
                            <p:childTnLst>
                              <p:par>
                                <p:cTn id="22" presetID="1" presetClass="entr" presetSubtype="0" fill="hold" grpId="0" nodeType="afterEffect">
                                  <p:stCondLst>
                                    <p:cond delay="0"/>
                                  </p:stCondLst>
                                  <p:childTnLst>
                                    <p:set>
                                      <p:cBhvr>
                                        <p:cTn id="23" dur="1" fill="hold">
                                          <p:stCondLst>
                                            <p:cond delay="0"/>
                                          </p:stCondLst>
                                        </p:cTn>
                                        <p:tgtEl>
                                          <p:spTgt spid="15"/>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26"/>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17"/>
                                        </p:tgtEl>
                                        <p:attrNameLst>
                                          <p:attrName>style.visibility</p:attrName>
                                        </p:attrNameLst>
                                      </p:cBhvr>
                                      <p:to>
                                        <p:strVal val="visible"/>
                                      </p:to>
                                    </p:set>
                                  </p:childTnLst>
                                </p:cTn>
                              </p:par>
                              <p:par>
                                <p:cTn id="32" presetID="1" presetClass="entr" presetSubtype="0" fill="hold" nodeType="withEffect">
                                  <p:stCondLst>
                                    <p:cond delay="0"/>
                                  </p:stCondLst>
                                  <p:childTnLst>
                                    <p:set>
                                      <p:cBhvr>
                                        <p:cTn id="33" dur="1" fill="hold">
                                          <p:stCondLst>
                                            <p:cond delay="0"/>
                                          </p:stCondLst>
                                        </p:cTn>
                                        <p:tgtEl>
                                          <p:spTgt spid="19"/>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27"/>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5" grpId="0" animBg="1"/>
      <p:bldP spid="16" grpId="0" animBg="1"/>
      <p:bldP spid="26" grpId="0" animBg="1"/>
      <p:bldP spid="27"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文本占位符 2"/>
          <p:cNvSpPr>
            <a:spLocks noGrp="1"/>
          </p:cNvSpPr>
          <p:nvPr>
            <p:ph type="body" sz="quarter" idx="12"/>
          </p:nvPr>
        </p:nvSpPr>
        <p:spPr bwMode="auto">
          <a:xfrm>
            <a:off x="1438274" y="273798"/>
            <a:ext cx="7394575" cy="496887"/>
          </a:xfrm>
          <a:noFill/>
        </p:spPr>
        <p:txBody>
          <a:bodyPr vert="horz" wrap="square" lIns="91440" tIns="45720" rIns="91440" bIns="45720" numCol="1" anchor="t" anchorCtr="0" compatLnSpc="1">
            <a:noAutofit/>
          </a:bodyPr>
          <a:lstStyle/>
          <a:p>
            <a:pPr eaLnBrk="1" hangingPunct="1"/>
            <a:r>
              <a:rPr lang="zh-CN" altLang="en-US" dirty="0"/>
              <a:t>匿名内部类：没有名字的内部类</a:t>
            </a:r>
          </a:p>
        </p:txBody>
      </p:sp>
      <p:sp>
        <p:nvSpPr>
          <p:cNvPr id="7" name="文本占位符 1"/>
          <p:cNvSpPr>
            <a:spLocks noGrp="1"/>
          </p:cNvSpPr>
          <p:nvPr/>
        </p:nvSpPr>
        <p:spPr bwMode="auto">
          <a:xfrm>
            <a:off x="-20366" y="246843"/>
            <a:ext cx="1221831" cy="1008380"/>
          </a:xfrm>
          <a:prstGeom prst="rect">
            <a:avLst/>
          </a:prstGeom>
          <a:noFill/>
        </p:spPr>
        <p:txBody>
          <a:bodyPr vert="horz" wrap="square" lIns="91440" tIns="45720" rIns="91440" bIns="45720" numCol="1" rtlCol="0" anchor="t" anchorCtr="0" compatLnSpc="1">
            <a:normAutofit fontScale="87500"/>
          </a:bodyPr>
          <a:lstStyle>
            <a:lvl1pPr marL="0" indent="0" algn="dist" defTabSz="914400" rtl="0" eaLnBrk="1" latinLnBrk="0" hangingPunct="1">
              <a:lnSpc>
                <a:spcPct val="90000"/>
              </a:lnSpc>
              <a:spcBef>
                <a:spcPts val="1000"/>
              </a:spcBef>
              <a:buFont typeface="Arial" panose="020B0604020202020204" pitchFamily="34" charset="0"/>
              <a:buNone/>
              <a:defRPr sz="4800" b="1" kern="1200">
                <a:solidFill>
                  <a:schemeClr val="bg1"/>
                </a:solidFill>
                <a:latin typeface="华文细黑" panose="02010600040101010101" pitchFamily="2" charset="-122"/>
                <a:ea typeface="华文细黑" panose="02010600040101010101" pitchFamily="2"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en-US" altLang="zh-CN" dirty="0"/>
              <a:t>30.7</a:t>
            </a:r>
          </a:p>
        </p:txBody>
      </p:sp>
      <p:sp>
        <p:nvSpPr>
          <p:cNvPr id="3" name="文本框 2">
            <a:extLst>
              <a:ext uri="{FF2B5EF4-FFF2-40B4-BE49-F238E27FC236}">
                <a16:creationId xmlns:a16="http://schemas.microsoft.com/office/drawing/2014/main" id="{245B750A-0D52-FF25-23E8-CD97F0FF73E2}"/>
              </a:ext>
            </a:extLst>
          </p:cNvPr>
          <p:cNvSpPr txBox="1"/>
          <p:nvPr/>
        </p:nvSpPr>
        <p:spPr>
          <a:xfrm>
            <a:off x="359410" y="1160780"/>
            <a:ext cx="11741785" cy="533391"/>
          </a:xfrm>
          <a:prstGeom prst="rect">
            <a:avLst/>
          </a:prstGeom>
          <a:noFill/>
        </p:spPr>
        <p:txBody>
          <a:bodyPr wrap="square" rtlCol="0" anchor="t">
            <a:noAutofit/>
          </a:bodyPr>
          <a:lstStyle/>
          <a:p>
            <a:pPr marL="342900" indent="-342900">
              <a:lnSpc>
                <a:spcPct val="150000"/>
              </a:lnSpc>
              <a:buFont typeface="Wingdings" panose="05000000000000000000" charset="0"/>
              <a:buChar char=""/>
            </a:pPr>
            <a:r>
              <a:rPr lang="zh-CN" altLang="en-US" sz="2400" dirty="0">
                <a:solidFill>
                  <a:srgbClr val="FF0000"/>
                </a:solidFill>
                <a:latin typeface="微软雅黑" panose="020B0503020204020204" charset="-122"/>
                <a:ea typeface="微软雅黑" panose="020B0503020204020204" charset="-122"/>
              </a:rPr>
              <a:t>匿名内部类</a:t>
            </a:r>
            <a:r>
              <a:rPr lang="zh-CN" altLang="en-US" sz="2400" dirty="0">
                <a:solidFill>
                  <a:srgbClr val="21537D"/>
                </a:solidFill>
                <a:latin typeface="微软雅黑" panose="020B0503020204020204" charset="-122"/>
                <a:ea typeface="微软雅黑" panose="020B0503020204020204" charset="-122"/>
              </a:rPr>
              <a:t>可以简化编程。简化时使用匿名内部类的</a:t>
            </a:r>
            <a:r>
              <a:rPr lang="zh-CN" altLang="en-US" sz="2400" dirty="0">
                <a:solidFill>
                  <a:srgbClr val="FF0000"/>
                </a:solidFill>
                <a:latin typeface="微软雅黑" panose="020B0503020204020204" charset="-122"/>
                <a:ea typeface="微软雅黑" panose="020B0503020204020204" charset="-122"/>
              </a:rPr>
              <a:t>父类或者接口</a:t>
            </a:r>
            <a:r>
              <a:rPr lang="zh-CN" altLang="en-US" sz="2400" dirty="0">
                <a:solidFill>
                  <a:srgbClr val="21537D"/>
                </a:solidFill>
                <a:latin typeface="微软雅黑" panose="020B0503020204020204" charset="-122"/>
                <a:ea typeface="微软雅黑" panose="020B0503020204020204" charset="-122"/>
              </a:rPr>
              <a:t>代替匿名内部类。</a:t>
            </a:r>
            <a:endParaRPr lang="en-US" altLang="zh-CN" sz="2400" dirty="0">
              <a:solidFill>
                <a:srgbClr val="21537D"/>
              </a:solidFill>
              <a:latin typeface="微软雅黑" panose="020B0503020204020204" charset="-122"/>
              <a:ea typeface="微软雅黑" panose="020B0503020204020204" charset="-122"/>
            </a:endParaRPr>
          </a:p>
          <a:p>
            <a:pPr marL="342900" indent="-342900">
              <a:lnSpc>
                <a:spcPct val="150000"/>
              </a:lnSpc>
              <a:buFont typeface="Wingdings" panose="05000000000000000000" charset="0"/>
              <a:buChar char=""/>
            </a:pPr>
            <a:endParaRPr lang="en-US" altLang="zh-CN" sz="2400" dirty="0">
              <a:solidFill>
                <a:srgbClr val="21537D"/>
              </a:solidFill>
              <a:latin typeface="微软雅黑" panose="020B0503020204020204" charset="-122"/>
              <a:ea typeface="微软雅黑" panose="020B0503020204020204" charset="-122"/>
            </a:endParaRPr>
          </a:p>
          <a:p>
            <a:pPr marL="342900" indent="-342900">
              <a:lnSpc>
                <a:spcPct val="150000"/>
              </a:lnSpc>
              <a:buFont typeface="Wingdings" panose="05000000000000000000" charset="0"/>
              <a:buChar char=""/>
            </a:pPr>
            <a:endParaRPr lang="en-US" altLang="zh-CN" sz="2400" dirty="0">
              <a:solidFill>
                <a:srgbClr val="21537D"/>
              </a:solidFill>
              <a:latin typeface="微软雅黑" panose="020B0503020204020204" charset="-122"/>
              <a:ea typeface="微软雅黑" panose="020B0503020204020204" charset="-122"/>
            </a:endParaRPr>
          </a:p>
          <a:p>
            <a:pPr marL="342900" indent="-342900">
              <a:lnSpc>
                <a:spcPct val="150000"/>
              </a:lnSpc>
              <a:buFont typeface="Wingdings" panose="05000000000000000000" charset="0"/>
              <a:buChar char=""/>
            </a:pPr>
            <a:endParaRPr lang="en-US" altLang="zh-CN" sz="2400" dirty="0">
              <a:solidFill>
                <a:srgbClr val="21537D"/>
              </a:solidFill>
              <a:latin typeface="微软雅黑" panose="020B0503020204020204" charset="-122"/>
              <a:ea typeface="微软雅黑" panose="020B0503020204020204" charset="-122"/>
            </a:endParaRPr>
          </a:p>
          <a:p>
            <a:pPr marL="342900" indent="-342900">
              <a:lnSpc>
                <a:spcPct val="150000"/>
              </a:lnSpc>
              <a:buFont typeface="Wingdings" panose="05000000000000000000" charset="0"/>
              <a:buChar char=""/>
            </a:pPr>
            <a:endParaRPr lang="en-US" altLang="zh-CN" sz="2400" dirty="0">
              <a:solidFill>
                <a:srgbClr val="21537D"/>
              </a:solidFill>
              <a:latin typeface="微软雅黑" panose="020B0503020204020204" charset="-122"/>
              <a:ea typeface="微软雅黑" panose="020B0503020204020204" charset="-122"/>
            </a:endParaRPr>
          </a:p>
          <a:p>
            <a:pPr marL="342900" indent="-342900">
              <a:lnSpc>
                <a:spcPct val="150000"/>
              </a:lnSpc>
              <a:buFont typeface="Wingdings" panose="05000000000000000000" charset="0"/>
              <a:buChar char=""/>
            </a:pPr>
            <a:endParaRPr lang="en-US" altLang="zh-CN" sz="2400" dirty="0">
              <a:solidFill>
                <a:srgbClr val="21537D"/>
              </a:solidFill>
              <a:latin typeface="微软雅黑" panose="020B0503020204020204" charset="-122"/>
              <a:ea typeface="微软雅黑" panose="020B0503020204020204" charset="-122"/>
            </a:endParaRPr>
          </a:p>
        </p:txBody>
      </p:sp>
      <p:sp>
        <p:nvSpPr>
          <p:cNvPr id="11" name="文本框 10">
            <a:extLst>
              <a:ext uri="{FF2B5EF4-FFF2-40B4-BE49-F238E27FC236}">
                <a16:creationId xmlns:a16="http://schemas.microsoft.com/office/drawing/2014/main" id="{D8C2A21F-D250-069D-BFB1-41212BD1DF56}"/>
              </a:ext>
            </a:extLst>
          </p:cNvPr>
          <p:cNvSpPr txBox="1"/>
          <p:nvPr/>
        </p:nvSpPr>
        <p:spPr>
          <a:xfrm>
            <a:off x="0" y="1767363"/>
            <a:ext cx="5260344" cy="2920140"/>
          </a:xfrm>
          <a:prstGeom prst="rect">
            <a:avLst/>
          </a:prstGeom>
          <a:solidFill>
            <a:schemeClr val="accent4">
              <a:lumMod val="20000"/>
              <a:lumOff val="80000"/>
            </a:schemeClr>
          </a:solidFill>
          <a:ln w="25400">
            <a:solidFill>
              <a:schemeClr val="accent4">
                <a:lumMod val="75000"/>
              </a:schemeClr>
            </a:solidFill>
            <a:prstDash val="solid"/>
          </a:ln>
        </p:spPr>
        <p:txBody>
          <a:bodyPr wrap="square" rtlCol="0" anchor="t">
            <a:noAutofit/>
          </a:bodyPr>
          <a:lstStyle/>
          <a:p>
            <a:pPr>
              <a:lnSpc>
                <a:spcPct val="120000"/>
              </a:lnSpc>
            </a:pPr>
            <a:r>
              <a:rPr lang="en-US" altLang="zh-CN" sz="1200" dirty="0">
                <a:latin typeface="华文新魏" panose="02010800040101010101" pitchFamily="2" charset="-122"/>
                <a:ea typeface="华文新魏" panose="02010800040101010101" pitchFamily="2" charset="-122"/>
              </a:rPr>
              <a:t>public class Wrapper3 {</a:t>
            </a:r>
          </a:p>
          <a:p>
            <a:pPr>
              <a:lnSpc>
                <a:spcPct val="120000"/>
              </a:lnSpc>
            </a:pPr>
            <a:r>
              <a:rPr lang="en-US" altLang="zh-CN" sz="1200" dirty="0">
                <a:latin typeface="华文新魏" panose="02010800040101010101" pitchFamily="2" charset="-122"/>
                <a:ea typeface="华文新魏" panose="02010800040101010101" pitchFamily="2" charset="-122"/>
              </a:rPr>
              <a:t>   //Wrapper1</a:t>
            </a:r>
            <a:r>
              <a:rPr lang="zh-CN" altLang="en-US" sz="1200" dirty="0">
                <a:latin typeface="华文新魏" panose="02010800040101010101" pitchFamily="2" charset="-122"/>
                <a:ea typeface="华文新魏" panose="02010800040101010101" pitchFamily="2" charset="-122"/>
              </a:rPr>
              <a:t>的实例变量</a:t>
            </a:r>
          </a:p>
          <a:p>
            <a:pPr>
              <a:lnSpc>
                <a:spcPct val="120000"/>
              </a:lnSpc>
            </a:pPr>
            <a:r>
              <a:rPr lang="zh-CN" altLang="en-US" sz="1200" dirty="0">
                <a:latin typeface="华文新魏" panose="02010800040101010101" pitchFamily="2" charset="-122"/>
                <a:ea typeface="华文新魏" panose="02010800040101010101" pitchFamily="2" charset="-122"/>
              </a:rPr>
              <a:t>    </a:t>
            </a:r>
            <a:r>
              <a:rPr lang="en-US" altLang="zh-CN" sz="1200" dirty="0">
                <a:latin typeface="华文新魏" panose="02010800040101010101" pitchFamily="2" charset="-122"/>
                <a:ea typeface="华文新魏" panose="02010800040101010101" pitchFamily="2" charset="-122"/>
              </a:rPr>
              <a:t>private </a:t>
            </a:r>
            <a:r>
              <a:rPr lang="en-US" altLang="zh-CN" sz="1200" dirty="0">
                <a:solidFill>
                  <a:srgbClr val="FF0000"/>
                </a:solidFill>
                <a:latin typeface="华文新魏" panose="02010800040101010101" pitchFamily="2" charset="-122"/>
                <a:ea typeface="华文新魏" panose="02010800040101010101" pitchFamily="2" charset="-122"/>
              </a:rPr>
              <a:t>MessageHandler</a:t>
            </a:r>
            <a:r>
              <a:rPr lang="en-US" altLang="zh-CN" sz="1200" dirty="0">
                <a:latin typeface="华文新魏" panose="02010800040101010101" pitchFamily="2" charset="-122"/>
                <a:ea typeface="华文新魏" panose="02010800040101010101" pitchFamily="2" charset="-122"/>
              </a:rPr>
              <a:t> handler = null;</a:t>
            </a:r>
          </a:p>
          <a:p>
            <a:pPr>
              <a:lnSpc>
                <a:spcPct val="120000"/>
              </a:lnSpc>
            </a:pPr>
            <a:r>
              <a:rPr lang="en-US" altLang="zh-CN" sz="1200" dirty="0">
                <a:latin typeface="华文新魏" panose="02010800040101010101" pitchFamily="2" charset="-122"/>
                <a:ea typeface="华文新魏" panose="02010800040101010101" pitchFamily="2" charset="-122"/>
              </a:rPr>
              <a:t>    public void setHandler(</a:t>
            </a:r>
            <a:r>
              <a:rPr lang="en-US" altLang="zh-CN" sz="1200" dirty="0">
                <a:solidFill>
                  <a:srgbClr val="FF0000"/>
                </a:solidFill>
                <a:latin typeface="华文新魏" panose="02010800040101010101" pitchFamily="2" charset="-122"/>
                <a:ea typeface="华文新魏" panose="02010800040101010101" pitchFamily="2" charset="-122"/>
              </a:rPr>
              <a:t>MessageHandler</a:t>
            </a:r>
            <a:r>
              <a:rPr lang="en-US" altLang="zh-CN" sz="1200" dirty="0">
                <a:latin typeface="华文新魏" panose="02010800040101010101" pitchFamily="2" charset="-122"/>
                <a:ea typeface="华文新魏" panose="02010800040101010101" pitchFamily="2" charset="-122"/>
              </a:rPr>
              <a:t> handler){ this.handler = handler;}</a:t>
            </a:r>
          </a:p>
          <a:p>
            <a:pPr>
              <a:lnSpc>
                <a:spcPct val="120000"/>
              </a:lnSpc>
            </a:pPr>
            <a:r>
              <a:rPr lang="en-US" altLang="zh-CN" sz="1200" dirty="0">
                <a:latin typeface="华文新魏" panose="02010800040101010101" pitchFamily="2" charset="-122"/>
                <a:ea typeface="华文新魏" panose="02010800040101010101" pitchFamily="2" charset="-122"/>
              </a:rPr>
              <a:t>    //</a:t>
            </a:r>
            <a:r>
              <a:rPr lang="zh-CN" altLang="en-US" sz="1200" dirty="0">
                <a:latin typeface="华文新魏" panose="02010800040101010101" pitchFamily="2" charset="-122"/>
                <a:ea typeface="华文新魏" panose="02010800040101010101" pitchFamily="2" charset="-122"/>
              </a:rPr>
              <a:t>定义内部类</a:t>
            </a:r>
            <a:r>
              <a:rPr lang="en-US" altLang="zh-CN" sz="1200" dirty="0">
                <a:latin typeface="华文新魏" panose="02010800040101010101" pitchFamily="2" charset="-122"/>
                <a:ea typeface="华文新魏" panose="02010800040101010101" pitchFamily="2" charset="-122"/>
              </a:rPr>
              <a:t>MessageHandlerImpl</a:t>
            </a:r>
            <a:r>
              <a:rPr lang="zh-CN" altLang="en-US" sz="1200" dirty="0">
                <a:latin typeface="华文新魏" panose="02010800040101010101" pitchFamily="2" charset="-122"/>
                <a:ea typeface="华文新魏" panose="02010800040101010101" pitchFamily="2" charset="-122"/>
              </a:rPr>
              <a:t>实现</a:t>
            </a:r>
            <a:r>
              <a:rPr lang="en-US" altLang="zh-CN" sz="1200" dirty="0">
                <a:latin typeface="华文新魏" panose="02010800040101010101" pitchFamily="2" charset="-122"/>
                <a:ea typeface="华文新魏" panose="02010800040101010101" pitchFamily="2" charset="-122"/>
              </a:rPr>
              <a:t>Message</a:t>
            </a:r>
            <a:r>
              <a:rPr lang="zh-CN" altLang="en-US" sz="1200" dirty="0">
                <a:latin typeface="华文新魏" panose="02010800040101010101" pitchFamily="2" charset="-122"/>
                <a:ea typeface="华文新魏" panose="02010800040101010101" pitchFamily="2" charset="-122"/>
              </a:rPr>
              <a:t>接口</a:t>
            </a:r>
          </a:p>
          <a:p>
            <a:pPr>
              <a:lnSpc>
                <a:spcPct val="120000"/>
              </a:lnSpc>
            </a:pPr>
            <a:r>
              <a:rPr lang="zh-CN" altLang="en-US" sz="1200" dirty="0">
                <a:latin typeface="华文新魏" panose="02010800040101010101" pitchFamily="2" charset="-122"/>
                <a:ea typeface="华文新魏" panose="02010800040101010101" pitchFamily="2" charset="-122"/>
              </a:rPr>
              <a:t>    </a:t>
            </a:r>
            <a:r>
              <a:rPr lang="en-US" altLang="zh-CN" sz="1200" dirty="0">
                <a:latin typeface="华文新魏" panose="02010800040101010101" pitchFamily="2" charset="-122"/>
                <a:ea typeface="华文新魏" panose="02010800040101010101" pitchFamily="2" charset="-122"/>
              </a:rPr>
              <a:t>class </a:t>
            </a:r>
            <a:r>
              <a:rPr lang="en-US" altLang="zh-CN" sz="1200" dirty="0">
                <a:solidFill>
                  <a:srgbClr val="FF0000"/>
                </a:solidFill>
                <a:latin typeface="华文新魏" panose="02010800040101010101" pitchFamily="2" charset="-122"/>
                <a:ea typeface="华文新魏" panose="02010800040101010101" pitchFamily="2" charset="-122"/>
              </a:rPr>
              <a:t>MessageHandlerImpl</a:t>
            </a:r>
            <a:r>
              <a:rPr lang="en-US" altLang="zh-CN" sz="1200" dirty="0">
                <a:latin typeface="华文新魏" panose="02010800040101010101" pitchFamily="2" charset="-122"/>
                <a:ea typeface="华文新魏" panose="02010800040101010101" pitchFamily="2" charset="-122"/>
              </a:rPr>
              <a:t> implements </a:t>
            </a:r>
            <a:r>
              <a:rPr lang="en-US" altLang="zh-CN" sz="1200" dirty="0">
                <a:solidFill>
                  <a:srgbClr val="FF0000"/>
                </a:solidFill>
                <a:latin typeface="华文新魏" panose="02010800040101010101" pitchFamily="2" charset="-122"/>
                <a:ea typeface="华文新魏" panose="02010800040101010101" pitchFamily="2" charset="-122"/>
              </a:rPr>
              <a:t>MessageHandler</a:t>
            </a:r>
            <a:r>
              <a:rPr lang="en-US" altLang="zh-CN" sz="1200" dirty="0">
                <a:latin typeface="华文新魏" panose="02010800040101010101" pitchFamily="2" charset="-122"/>
                <a:ea typeface="华文新魏" panose="02010800040101010101" pitchFamily="2" charset="-122"/>
              </a:rPr>
              <a:t> {</a:t>
            </a:r>
          </a:p>
          <a:p>
            <a:pPr>
              <a:lnSpc>
                <a:spcPct val="120000"/>
              </a:lnSpc>
            </a:pPr>
            <a:r>
              <a:rPr lang="en-US" altLang="zh-CN" sz="1200" dirty="0">
                <a:latin typeface="华文新魏" panose="02010800040101010101" pitchFamily="2" charset="-122"/>
                <a:ea typeface="华文新魏" panose="02010800040101010101" pitchFamily="2" charset="-122"/>
              </a:rPr>
              <a:t>        @Override</a:t>
            </a:r>
          </a:p>
          <a:p>
            <a:pPr>
              <a:lnSpc>
                <a:spcPct val="120000"/>
              </a:lnSpc>
            </a:pPr>
            <a:r>
              <a:rPr lang="en-US" altLang="zh-CN" sz="1200" dirty="0">
                <a:latin typeface="华文新魏" panose="02010800040101010101" pitchFamily="2" charset="-122"/>
                <a:ea typeface="华文新魏" panose="02010800040101010101" pitchFamily="2" charset="-122"/>
              </a:rPr>
              <a:t>        public void handle(String message){ System.out.println(message);}</a:t>
            </a:r>
          </a:p>
          <a:p>
            <a:pPr>
              <a:lnSpc>
                <a:spcPct val="120000"/>
              </a:lnSpc>
            </a:pPr>
            <a:r>
              <a:rPr lang="en-US" altLang="zh-CN" sz="1200" dirty="0">
                <a:latin typeface="华文新魏" panose="02010800040101010101" pitchFamily="2" charset="-122"/>
                <a:ea typeface="华文新魏" panose="02010800040101010101" pitchFamily="2" charset="-122"/>
              </a:rPr>
              <a:t>    }</a:t>
            </a:r>
          </a:p>
          <a:p>
            <a:pPr>
              <a:lnSpc>
                <a:spcPct val="120000"/>
              </a:lnSpc>
            </a:pPr>
            <a:r>
              <a:rPr lang="en-US" altLang="zh-CN" sz="1200" dirty="0">
                <a:latin typeface="华文新魏" panose="02010800040101010101" pitchFamily="2" charset="-122"/>
                <a:ea typeface="华文新魏" panose="02010800040101010101" pitchFamily="2" charset="-122"/>
              </a:rPr>
              <a:t>    public void init(){</a:t>
            </a:r>
          </a:p>
          <a:p>
            <a:pPr>
              <a:lnSpc>
                <a:spcPct val="120000"/>
              </a:lnSpc>
            </a:pPr>
            <a:r>
              <a:rPr lang="en-US" altLang="zh-CN" sz="1200" dirty="0">
                <a:latin typeface="华文新魏" panose="02010800040101010101" pitchFamily="2" charset="-122"/>
                <a:ea typeface="华文新魏" panose="02010800040101010101" pitchFamily="2" charset="-122"/>
              </a:rPr>
              <a:t>        setHandler(new MessageHandlerImpl());</a:t>
            </a:r>
          </a:p>
          <a:p>
            <a:pPr>
              <a:lnSpc>
                <a:spcPct val="120000"/>
              </a:lnSpc>
            </a:pPr>
            <a:r>
              <a:rPr lang="en-US" altLang="zh-CN" sz="1200" dirty="0">
                <a:latin typeface="华文新魏" panose="02010800040101010101" pitchFamily="2" charset="-122"/>
                <a:ea typeface="华文新魏" panose="02010800040101010101" pitchFamily="2" charset="-122"/>
              </a:rPr>
              <a:t>    }</a:t>
            </a:r>
          </a:p>
          <a:p>
            <a:pPr>
              <a:lnSpc>
                <a:spcPct val="120000"/>
              </a:lnSpc>
            </a:pPr>
            <a:r>
              <a:rPr lang="en-US" altLang="zh-CN" sz="1200" dirty="0">
                <a:latin typeface="华文新魏" panose="02010800040101010101" pitchFamily="2" charset="-122"/>
                <a:ea typeface="华文新魏" panose="02010800040101010101" pitchFamily="2" charset="-122"/>
              </a:rPr>
              <a:t>}</a:t>
            </a:r>
            <a:endParaRPr lang="zh-CN" altLang="en-US" sz="1200" dirty="0">
              <a:latin typeface="华文新魏" panose="02010800040101010101" pitchFamily="2" charset="-122"/>
              <a:ea typeface="华文新魏" panose="02010800040101010101" pitchFamily="2" charset="-122"/>
            </a:endParaRPr>
          </a:p>
        </p:txBody>
      </p:sp>
      <p:sp>
        <p:nvSpPr>
          <p:cNvPr id="12" name="矩形 11">
            <a:extLst>
              <a:ext uri="{FF2B5EF4-FFF2-40B4-BE49-F238E27FC236}">
                <a16:creationId xmlns:a16="http://schemas.microsoft.com/office/drawing/2014/main" id="{0E937A89-6687-9E73-3A16-355AB64F0F53}"/>
              </a:ext>
            </a:extLst>
          </p:cNvPr>
          <p:cNvSpPr/>
          <p:nvPr/>
        </p:nvSpPr>
        <p:spPr>
          <a:xfrm>
            <a:off x="1470090" y="4028714"/>
            <a:ext cx="1407864" cy="196778"/>
          </a:xfrm>
          <a:prstGeom prst="rect">
            <a:avLst/>
          </a:prstGeom>
          <a:solidFill>
            <a:srgbClr val="FF0000">
              <a:alpha val="3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a:extLst>
              <a:ext uri="{FF2B5EF4-FFF2-40B4-BE49-F238E27FC236}">
                <a16:creationId xmlns:a16="http://schemas.microsoft.com/office/drawing/2014/main" id="{ED5F12A0-3C64-5BB1-2B21-2813FA7A0D78}"/>
              </a:ext>
            </a:extLst>
          </p:cNvPr>
          <p:cNvSpPr txBox="1"/>
          <p:nvPr/>
        </p:nvSpPr>
        <p:spPr>
          <a:xfrm>
            <a:off x="6730434" y="1777109"/>
            <a:ext cx="4981160" cy="2910394"/>
          </a:xfrm>
          <a:prstGeom prst="rect">
            <a:avLst/>
          </a:prstGeom>
          <a:solidFill>
            <a:schemeClr val="accent4">
              <a:lumMod val="20000"/>
              <a:lumOff val="80000"/>
            </a:schemeClr>
          </a:solidFill>
          <a:ln w="25400">
            <a:solidFill>
              <a:schemeClr val="accent4">
                <a:lumMod val="75000"/>
              </a:schemeClr>
            </a:solidFill>
            <a:prstDash val="solid"/>
          </a:ln>
        </p:spPr>
        <p:txBody>
          <a:bodyPr wrap="square" rtlCol="0" anchor="t">
            <a:noAutofit/>
          </a:bodyPr>
          <a:lstStyle/>
          <a:p>
            <a:pPr>
              <a:lnSpc>
                <a:spcPct val="120000"/>
              </a:lnSpc>
            </a:pPr>
            <a:r>
              <a:rPr lang="en-US" altLang="zh-CN" sz="1200" dirty="0">
                <a:latin typeface="华文新魏" panose="02010800040101010101" pitchFamily="2" charset="-122"/>
                <a:ea typeface="华文新魏" panose="02010800040101010101" pitchFamily="2" charset="-122"/>
              </a:rPr>
              <a:t>public class Wrapper3 {</a:t>
            </a:r>
          </a:p>
          <a:p>
            <a:pPr>
              <a:lnSpc>
                <a:spcPct val="120000"/>
              </a:lnSpc>
            </a:pPr>
            <a:r>
              <a:rPr lang="en-US" altLang="zh-CN" sz="1200" dirty="0">
                <a:latin typeface="华文新魏" panose="02010800040101010101" pitchFamily="2" charset="-122"/>
                <a:ea typeface="华文新魏" panose="02010800040101010101" pitchFamily="2" charset="-122"/>
              </a:rPr>
              <a:t>    //</a:t>
            </a:r>
            <a:r>
              <a:rPr lang="zh-CN" altLang="en-US" sz="1200" dirty="0">
                <a:latin typeface="华文新魏" panose="02010800040101010101" pitchFamily="2" charset="-122"/>
                <a:ea typeface="华文新魏" panose="02010800040101010101" pitchFamily="2" charset="-122"/>
              </a:rPr>
              <a:t>其它代码省略</a:t>
            </a:r>
            <a:endParaRPr lang="en-US" altLang="zh-CN" sz="1200" dirty="0">
              <a:latin typeface="华文新魏" panose="02010800040101010101" pitchFamily="2" charset="-122"/>
              <a:ea typeface="华文新魏" panose="02010800040101010101" pitchFamily="2" charset="-122"/>
            </a:endParaRPr>
          </a:p>
          <a:p>
            <a:pPr>
              <a:lnSpc>
                <a:spcPct val="120000"/>
              </a:lnSpc>
            </a:pPr>
            <a:r>
              <a:rPr lang="en-US" altLang="zh-CN" sz="1200" dirty="0">
                <a:latin typeface="华文新魏" panose="02010800040101010101" pitchFamily="2" charset="-122"/>
                <a:ea typeface="华文新魏" panose="02010800040101010101" pitchFamily="2" charset="-122"/>
              </a:rPr>
              <a:t>    public void init(){</a:t>
            </a:r>
          </a:p>
          <a:p>
            <a:pPr>
              <a:lnSpc>
                <a:spcPct val="120000"/>
              </a:lnSpc>
            </a:pPr>
            <a:r>
              <a:rPr lang="en-US" altLang="zh-CN" sz="1200" dirty="0">
                <a:latin typeface="华文新魏" panose="02010800040101010101" pitchFamily="2" charset="-122"/>
                <a:ea typeface="华文新魏" panose="02010800040101010101" pitchFamily="2" charset="-122"/>
              </a:rPr>
              <a:t>        setHandler(new </a:t>
            </a:r>
            <a:r>
              <a:rPr lang="en-US" altLang="zh-CN" sz="1200" dirty="0">
                <a:solidFill>
                  <a:srgbClr val="FF0000"/>
                </a:solidFill>
                <a:latin typeface="华文新魏" panose="02010800040101010101" pitchFamily="2" charset="-122"/>
                <a:ea typeface="华文新魏" panose="02010800040101010101" pitchFamily="2" charset="-122"/>
              </a:rPr>
              <a:t>MessageHandler</a:t>
            </a:r>
            <a:r>
              <a:rPr lang="en-US" altLang="zh-CN" sz="1200" dirty="0">
                <a:latin typeface="华文新魏" panose="02010800040101010101" pitchFamily="2" charset="-122"/>
                <a:ea typeface="华文新魏" panose="02010800040101010101" pitchFamily="2" charset="-122"/>
              </a:rPr>
              <a:t>(){</a:t>
            </a:r>
          </a:p>
          <a:p>
            <a:pPr>
              <a:lnSpc>
                <a:spcPct val="120000"/>
              </a:lnSpc>
            </a:pPr>
            <a:r>
              <a:rPr lang="en-US" altLang="zh-CN" sz="1200" dirty="0">
                <a:latin typeface="华文新魏" panose="02010800040101010101" pitchFamily="2" charset="-122"/>
                <a:ea typeface="华文新魏" panose="02010800040101010101" pitchFamily="2" charset="-122"/>
              </a:rPr>
              <a:t>            @Override</a:t>
            </a:r>
          </a:p>
          <a:p>
            <a:pPr>
              <a:lnSpc>
                <a:spcPct val="120000"/>
              </a:lnSpc>
            </a:pPr>
            <a:r>
              <a:rPr lang="en-US" altLang="zh-CN" sz="1200" dirty="0">
                <a:latin typeface="华文新魏" panose="02010800040101010101" pitchFamily="2" charset="-122"/>
                <a:ea typeface="华文新魏" panose="02010800040101010101" pitchFamily="2" charset="-122"/>
              </a:rPr>
              <a:t>            public void handle(String message) { System.out.println(message);}</a:t>
            </a:r>
          </a:p>
          <a:p>
            <a:pPr>
              <a:lnSpc>
                <a:spcPct val="120000"/>
              </a:lnSpc>
            </a:pPr>
            <a:r>
              <a:rPr lang="en-US" altLang="zh-CN" sz="1200" dirty="0">
                <a:latin typeface="华文新魏" panose="02010800040101010101" pitchFamily="2" charset="-122"/>
                <a:ea typeface="华文新魏" panose="02010800040101010101" pitchFamily="2" charset="-122"/>
              </a:rPr>
              <a:t>        });</a:t>
            </a:r>
          </a:p>
          <a:p>
            <a:pPr>
              <a:lnSpc>
                <a:spcPct val="120000"/>
              </a:lnSpc>
            </a:pPr>
            <a:r>
              <a:rPr lang="en-US" altLang="zh-CN" sz="1200" dirty="0">
                <a:latin typeface="华文新魏" panose="02010800040101010101" pitchFamily="2" charset="-122"/>
                <a:ea typeface="华文新魏" panose="02010800040101010101" pitchFamily="2" charset="-122"/>
              </a:rPr>
              <a:t>    }</a:t>
            </a:r>
          </a:p>
          <a:p>
            <a:pPr>
              <a:lnSpc>
                <a:spcPct val="120000"/>
              </a:lnSpc>
            </a:pPr>
            <a:r>
              <a:rPr lang="en-US" altLang="zh-CN" sz="1200" dirty="0">
                <a:latin typeface="华文新魏" panose="02010800040101010101" pitchFamily="2" charset="-122"/>
                <a:ea typeface="华文新魏" panose="02010800040101010101" pitchFamily="2" charset="-122"/>
              </a:rPr>
              <a:t>}</a:t>
            </a:r>
          </a:p>
          <a:p>
            <a:pPr>
              <a:lnSpc>
                <a:spcPct val="120000"/>
              </a:lnSpc>
            </a:pPr>
            <a:endParaRPr lang="en-US" altLang="zh-CN" sz="1200" dirty="0">
              <a:latin typeface="华文新魏" panose="02010800040101010101" pitchFamily="2" charset="-122"/>
              <a:ea typeface="华文新魏" panose="02010800040101010101" pitchFamily="2" charset="-122"/>
            </a:endParaRPr>
          </a:p>
          <a:p>
            <a:pPr>
              <a:lnSpc>
                <a:spcPct val="120000"/>
              </a:lnSpc>
            </a:pPr>
            <a:r>
              <a:rPr lang="en-US" altLang="zh-CN" sz="1600" dirty="0">
                <a:solidFill>
                  <a:srgbClr val="FF0000"/>
                </a:solidFill>
                <a:latin typeface="华文新魏" panose="02010800040101010101" pitchFamily="2" charset="-122"/>
                <a:ea typeface="华文新魏" panose="02010800040101010101" pitchFamily="2" charset="-122"/>
              </a:rPr>
              <a:t>new</a:t>
            </a:r>
            <a:r>
              <a:rPr lang="zh-CN" altLang="en-US" sz="1600" dirty="0">
                <a:solidFill>
                  <a:srgbClr val="FF0000"/>
                </a:solidFill>
                <a:latin typeface="华文新魏" panose="02010800040101010101" pitchFamily="2" charset="-122"/>
                <a:ea typeface="华文新魏" panose="02010800040101010101" pitchFamily="2" charset="-122"/>
              </a:rPr>
              <a:t>一个内部匿名类对象时，</a:t>
            </a:r>
            <a:r>
              <a:rPr lang="en-US" altLang="zh-CN" sz="1600" dirty="0">
                <a:solidFill>
                  <a:srgbClr val="FF0000"/>
                </a:solidFill>
                <a:latin typeface="华文新魏" panose="02010800040101010101" pitchFamily="2" charset="-122"/>
                <a:ea typeface="华文新魏" panose="02010800040101010101" pitchFamily="2" charset="-122"/>
              </a:rPr>
              <a:t>new </a:t>
            </a:r>
            <a:r>
              <a:rPr lang="zh-CN" altLang="en-US" sz="1600" dirty="0">
                <a:solidFill>
                  <a:srgbClr val="FF0000"/>
                </a:solidFill>
                <a:latin typeface="华文新魏" panose="02010800040101010101" pitchFamily="2" charset="-122"/>
                <a:ea typeface="华文新魏" panose="02010800040101010101" pitchFamily="2" charset="-122"/>
              </a:rPr>
              <a:t>后面直接用这个匿名内部类的父类或者所实现接口作为类型</a:t>
            </a:r>
            <a:endParaRPr lang="en-US" altLang="zh-CN" sz="1600" dirty="0">
              <a:solidFill>
                <a:srgbClr val="FF0000"/>
              </a:solidFill>
              <a:latin typeface="华文新魏" panose="02010800040101010101" pitchFamily="2" charset="-122"/>
              <a:ea typeface="华文新魏" panose="02010800040101010101" pitchFamily="2" charset="-122"/>
            </a:endParaRPr>
          </a:p>
          <a:p>
            <a:pPr>
              <a:lnSpc>
                <a:spcPct val="120000"/>
              </a:lnSpc>
            </a:pPr>
            <a:endParaRPr lang="zh-CN" altLang="en-US" sz="1200" dirty="0">
              <a:latin typeface="华文新魏" panose="02010800040101010101" pitchFamily="2" charset="-122"/>
              <a:ea typeface="华文新魏" panose="02010800040101010101" pitchFamily="2" charset="-122"/>
            </a:endParaRPr>
          </a:p>
        </p:txBody>
      </p:sp>
      <p:sp>
        <p:nvSpPr>
          <p:cNvPr id="24" name="箭头: 右 23">
            <a:extLst>
              <a:ext uri="{FF2B5EF4-FFF2-40B4-BE49-F238E27FC236}">
                <a16:creationId xmlns:a16="http://schemas.microsoft.com/office/drawing/2014/main" id="{A4C5B489-99AB-016C-4176-C40DAFE075B9}"/>
              </a:ext>
            </a:extLst>
          </p:cNvPr>
          <p:cNvSpPr/>
          <p:nvPr/>
        </p:nvSpPr>
        <p:spPr>
          <a:xfrm>
            <a:off x="5477806" y="2730546"/>
            <a:ext cx="1017476" cy="496887"/>
          </a:xfrm>
          <a:prstGeom prst="rightArrow">
            <a:avLst/>
          </a:prstGeom>
          <a:solidFill>
            <a:srgbClr val="2051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a:extLst>
              <a:ext uri="{FF2B5EF4-FFF2-40B4-BE49-F238E27FC236}">
                <a16:creationId xmlns:a16="http://schemas.microsoft.com/office/drawing/2014/main" id="{C7594296-7E1A-DB3F-A3BD-E522126C8EF8}"/>
              </a:ext>
            </a:extLst>
          </p:cNvPr>
          <p:cNvSpPr txBox="1"/>
          <p:nvPr/>
        </p:nvSpPr>
        <p:spPr>
          <a:xfrm>
            <a:off x="673768" y="4760694"/>
            <a:ext cx="10318283" cy="1976989"/>
          </a:xfrm>
          <a:prstGeom prst="rect">
            <a:avLst/>
          </a:prstGeom>
          <a:solidFill>
            <a:schemeClr val="accent4">
              <a:lumMod val="20000"/>
              <a:lumOff val="80000"/>
            </a:schemeClr>
          </a:solidFill>
          <a:ln w="25400">
            <a:solidFill>
              <a:schemeClr val="accent4">
                <a:lumMod val="75000"/>
              </a:schemeClr>
            </a:solidFill>
            <a:prstDash val="solid"/>
          </a:ln>
        </p:spPr>
        <p:txBody>
          <a:bodyPr wrap="square" rtlCol="0" anchor="t">
            <a:noAutofit/>
          </a:bodyPr>
          <a:lstStyle/>
          <a:p>
            <a:pPr>
              <a:lnSpc>
                <a:spcPct val="120000"/>
              </a:lnSpc>
            </a:pPr>
            <a:r>
              <a:rPr lang="en-US" altLang="zh-CN" dirty="0">
                <a:latin typeface="华文新魏" panose="02010800040101010101" pitchFamily="2" charset="-122"/>
                <a:ea typeface="华文新魏" panose="02010800040101010101" pitchFamily="2" charset="-122"/>
              </a:rPr>
              <a:t>new </a:t>
            </a:r>
            <a:r>
              <a:rPr lang="en-US" altLang="zh-CN" dirty="0">
                <a:solidFill>
                  <a:srgbClr val="FF0000"/>
                </a:solidFill>
                <a:latin typeface="华文新魏" panose="02010800040101010101" pitchFamily="2" charset="-122"/>
                <a:ea typeface="华文新魏" panose="02010800040101010101" pitchFamily="2" charset="-122"/>
              </a:rPr>
              <a:t>MessageHandler</a:t>
            </a:r>
            <a:r>
              <a:rPr lang="en-US" altLang="zh-CN" dirty="0">
                <a:latin typeface="华文新魏" panose="02010800040101010101" pitchFamily="2" charset="-122"/>
                <a:ea typeface="华文新魏" panose="02010800040101010101" pitchFamily="2" charset="-122"/>
              </a:rPr>
              <a:t>(){</a:t>
            </a:r>
          </a:p>
          <a:p>
            <a:pPr>
              <a:lnSpc>
                <a:spcPct val="120000"/>
              </a:lnSpc>
            </a:pPr>
            <a:r>
              <a:rPr lang="en-US" altLang="zh-CN" dirty="0">
                <a:latin typeface="华文新魏" panose="02010800040101010101" pitchFamily="2" charset="-122"/>
                <a:ea typeface="华文新魏" panose="02010800040101010101" pitchFamily="2" charset="-122"/>
              </a:rPr>
              <a:t>            @Override</a:t>
            </a:r>
          </a:p>
          <a:p>
            <a:pPr>
              <a:lnSpc>
                <a:spcPct val="120000"/>
              </a:lnSpc>
            </a:pPr>
            <a:r>
              <a:rPr lang="en-US" altLang="zh-CN" dirty="0">
                <a:latin typeface="华文新魏" panose="02010800040101010101" pitchFamily="2" charset="-122"/>
                <a:ea typeface="华文新魏" panose="02010800040101010101" pitchFamily="2" charset="-122"/>
              </a:rPr>
              <a:t>            public void handle(String message) { System.out.println(message);}</a:t>
            </a:r>
          </a:p>
          <a:p>
            <a:pPr>
              <a:lnSpc>
                <a:spcPct val="120000"/>
              </a:lnSpc>
            </a:pPr>
            <a:r>
              <a:rPr lang="en-US" altLang="zh-CN" dirty="0">
                <a:latin typeface="华文新魏" panose="02010800040101010101" pitchFamily="2" charset="-122"/>
                <a:ea typeface="华文新魏" panose="02010800040101010101" pitchFamily="2" charset="-122"/>
              </a:rPr>
              <a:t>        });</a:t>
            </a:r>
          </a:p>
          <a:p>
            <a:pPr>
              <a:lnSpc>
                <a:spcPct val="120000"/>
              </a:lnSpc>
            </a:pPr>
            <a:r>
              <a:rPr lang="zh-CN" altLang="en-US" dirty="0">
                <a:latin typeface="华文新魏" panose="02010800040101010101" pitchFamily="2" charset="-122"/>
                <a:ea typeface="华文新魏" panose="02010800040101010101" pitchFamily="2" charset="-122"/>
              </a:rPr>
              <a:t>实例化一个实现了</a:t>
            </a:r>
            <a:r>
              <a:rPr lang="en-US" altLang="zh-CN" dirty="0">
                <a:solidFill>
                  <a:srgbClr val="FF0000"/>
                </a:solidFill>
                <a:latin typeface="华文新魏" panose="02010800040101010101" pitchFamily="2" charset="-122"/>
                <a:ea typeface="华文新魏" panose="02010800040101010101" pitchFamily="2" charset="-122"/>
              </a:rPr>
              <a:t>MessageHandler</a:t>
            </a:r>
            <a:r>
              <a:rPr lang="zh-CN" altLang="en-US" dirty="0">
                <a:latin typeface="华文新魏" panose="02010800040101010101" pitchFamily="2" charset="-122"/>
                <a:ea typeface="华文新魏" panose="02010800040101010101" pitchFamily="2" charset="-122"/>
              </a:rPr>
              <a:t>接口的匿名内部类对象，作为</a:t>
            </a:r>
            <a:r>
              <a:rPr lang="en-US" altLang="zh-CN" dirty="0">
                <a:latin typeface="华文新魏" panose="02010800040101010101" pitchFamily="2" charset="-122"/>
                <a:ea typeface="华文新魏" panose="02010800040101010101" pitchFamily="2" charset="-122"/>
              </a:rPr>
              <a:t>setHandler</a:t>
            </a:r>
            <a:r>
              <a:rPr lang="zh-CN" altLang="en-US" dirty="0">
                <a:latin typeface="华文新魏" panose="02010800040101010101" pitchFamily="2" charset="-122"/>
                <a:ea typeface="华文新魏" panose="02010800040101010101" pitchFamily="2" charset="-122"/>
              </a:rPr>
              <a:t>方法的实参</a:t>
            </a:r>
            <a:endParaRPr lang="en-US" altLang="zh-CN" dirty="0">
              <a:latin typeface="华文新魏" panose="02010800040101010101" pitchFamily="2" charset="-122"/>
              <a:ea typeface="华文新魏" panose="02010800040101010101" pitchFamily="2" charset="-122"/>
            </a:endParaRPr>
          </a:p>
        </p:txBody>
      </p:sp>
    </p:spTree>
    <p:extLst>
      <p:ext uri="{BB962C8B-B14F-4D97-AF65-F5344CB8AC3E}">
        <p14:creationId xmlns:p14="http://schemas.microsoft.com/office/powerpoint/2010/main" val="3098845447"/>
      </p:ext>
    </p:extLst>
  </p:cSld>
  <p:clrMapOvr>
    <a:masterClrMapping/>
  </p:clrMapOvr>
  <p:transition>
    <p:push/>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文本占位符 2"/>
          <p:cNvSpPr>
            <a:spLocks noGrp="1"/>
          </p:cNvSpPr>
          <p:nvPr>
            <p:ph type="body" sz="quarter" idx="12"/>
          </p:nvPr>
        </p:nvSpPr>
        <p:spPr bwMode="auto">
          <a:xfrm>
            <a:off x="1370898" y="254146"/>
            <a:ext cx="7394575" cy="496887"/>
          </a:xfrm>
          <a:noFill/>
        </p:spPr>
        <p:txBody>
          <a:bodyPr vert="horz" wrap="square" lIns="91440" tIns="45720" rIns="91440" bIns="45720" numCol="1" anchor="t" anchorCtr="0" compatLnSpc="1">
            <a:noAutofit/>
          </a:bodyPr>
          <a:lstStyle/>
          <a:p>
            <a:pPr eaLnBrk="1" hangingPunct="1"/>
            <a:r>
              <a:rPr lang="zh-CN" altLang="en-US" dirty="0"/>
              <a:t>匿名内部类</a:t>
            </a:r>
          </a:p>
        </p:txBody>
      </p:sp>
      <p:sp>
        <p:nvSpPr>
          <p:cNvPr id="3" name="文本框 2"/>
          <p:cNvSpPr txBox="1"/>
          <p:nvPr/>
        </p:nvSpPr>
        <p:spPr>
          <a:xfrm>
            <a:off x="359410" y="1160780"/>
            <a:ext cx="11741785" cy="5013039"/>
          </a:xfrm>
          <a:prstGeom prst="rect">
            <a:avLst/>
          </a:prstGeom>
          <a:noFill/>
        </p:spPr>
        <p:txBody>
          <a:bodyPr wrap="square" rtlCol="0" anchor="t">
            <a:spAutoFit/>
          </a:bodyPr>
          <a:lstStyle/>
          <a:p>
            <a:pPr marL="342900" indent="-342900">
              <a:lnSpc>
                <a:spcPct val="150000"/>
              </a:lnSpc>
              <a:buFont typeface="Wingdings" panose="05000000000000000000" charset="0"/>
              <a:buChar char=""/>
            </a:pPr>
            <a:r>
              <a:rPr lang="zh-CN" altLang="en-US" sz="2400" dirty="0">
                <a:solidFill>
                  <a:srgbClr val="FF0000"/>
                </a:solidFill>
                <a:latin typeface="微软雅黑" panose="020B0503020204020204" charset="-122"/>
                <a:ea typeface="微软雅黑" panose="020B0503020204020204" charset="-122"/>
              </a:rPr>
              <a:t>匿名内部类</a:t>
            </a:r>
            <a:r>
              <a:rPr lang="zh-CN" altLang="en-US" sz="2400" dirty="0">
                <a:solidFill>
                  <a:srgbClr val="21537D"/>
                </a:solidFill>
                <a:latin typeface="微软雅黑" panose="020B0503020204020204" charset="-122"/>
                <a:ea typeface="微软雅黑" panose="020B0503020204020204" charset="-122"/>
              </a:rPr>
              <a:t>可以简化编程。简化时使用匿名内部类的</a:t>
            </a:r>
            <a:r>
              <a:rPr lang="zh-CN" altLang="en-US" sz="2400" dirty="0">
                <a:solidFill>
                  <a:srgbClr val="FF0000"/>
                </a:solidFill>
                <a:latin typeface="微软雅黑" panose="020B0503020204020204" charset="-122"/>
                <a:ea typeface="微软雅黑" panose="020B0503020204020204" charset="-122"/>
              </a:rPr>
              <a:t>父类或者所实现接口</a:t>
            </a:r>
            <a:r>
              <a:rPr lang="zh-CN" altLang="en-US" sz="2400" dirty="0">
                <a:solidFill>
                  <a:srgbClr val="21537D"/>
                </a:solidFill>
                <a:latin typeface="微软雅黑" panose="020B0503020204020204" charset="-122"/>
                <a:ea typeface="微软雅黑" panose="020B0503020204020204" charset="-122"/>
              </a:rPr>
              <a:t>代替匿名内部类名字，作为</a:t>
            </a:r>
            <a:r>
              <a:rPr lang="en-US" altLang="zh-CN" sz="2400" dirty="0">
                <a:solidFill>
                  <a:srgbClr val="21537D"/>
                </a:solidFill>
                <a:latin typeface="微软雅黑" panose="020B0503020204020204" charset="-122"/>
                <a:ea typeface="微软雅黑" panose="020B0503020204020204" charset="-122"/>
              </a:rPr>
              <a:t>new</a:t>
            </a:r>
            <a:r>
              <a:rPr lang="zh-CN" altLang="en-US" sz="2400" dirty="0">
                <a:solidFill>
                  <a:srgbClr val="21537D"/>
                </a:solidFill>
                <a:latin typeface="微软雅黑" panose="020B0503020204020204" charset="-122"/>
                <a:ea typeface="微软雅黑" panose="020B0503020204020204" charset="-122"/>
              </a:rPr>
              <a:t>后面的类型。</a:t>
            </a:r>
            <a:endParaRPr lang="en-US" altLang="zh-CN" sz="2400" dirty="0">
              <a:solidFill>
                <a:srgbClr val="21537D"/>
              </a:solidFill>
              <a:latin typeface="微软雅黑" panose="020B0503020204020204" charset="-122"/>
              <a:ea typeface="微软雅黑" panose="020B0503020204020204" charset="-122"/>
            </a:endParaRPr>
          </a:p>
          <a:p>
            <a:pPr marL="342900" indent="-342900">
              <a:lnSpc>
                <a:spcPct val="150000"/>
              </a:lnSpc>
              <a:buFont typeface="Wingdings" panose="05000000000000000000" charset="0"/>
              <a:buChar char=""/>
            </a:pPr>
            <a:endParaRPr lang="en-US" altLang="zh-CN" sz="2400" dirty="0">
              <a:solidFill>
                <a:srgbClr val="21537D"/>
              </a:solidFill>
              <a:latin typeface="微软雅黑" panose="020B0503020204020204" charset="-122"/>
              <a:ea typeface="微软雅黑" panose="020B0503020204020204" charset="-122"/>
            </a:endParaRPr>
          </a:p>
          <a:p>
            <a:pPr marL="342900" indent="-342900">
              <a:lnSpc>
                <a:spcPct val="150000"/>
              </a:lnSpc>
              <a:buFont typeface="Wingdings" panose="05000000000000000000" charset="0"/>
              <a:buChar char=""/>
            </a:pPr>
            <a:endParaRPr lang="en-US" altLang="zh-CN" sz="2400" dirty="0">
              <a:solidFill>
                <a:srgbClr val="21537D"/>
              </a:solidFill>
              <a:latin typeface="微软雅黑" panose="020B0503020204020204" charset="-122"/>
              <a:ea typeface="微软雅黑" panose="020B0503020204020204" charset="-122"/>
            </a:endParaRPr>
          </a:p>
          <a:p>
            <a:pPr marL="342900" indent="-342900">
              <a:lnSpc>
                <a:spcPct val="150000"/>
              </a:lnSpc>
              <a:buFont typeface="Wingdings" panose="05000000000000000000" charset="0"/>
              <a:buChar char=""/>
            </a:pPr>
            <a:endParaRPr lang="en-US" altLang="zh-CN" sz="2400" dirty="0">
              <a:solidFill>
                <a:srgbClr val="21537D"/>
              </a:solidFill>
              <a:latin typeface="微软雅黑" panose="020B0503020204020204" charset="-122"/>
              <a:ea typeface="微软雅黑" panose="020B0503020204020204" charset="-122"/>
            </a:endParaRPr>
          </a:p>
          <a:p>
            <a:pPr marL="342900" indent="-342900">
              <a:lnSpc>
                <a:spcPct val="150000"/>
              </a:lnSpc>
              <a:buFont typeface="Wingdings" panose="05000000000000000000" charset="0"/>
              <a:buChar char=""/>
            </a:pPr>
            <a:endParaRPr lang="en-US" altLang="zh-CN" sz="2400" dirty="0">
              <a:solidFill>
                <a:srgbClr val="21537D"/>
              </a:solidFill>
              <a:latin typeface="微软雅黑" panose="020B0503020204020204" charset="-122"/>
              <a:ea typeface="微软雅黑" panose="020B0503020204020204" charset="-122"/>
            </a:endParaRPr>
          </a:p>
          <a:p>
            <a:pPr marL="342900" indent="-342900">
              <a:lnSpc>
                <a:spcPct val="150000"/>
              </a:lnSpc>
              <a:buFont typeface="Wingdings" panose="05000000000000000000" charset="0"/>
              <a:buChar char=""/>
            </a:pPr>
            <a:r>
              <a:rPr lang="zh-CN" altLang="en-US" sz="2400" dirty="0">
                <a:solidFill>
                  <a:srgbClr val="21537D"/>
                </a:solidFill>
                <a:latin typeface="微软雅黑" panose="020B0503020204020204" charset="-122"/>
                <a:ea typeface="微软雅黑" panose="020B0503020204020204" charset="-122"/>
              </a:rPr>
              <a:t>匿名内部类总是使用</a:t>
            </a:r>
            <a:r>
              <a:rPr lang="zh-CN" altLang="en-US" sz="2400" dirty="0">
                <a:solidFill>
                  <a:srgbClr val="FF0000"/>
                </a:solidFill>
                <a:latin typeface="微软雅黑" panose="020B0503020204020204" charset="-122"/>
                <a:ea typeface="微软雅黑" panose="020B0503020204020204" charset="-122"/>
              </a:rPr>
              <a:t>父类</a:t>
            </a:r>
            <a:r>
              <a:rPr lang="zh-CN" altLang="en-US" sz="2400" dirty="0">
                <a:solidFill>
                  <a:srgbClr val="21537D"/>
                </a:solidFill>
                <a:latin typeface="微软雅黑" panose="020B0503020204020204" charset="-122"/>
                <a:ea typeface="微软雅黑" panose="020B0503020204020204" charset="-122"/>
              </a:rPr>
              <a:t>的无参构造方法产生实例，对于</a:t>
            </a:r>
            <a:r>
              <a:rPr lang="zh-CN" altLang="en-US" sz="2400" dirty="0">
                <a:solidFill>
                  <a:srgbClr val="FF0000"/>
                </a:solidFill>
                <a:latin typeface="微软雅黑" panose="020B0503020204020204" charset="-122"/>
                <a:ea typeface="微软雅黑" panose="020B0503020204020204" charset="-122"/>
              </a:rPr>
              <a:t>接口</a:t>
            </a:r>
            <a:r>
              <a:rPr lang="zh-CN" altLang="en-US" sz="2400" dirty="0">
                <a:solidFill>
                  <a:srgbClr val="21537D"/>
                </a:solidFill>
                <a:latin typeface="微软雅黑" panose="020B0503020204020204" charset="-122"/>
                <a:ea typeface="微软雅黑" panose="020B0503020204020204" charset="-122"/>
              </a:rPr>
              <a:t>使用</a:t>
            </a:r>
            <a:r>
              <a:rPr lang="en-US" altLang="zh-CN" sz="2400" dirty="0">
                <a:solidFill>
                  <a:srgbClr val="21537D"/>
                </a:solidFill>
                <a:latin typeface="微软雅黑" panose="020B0503020204020204" charset="-122"/>
                <a:ea typeface="微软雅黑" panose="020B0503020204020204" charset="-122"/>
              </a:rPr>
              <a:t>Object</a:t>
            </a:r>
            <a:r>
              <a:rPr lang="zh-CN" altLang="en-US" sz="2400" dirty="0">
                <a:solidFill>
                  <a:srgbClr val="21537D"/>
                </a:solidFill>
                <a:latin typeface="微软雅黑" panose="020B0503020204020204" charset="-122"/>
                <a:ea typeface="微软雅黑" panose="020B0503020204020204" charset="-122"/>
              </a:rPr>
              <a:t>（ ）。</a:t>
            </a:r>
            <a:endParaRPr lang="en-US" altLang="zh-CN" sz="2400" dirty="0">
              <a:solidFill>
                <a:srgbClr val="21537D"/>
              </a:solidFill>
              <a:latin typeface="微软雅黑" panose="020B0503020204020204" charset="-122"/>
              <a:ea typeface="微软雅黑" panose="020B0503020204020204" charset="-122"/>
            </a:endParaRPr>
          </a:p>
          <a:p>
            <a:pPr marL="342900" indent="-342900">
              <a:lnSpc>
                <a:spcPct val="150000"/>
              </a:lnSpc>
              <a:buFont typeface="Wingdings" panose="05000000000000000000" charset="0"/>
              <a:buChar char=""/>
            </a:pPr>
            <a:r>
              <a:rPr lang="zh-CN" altLang="en-US" sz="2400" dirty="0">
                <a:solidFill>
                  <a:srgbClr val="21537D"/>
                </a:solidFill>
                <a:latin typeface="微软雅黑" panose="020B0503020204020204" charset="-122"/>
                <a:ea typeface="微软雅黑" panose="020B0503020204020204" charset="-122"/>
              </a:rPr>
              <a:t>匿名内部类必须实现</a:t>
            </a:r>
            <a:r>
              <a:rPr lang="zh-CN" altLang="en-US" sz="2400" dirty="0">
                <a:solidFill>
                  <a:srgbClr val="FF0000"/>
                </a:solidFill>
                <a:latin typeface="微软雅黑" panose="020B0503020204020204" charset="-122"/>
                <a:ea typeface="微软雅黑" panose="020B0503020204020204" charset="-122"/>
              </a:rPr>
              <a:t>父类或者接口</a:t>
            </a:r>
            <a:r>
              <a:rPr lang="zh-CN" altLang="en-US" sz="2400" dirty="0">
                <a:solidFill>
                  <a:srgbClr val="21537D"/>
                </a:solidFill>
                <a:latin typeface="微软雅黑" panose="020B0503020204020204" charset="-122"/>
                <a:ea typeface="微软雅黑" panose="020B0503020204020204" charset="-122"/>
              </a:rPr>
              <a:t>的所有抽象方法。事件处理接口通常只有</a:t>
            </a:r>
            <a:r>
              <a:rPr lang="en-US" altLang="zh-CN" sz="2400" dirty="0">
                <a:solidFill>
                  <a:srgbClr val="21537D"/>
                </a:solidFill>
                <a:latin typeface="微软雅黑" panose="020B0503020204020204" charset="-122"/>
                <a:ea typeface="微软雅黑" panose="020B0503020204020204" charset="-122"/>
              </a:rPr>
              <a:t>1</a:t>
            </a:r>
            <a:r>
              <a:rPr lang="zh-CN" altLang="en-US" sz="2400" dirty="0">
                <a:solidFill>
                  <a:srgbClr val="21537D"/>
                </a:solidFill>
                <a:latin typeface="微软雅黑" panose="020B0503020204020204" charset="-122"/>
                <a:ea typeface="微软雅黑" panose="020B0503020204020204" charset="-122"/>
              </a:rPr>
              <a:t>个方法。</a:t>
            </a:r>
            <a:endParaRPr lang="en-US" altLang="zh-CN" sz="2400" dirty="0">
              <a:solidFill>
                <a:srgbClr val="21537D"/>
              </a:solidFill>
              <a:latin typeface="微软雅黑" panose="020B0503020204020204" charset="-122"/>
              <a:ea typeface="微软雅黑" panose="020B0503020204020204" charset="-122"/>
            </a:endParaRPr>
          </a:p>
          <a:p>
            <a:pPr marL="342900" indent="-342900">
              <a:lnSpc>
                <a:spcPct val="150000"/>
              </a:lnSpc>
              <a:buFont typeface="Wingdings" panose="05000000000000000000" charset="0"/>
              <a:buChar char=""/>
            </a:pPr>
            <a:r>
              <a:rPr lang="zh-CN" altLang="en-US" sz="2400" dirty="0">
                <a:solidFill>
                  <a:srgbClr val="21537D"/>
                </a:solidFill>
                <a:latin typeface="微软雅黑" panose="020B0503020204020204" charset="-122"/>
                <a:ea typeface="微软雅黑" panose="020B0503020204020204" charset="-122"/>
              </a:rPr>
              <a:t>一个匿名内部类被编译成</a:t>
            </a:r>
            <a:r>
              <a:rPr lang="en-US" altLang="zh-CN" sz="2400" dirty="0" err="1">
                <a:solidFill>
                  <a:srgbClr val="21537D"/>
                </a:solidFill>
                <a:latin typeface="微软雅黑" panose="020B0503020204020204" charset="-122"/>
                <a:ea typeface="微软雅黑" panose="020B0503020204020204" charset="-122"/>
              </a:rPr>
              <a:t>OuterClassName$n.class</a:t>
            </a:r>
            <a:r>
              <a:rPr lang="en-US" altLang="zh-CN" sz="2400" dirty="0">
                <a:solidFill>
                  <a:srgbClr val="21537D"/>
                </a:solidFill>
                <a:latin typeface="微软雅黑" panose="020B0503020204020204" charset="-122"/>
                <a:ea typeface="微软雅黑" panose="020B0503020204020204" charset="-122"/>
              </a:rPr>
              <a:t>,</a:t>
            </a:r>
            <a:r>
              <a:rPr lang="zh-CN" altLang="en-US" sz="2400" dirty="0">
                <a:solidFill>
                  <a:srgbClr val="21537D"/>
                </a:solidFill>
                <a:latin typeface="微软雅黑" panose="020B0503020204020204" charset="-122"/>
                <a:ea typeface="微软雅黑" panose="020B0503020204020204" charset="-122"/>
              </a:rPr>
              <a:t>如</a:t>
            </a:r>
            <a:r>
              <a:rPr lang="en-US" altLang="zh-CN" sz="2400" dirty="0">
                <a:solidFill>
                  <a:srgbClr val="21537D"/>
                </a:solidFill>
                <a:latin typeface="微软雅黑" panose="020B0503020204020204" charset="-122"/>
                <a:ea typeface="微软雅黑" panose="020B0503020204020204" charset="-122"/>
              </a:rPr>
              <a:t>Test$1.class, Test$2.class</a:t>
            </a:r>
          </a:p>
        </p:txBody>
      </p:sp>
      <p:sp>
        <p:nvSpPr>
          <p:cNvPr id="7" name="文本占位符 1"/>
          <p:cNvSpPr>
            <a:spLocks noGrp="1"/>
          </p:cNvSpPr>
          <p:nvPr/>
        </p:nvSpPr>
        <p:spPr bwMode="auto">
          <a:xfrm>
            <a:off x="-20366" y="246843"/>
            <a:ext cx="1221831" cy="1008380"/>
          </a:xfrm>
          <a:prstGeom prst="rect">
            <a:avLst/>
          </a:prstGeom>
          <a:noFill/>
        </p:spPr>
        <p:txBody>
          <a:bodyPr vert="horz" wrap="square" lIns="91440" tIns="45720" rIns="91440" bIns="45720" numCol="1" rtlCol="0" anchor="t" anchorCtr="0" compatLnSpc="1">
            <a:normAutofit fontScale="87500"/>
          </a:bodyPr>
          <a:lstStyle>
            <a:lvl1pPr marL="0" indent="0" algn="dist" defTabSz="914400" rtl="0" eaLnBrk="1" latinLnBrk="0" hangingPunct="1">
              <a:lnSpc>
                <a:spcPct val="90000"/>
              </a:lnSpc>
              <a:spcBef>
                <a:spcPts val="1000"/>
              </a:spcBef>
              <a:buFont typeface="Arial" panose="020B0604020202020204" pitchFamily="34" charset="0"/>
              <a:buNone/>
              <a:defRPr sz="4800" b="1" kern="1200">
                <a:solidFill>
                  <a:schemeClr val="bg1"/>
                </a:solidFill>
                <a:latin typeface="华文细黑" panose="02010600040101010101" pitchFamily="2" charset="-122"/>
                <a:ea typeface="华文细黑" panose="02010600040101010101" pitchFamily="2"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en-US" altLang="zh-CN" dirty="0"/>
              <a:t>30.7</a:t>
            </a:r>
          </a:p>
        </p:txBody>
      </p:sp>
      <p:pic>
        <p:nvPicPr>
          <p:cNvPr id="2" name="Picture 2"/>
          <p:cNvPicPr>
            <a:picLocks noChangeAspect="1" noChangeArrowheads="1"/>
          </p:cNvPicPr>
          <p:nvPr/>
        </p:nvPicPr>
        <p:blipFill>
          <a:blip r:embed="rId2"/>
          <a:srcRect/>
          <a:stretch>
            <a:fillRect/>
          </a:stretch>
        </p:blipFill>
        <p:spPr bwMode="auto">
          <a:xfrm>
            <a:off x="1650389" y="2312827"/>
            <a:ext cx="7572375" cy="2028825"/>
          </a:xfrm>
          <a:prstGeom prst="rect">
            <a:avLst/>
          </a:prstGeom>
          <a:noFill/>
          <a:ln w="9525">
            <a:noFill/>
            <a:miter lim="800000"/>
            <a:headEnd/>
            <a:tailEnd/>
          </a:ln>
          <a:effectLst/>
        </p:spPr>
      </p:pic>
      <p:sp>
        <p:nvSpPr>
          <p:cNvPr id="6" name="矩形 5">
            <a:extLst>
              <a:ext uri="{FF2B5EF4-FFF2-40B4-BE49-F238E27FC236}">
                <a16:creationId xmlns:a16="http://schemas.microsoft.com/office/drawing/2014/main" id="{7BBE2D98-0B25-4D5A-9CC3-1E8B63FF28CD}"/>
              </a:ext>
            </a:extLst>
          </p:cNvPr>
          <p:cNvSpPr/>
          <p:nvPr/>
        </p:nvSpPr>
        <p:spPr>
          <a:xfrm>
            <a:off x="2299315" y="2813189"/>
            <a:ext cx="3116063" cy="284086"/>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2386441F-0430-4DE3-951A-DB65CC66CD35}"/>
              </a:ext>
            </a:extLst>
          </p:cNvPr>
          <p:cNvSpPr/>
          <p:nvPr/>
        </p:nvSpPr>
        <p:spPr>
          <a:xfrm>
            <a:off x="5449190" y="2813189"/>
            <a:ext cx="284085" cy="284086"/>
          </a:xfrm>
          <a:prstGeom prst="rect">
            <a:avLst/>
          </a:prstGeom>
          <a:noFill/>
          <a:ln w="317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110123389"/>
      </p:ext>
    </p:extLst>
  </p:cSld>
  <p:clrMapOvr>
    <a:masterClrMapping/>
  </p:clrMapOvr>
  <p:transition>
    <p:push/>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文本占位符 2"/>
          <p:cNvSpPr>
            <a:spLocks noGrp="1"/>
          </p:cNvSpPr>
          <p:nvPr>
            <p:ph type="body" sz="quarter" idx="12"/>
          </p:nvPr>
        </p:nvSpPr>
        <p:spPr bwMode="auto">
          <a:xfrm>
            <a:off x="1370898" y="254146"/>
            <a:ext cx="7394575" cy="496887"/>
          </a:xfrm>
          <a:noFill/>
        </p:spPr>
        <p:txBody>
          <a:bodyPr vert="horz" wrap="square" lIns="91440" tIns="45720" rIns="91440" bIns="45720" numCol="1" anchor="t" anchorCtr="0" compatLnSpc="1">
            <a:noAutofit/>
          </a:bodyPr>
          <a:lstStyle/>
          <a:p>
            <a:pPr eaLnBrk="1" hangingPunct="1"/>
            <a:r>
              <a:rPr lang="en-US" altLang="zh-CN" sz="4000" dirty="0"/>
              <a:t>Lambda</a:t>
            </a:r>
            <a:r>
              <a:rPr lang="zh-CN" altLang="en-US" sz="4000" dirty="0"/>
              <a:t>表达式</a:t>
            </a:r>
          </a:p>
        </p:txBody>
      </p:sp>
      <p:sp>
        <p:nvSpPr>
          <p:cNvPr id="7" name="文本占位符 1"/>
          <p:cNvSpPr>
            <a:spLocks noGrp="1"/>
          </p:cNvSpPr>
          <p:nvPr/>
        </p:nvSpPr>
        <p:spPr bwMode="auto">
          <a:xfrm>
            <a:off x="-20366" y="246843"/>
            <a:ext cx="1221831" cy="1008380"/>
          </a:xfrm>
          <a:prstGeom prst="rect">
            <a:avLst/>
          </a:prstGeom>
          <a:noFill/>
        </p:spPr>
        <p:txBody>
          <a:bodyPr vert="horz" wrap="square" lIns="91440" tIns="45720" rIns="91440" bIns="45720" numCol="1" rtlCol="0" anchor="t" anchorCtr="0" compatLnSpc="1">
            <a:normAutofit fontScale="87500"/>
          </a:bodyPr>
          <a:lstStyle>
            <a:lvl1pPr marL="0" indent="0" algn="dist" defTabSz="914400" rtl="0" eaLnBrk="1" latinLnBrk="0" hangingPunct="1">
              <a:lnSpc>
                <a:spcPct val="90000"/>
              </a:lnSpc>
              <a:spcBef>
                <a:spcPts val="1000"/>
              </a:spcBef>
              <a:buFont typeface="Arial" panose="020B0604020202020204" pitchFamily="34" charset="0"/>
              <a:buNone/>
              <a:defRPr sz="4800" b="1" kern="1200">
                <a:solidFill>
                  <a:schemeClr val="bg1"/>
                </a:solidFill>
                <a:latin typeface="华文细黑" panose="02010600040101010101" pitchFamily="2" charset="-122"/>
                <a:ea typeface="华文细黑" panose="02010600040101010101" pitchFamily="2"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en-US" altLang="zh-CN" dirty="0"/>
              <a:t>30.8</a:t>
            </a:r>
          </a:p>
        </p:txBody>
      </p:sp>
      <p:sp>
        <p:nvSpPr>
          <p:cNvPr id="4" name="文本框 2">
            <a:extLst>
              <a:ext uri="{FF2B5EF4-FFF2-40B4-BE49-F238E27FC236}">
                <a16:creationId xmlns:a16="http://schemas.microsoft.com/office/drawing/2014/main" id="{9335D54D-85C1-1916-27C3-CC217A5352B7}"/>
              </a:ext>
            </a:extLst>
          </p:cNvPr>
          <p:cNvSpPr txBox="1"/>
          <p:nvPr/>
        </p:nvSpPr>
        <p:spPr>
          <a:xfrm>
            <a:off x="183564" y="1125610"/>
            <a:ext cx="11741785" cy="2585323"/>
          </a:xfrm>
          <a:prstGeom prst="rect">
            <a:avLst/>
          </a:prstGeom>
          <a:noFill/>
        </p:spPr>
        <p:txBody>
          <a:bodyPr wrap="square" rtlCol="0" anchor="t">
            <a:spAutoFit/>
          </a:bodyPr>
          <a:lstStyle/>
          <a:p>
            <a:pPr marL="342900" indent="-342900">
              <a:lnSpc>
                <a:spcPct val="150000"/>
              </a:lnSpc>
              <a:buFont typeface="Wingdings" panose="05000000000000000000" charset="0"/>
              <a:buChar char=""/>
            </a:pPr>
            <a:r>
              <a:rPr lang="en-US" altLang="zh-CN" dirty="0">
                <a:solidFill>
                  <a:srgbClr val="21537D"/>
                </a:solidFill>
                <a:latin typeface="微软雅黑" panose="020B0503020204020204" charset="-122"/>
                <a:ea typeface="微软雅黑" panose="020B0503020204020204" charset="-122"/>
              </a:rPr>
              <a:t>Lambda</a:t>
            </a:r>
            <a:r>
              <a:rPr lang="zh-CN" altLang="en-US" dirty="0">
                <a:solidFill>
                  <a:srgbClr val="21537D"/>
                </a:solidFill>
                <a:latin typeface="微软雅黑" panose="020B0503020204020204" charset="-122"/>
                <a:ea typeface="微软雅黑" panose="020B0503020204020204" charset="-122"/>
              </a:rPr>
              <a:t>表达式可以进一步简化事件处理的程序编写</a:t>
            </a:r>
            <a:endParaRPr lang="en-US" altLang="zh-CN" dirty="0">
              <a:solidFill>
                <a:srgbClr val="21537D"/>
              </a:solidFill>
              <a:latin typeface="微软雅黑" panose="020B0503020204020204" charset="-122"/>
              <a:ea typeface="微软雅黑" panose="020B0503020204020204" charset="-122"/>
            </a:endParaRPr>
          </a:p>
          <a:p>
            <a:pPr marL="342900" indent="-342900">
              <a:lnSpc>
                <a:spcPct val="150000"/>
              </a:lnSpc>
              <a:buFont typeface="Wingdings" panose="05000000000000000000" charset="0"/>
              <a:buChar char=""/>
            </a:pPr>
            <a:r>
              <a:rPr lang="zh-CN" altLang="en-US" dirty="0">
                <a:solidFill>
                  <a:srgbClr val="21537D"/>
                </a:solidFill>
                <a:latin typeface="微软雅黑" panose="020B0503020204020204" charset="-122"/>
                <a:ea typeface="微软雅黑" panose="020B0503020204020204" charset="-122"/>
              </a:rPr>
              <a:t>编译器会将</a:t>
            </a:r>
            <a:r>
              <a:rPr lang="en-US" altLang="zh-CN" dirty="0" err="1">
                <a:solidFill>
                  <a:srgbClr val="21537D"/>
                </a:solidFill>
                <a:latin typeface="微软雅黑" panose="020B0503020204020204" charset="-122"/>
                <a:ea typeface="微软雅黑" panose="020B0503020204020204" charset="-122"/>
              </a:rPr>
              <a:t>lamda</a:t>
            </a:r>
            <a:r>
              <a:rPr lang="zh-CN" altLang="en-US" dirty="0">
                <a:solidFill>
                  <a:srgbClr val="21537D"/>
                </a:solidFill>
                <a:latin typeface="微软雅黑" panose="020B0503020204020204" charset="-122"/>
                <a:ea typeface="微软雅黑" panose="020B0503020204020204" charset="-122"/>
              </a:rPr>
              <a:t>表达式看待为</a:t>
            </a:r>
            <a:r>
              <a:rPr lang="zh-CN" altLang="en-US" dirty="0">
                <a:solidFill>
                  <a:srgbClr val="FF0000"/>
                </a:solidFill>
                <a:latin typeface="微软雅黑" panose="020B0503020204020204" charset="-122"/>
                <a:ea typeface="微软雅黑" panose="020B0503020204020204" charset="-122"/>
              </a:rPr>
              <a:t>匿名内部类对象</a:t>
            </a:r>
            <a:r>
              <a:rPr lang="zh-CN" altLang="en-US" dirty="0">
                <a:solidFill>
                  <a:srgbClr val="21537D"/>
                </a:solidFill>
                <a:latin typeface="微软雅黑" panose="020B0503020204020204" charset="-122"/>
                <a:ea typeface="微软雅黑" panose="020B0503020204020204" charset="-122"/>
              </a:rPr>
              <a:t>，将这个对象理解为实现了</a:t>
            </a:r>
            <a:r>
              <a:rPr lang="en-US" altLang="zh-CN" dirty="0">
                <a:solidFill>
                  <a:srgbClr val="FF0000"/>
                </a:solidFill>
                <a:latin typeface="华文新魏" panose="02010800040101010101" pitchFamily="2" charset="-122"/>
                <a:ea typeface="华文新魏" panose="02010800040101010101" pitchFamily="2" charset="-122"/>
              </a:rPr>
              <a:t>MessageHandler</a:t>
            </a:r>
            <a:r>
              <a:rPr lang="zh-CN" altLang="en-US" dirty="0">
                <a:solidFill>
                  <a:srgbClr val="21537D"/>
                </a:solidFill>
                <a:latin typeface="微软雅黑" panose="020B0503020204020204" charset="-122"/>
                <a:ea typeface="微软雅黑" panose="020B0503020204020204" charset="-122"/>
              </a:rPr>
              <a:t>接口的实例。下面例子中因为</a:t>
            </a:r>
            <a:r>
              <a:rPr lang="en-US" altLang="zh-CN" dirty="0">
                <a:solidFill>
                  <a:srgbClr val="FF0000"/>
                </a:solidFill>
                <a:latin typeface="华文新魏" panose="02010800040101010101" pitchFamily="2" charset="-122"/>
                <a:ea typeface="华文新魏" panose="02010800040101010101" pitchFamily="2" charset="-122"/>
              </a:rPr>
              <a:t>MessageHandler</a:t>
            </a:r>
            <a:r>
              <a:rPr lang="zh-CN" altLang="en-US" dirty="0">
                <a:solidFill>
                  <a:srgbClr val="21537D"/>
                </a:solidFill>
                <a:latin typeface="微软雅黑" panose="020B0503020204020204" charset="-122"/>
                <a:ea typeface="微软雅黑" panose="020B0503020204020204" charset="-122"/>
              </a:rPr>
              <a:t>接口定义了参数为</a:t>
            </a:r>
            <a:r>
              <a:rPr lang="en-US" altLang="zh-CN" dirty="0">
                <a:solidFill>
                  <a:srgbClr val="21537D"/>
                </a:solidFill>
                <a:latin typeface="微软雅黑" panose="020B0503020204020204" charset="-122"/>
                <a:ea typeface="微软雅黑" panose="020B0503020204020204" charset="-122"/>
              </a:rPr>
              <a:t>String</a:t>
            </a:r>
            <a:r>
              <a:rPr lang="zh-CN" altLang="en-US" dirty="0">
                <a:solidFill>
                  <a:srgbClr val="21537D"/>
                </a:solidFill>
                <a:latin typeface="微软雅黑" panose="020B0503020204020204" charset="-122"/>
                <a:ea typeface="微软雅黑" panose="020B0503020204020204" charset="-122"/>
              </a:rPr>
              <a:t>类型的方法</a:t>
            </a:r>
            <a:r>
              <a:rPr lang="en-US" altLang="zh-CN" dirty="0">
                <a:solidFill>
                  <a:srgbClr val="21537D"/>
                </a:solidFill>
                <a:latin typeface="微软雅黑" panose="020B0503020204020204" charset="-122"/>
                <a:ea typeface="微软雅黑" panose="020B0503020204020204" charset="-122"/>
              </a:rPr>
              <a:t>handle</a:t>
            </a:r>
            <a:r>
              <a:rPr lang="zh-CN" altLang="en-US" dirty="0">
                <a:solidFill>
                  <a:srgbClr val="21537D"/>
                </a:solidFill>
                <a:latin typeface="微软雅黑" panose="020B0503020204020204" charset="-122"/>
                <a:ea typeface="微软雅黑" panose="020B0503020204020204" charset="-122"/>
              </a:rPr>
              <a:t>，因此编译器可以推断参数</a:t>
            </a:r>
            <a:r>
              <a:rPr lang="en-US" altLang="zh-CN" dirty="0">
                <a:solidFill>
                  <a:srgbClr val="21537D"/>
                </a:solidFill>
                <a:latin typeface="微软雅黑" panose="020B0503020204020204" charset="-122"/>
                <a:ea typeface="微软雅黑" panose="020B0503020204020204" charset="-122"/>
              </a:rPr>
              <a:t>message</a:t>
            </a:r>
            <a:r>
              <a:rPr lang="zh-CN" altLang="en-US" dirty="0">
                <a:solidFill>
                  <a:srgbClr val="21537D"/>
                </a:solidFill>
                <a:latin typeface="微软雅黑" panose="020B0503020204020204" charset="-122"/>
                <a:ea typeface="微软雅黑" panose="020B0503020204020204" charset="-122"/>
              </a:rPr>
              <a:t>的类型为</a:t>
            </a:r>
            <a:r>
              <a:rPr lang="en-US" altLang="zh-CN" dirty="0">
                <a:solidFill>
                  <a:srgbClr val="21537D"/>
                </a:solidFill>
                <a:latin typeface="微软雅黑" panose="020B0503020204020204" charset="-122"/>
                <a:ea typeface="微软雅黑" panose="020B0503020204020204" charset="-122"/>
              </a:rPr>
              <a:t>String</a:t>
            </a:r>
            <a:r>
              <a:rPr lang="zh-CN" altLang="en-US" dirty="0">
                <a:solidFill>
                  <a:srgbClr val="21537D"/>
                </a:solidFill>
                <a:latin typeface="微软雅黑" panose="020B0503020204020204" charset="-122"/>
                <a:ea typeface="微软雅黑" panose="020B0503020204020204" charset="-122"/>
              </a:rPr>
              <a:t>，并且</a:t>
            </a:r>
            <a:r>
              <a:rPr lang="en-US" altLang="zh-CN" dirty="0">
                <a:solidFill>
                  <a:srgbClr val="21537D"/>
                </a:solidFill>
                <a:latin typeface="微软雅黑" panose="020B0503020204020204" charset="-122"/>
                <a:ea typeface="微软雅黑" panose="020B0503020204020204" charset="-122"/>
              </a:rPr>
              <a:t>message-&gt;{ }</a:t>
            </a:r>
            <a:r>
              <a:rPr lang="zh-CN" altLang="en-US" dirty="0">
                <a:solidFill>
                  <a:srgbClr val="21537D"/>
                </a:solidFill>
                <a:latin typeface="微软雅黑" panose="020B0503020204020204" charset="-122"/>
                <a:ea typeface="微软雅黑" panose="020B0503020204020204" charset="-122"/>
              </a:rPr>
              <a:t>中右边的</a:t>
            </a:r>
            <a:r>
              <a:rPr lang="en-US" altLang="zh-CN" dirty="0">
                <a:solidFill>
                  <a:srgbClr val="21537D"/>
                </a:solidFill>
                <a:latin typeface="微软雅黑" panose="020B0503020204020204" charset="-122"/>
                <a:ea typeface="微软雅黑" panose="020B0503020204020204" charset="-122"/>
              </a:rPr>
              <a:t>{ }</a:t>
            </a:r>
            <a:r>
              <a:rPr lang="zh-CN" altLang="en-US" dirty="0">
                <a:solidFill>
                  <a:srgbClr val="21537D"/>
                </a:solidFill>
                <a:latin typeface="微软雅黑" panose="020B0503020204020204" charset="-122"/>
                <a:ea typeface="微软雅黑" panose="020B0503020204020204" charset="-122"/>
              </a:rPr>
              <a:t>就是</a:t>
            </a:r>
            <a:r>
              <a:rPr lang="en-US" altLang="zh-CN" dirty="0">
                <a:solidFill>
                  <a:srgbClr val="21537D"/>
                </a:solidFill>
                <a:latin typeface="微软雅黑" panose="020B0503020204020204" charset="-122"/>
                <a:ea typeface="微软雅黑" panose="020B0503020204020204" charset="-122"/>
              </a:rPr>
              <a:t>handle</a:t>
            </a:r>
            <a:r>
              <a:rPr lang="zh-CN" altLang="en-US" dirty="0">
                <a:solidFill>
                  <a:srgbClr val="21537D"/>
                </a:solidFill>
                <a:latin typeface="微软雅黑" panose="020B0503020204020204" charset="-122"/>
                <a:ea typeface="微软雅黑" panose="020B0503020204020204" charset="-122"/>
              </a:rPr>
              <a:t>方法的方法体。</a:t>
            </a:r>
            <a:endParaRPr lang="en-US" altLang="zh-CN" dirty="0">
              <a:solidFill>
                <a:srgbClr val="21537D"/>
              </a:solidFill>
              <a:latin typeface="微软雅黑" panose="020B0503020204020204" charset="-122"/>
              <a:ea typeface="微软雅黑" panose="020B0503020204020204" charset="-122"/>
            </a:endParaRPr>
          </a:p>
          <a:p>
            <a:pPr marL="342900" indent="-342900">
              <a:lnSpc>
                <a:spcPct val="150000"/>
              </a:lnSpc>
              <a:buFont typeface="Wingdings" panose="05000000000000000000" charset="0"/>
              <a:buChar char=""/>
            </a:pPr>
            <a:r>
              <a:rPr lang="en-US" altLang="zh-CN" dirty="0">
                <a:solidFill>
                  <a:srgbClr val="FF0000"/>
                </a:solidFill>
                <a:latin typeface="华文新魏" panose="02010800040101010101" pitchFamily="2" charset="-122"/>
                <a:ea typeface="华文新魏" panose="02010800040101010101" pitchFamily="2" charset="-122"/>
              </a:rPr>
              <a:t>MessageHandler</a:t>
            </a:r>
            <a:r>
              <a:rPr lang="zh-CN" altLang="en-US" dirty="0">
                <a:solidFill>
                  <a:srgbClr val="21537D"/>
                </a:solidFill>
                <a:latin typeface="微软雅黑" panose="020B0503020204020204" charset="-122"/>
                <a:ea typeface="微软雅黑" panose="020B0503020204020204" charset="-122"/>
              </a:rPr>
              <a:t>接口只有一个方法，只有一个方法的接口称为功能接口（</a:t>
            </a:r>
            <a:r>
              <a:rPr lang="zh-CN" altLang="en-US" dirty="0">
                <a:solidFill>
                  <a:srgbClr val="FF0000"/>
                </a:solidFill>
                <a:latin typeface="微软雅黑" panose="020B0503020204020204" charset="-122"/>
                <a:ea typeface="微软雅黑" panose="020B0503020204020204" charset="-122"/>
              </a:rPr>
              <a:t>函数式接口</a:t>
            </a:r>
            <a:r>
              <a:rPr lang="zh-CN" altLang="en-US" dirty="0">
                <a:solidFill>
                  <a:srgbClr val="21537D"/>
                </a:solidFill>
                <a:latin typeface="微软雅黑" panose="020B0503020204020204" charset="-122"/>
                <a:ea typeface="微软雅黑" panose="020B0503020204020204" charset="-122"/>
              </a:rPr>
              <a:t>），</a:t>
            </a:r>
            <a:r>
              <a:rPr lang="zh-CN" altLang="en-US" dirty="0">
                <a:solidFill>
                  <a:srgbClr val="FF0000"/>
                </a:solidFill>
                <a:latin typeface="微软雅黑" panose="020B0503020204020204" charset="-122"/>
                <a:ea typeface="微软雅黑" panose="020B0503020204020204" charset="-122"/>
              </a:rPr>
              <a:t>每个 </a:t>
            </a:r>
            <a:r>
              <a:rPr lang="en-US" altLang="zh-CN" dirty="0">
                <a:solidFill>
                  <a:srgbClr val="FF0000"/>
                </a:solidFill>
                <a:latin typeface="微软雅黑" panose="020B0503020204020204" charset="-122"/>
                <a:ea typeface="微软雅黑" panose="020B0503020204020204" charset="-122"/>
              </a:rPr>
              <a:t>Lambda </a:t>
            </a:r>
            <a:r>
              <a:rPr lang="zh-CN" altLang="en-US" dirty="0">
                <a:solidFill>
                  <a:srgbClr val="FF0000"/>
                </a:solidFill>
                <a:latin typeface="微软雅黑" panose="020B0503020204020204" charset="-122"/>
                <a:ea typeface="微软雅黑" panose="020B0503020204020204" charset="-122"/>
              </a:rPr>
              <a:t>表达式都能隐式地赋值给函数式接口</a:t>
            </a:r>
            <a:r>
              <a:rPr lang="zh-CN" altLang="en-US" dirty="0">
                <a:solidFill>
                  <a:srgbClr val="21537D"/>
                </a:solidFill>
                <a:latin typeface="微软雅黑" panose="020B0503020204020204" charset="-122"/>
                <a:ea typeface="微软雅黑" panose="020B0503020204020204" charset="-122"/>
              </a:rPr>
              <a:t>，</a:t>
            </a:r>
            <a:r>
              <a:rPr lang="en-US" altLang="zh-CN" dirty="0" err="1">
                <a:solidFill>
                  <a:srgbClr val="21537D"/>
                </a:solidFill>
                <a:latin typeface="微软雅黑" panose="020B0503020204020204" charset="-122"/>
                <a:ea typeface="微软雅黑" panose="020B0503020204020204" charset="-122"/>
              </a:rPr>
              <a:t>lamda</a:t>
            </a:r>
            <a:r>
              <a:rPr lang="zh-CN" altLang="en-US" dirty="0">
                <a:solidFill>
                  <a:srgbClr val="21537D"/>
                </a:solidFill>
                <a:latin typeface="微软雅黑" panose="020B0503020204020204" charset="-122"/>
                <a:ea typeface="微软雅黑" panose="020B0503020204020204" charset="-122"/>
              </a:rPr>
              <a:t>表达式中的</a:t>
            </a:r>
            <a:r>
              <a:rPr lang="en-US" altLang="zh-CN" dirty="0">
                <a:solidFill>
                  <a:srgbClr val="21537D"/>
                </a:solidFill>
                <a:latin typeface="微软雅黑" panose="020B0503020204020204" charset="-122"/>
                <a:ea typeface="微软雅黑" panose="020B0503020204020204" charset="-122"/>
              </a:rPr>
              <a:t>{ }</a:t>
            </a:r>
            <a:r>
              <a:rPr lang="zh-CN" altLang="en-US" dirty="0">
                <a:solidFill>
                  <a:srgbClr val="21537D"/>
                </a:solidFill>
                <a:latin typeface="微软雅黑" panose="020B0503020204020204" charset="-122"/>
                <a:ea typeface="微软雅黑" panose="020B0503020204020204" charset="-122"/>
              </a:rPr>
              <a:t>就是函数式接口中接口方法的方法体。</a:t>
            </a:r>
            <a:endParaRPr lang="en-US" altLang="zh-CN" dirty="0">
              <a:solidFill>
                <a:srgbClr val="21537D"/>
              </a:solidFill>
              <a:latin typeface="微软雅黑" panose="020B0503020204020204" charset="-122"/>
              <a:ea typeface="微软雅黑" panose="020B0503020204020204" charset="-122"/>
            </a:endParaRPr>
          </a:p>
        </p:txBody>
      </p:sp>
      <p:sp>
        <p:nvSpPr>
          <p:cNvPr id="5" name="文本框 4">
            <a:extLst>
              <a:ext uri="{FF2B5EF4-FFF2-40B4-BE49-F238E27FC236}">
                <a16:creationId xmlns:a16="http://schemas.microsoft.com/office/drawing/2014/main" id="{41BC7CBB-C03A-B60E-F3D7-B0BA833080DD}"/>
              </a:ext>
            </a:extLst>
          </p:cNvPr>
          <p:cNvSpPr txBox="1"/>
          <p:nvPr/>
        </p:nvSpPr>
        <p:spPr>
          <a:xfrm>
            <a:off x="266650" y="3787269"/>
            <a:ext cx="4940617" cy="2267022"/>
          </a:xfrm>
          <a:prstGeom prst="rect">
            <a:avLst/>
          </a:prstGeom>
          <a:solidFill>
            <a:schemeClr val="accent4">
              <a:lumMod val="20000"/>
              <a:lumOff val="80000"/>
            </a:schemeClr>
          </a:solidFill>
          <a:ln w="25400">
            <a:solidFill>
              <a:schemeClr val="accent4">
                <a:lumMod val="75000"/>
              </a:schemeClr>
            </a:solidFill>
            <a:prstDash val="solid"/>
          </a:ln>
        </p:spPr>
        <p:txBody>
          <a:bodyPr wrap="square" rtlCol="0" anchor="t">
            <a:noAutofit/>
          </a:bodyPr>
          <a:lstStyle/>
          <a:p>
            <a:pPr>
              <a:lnSpc>
                <a:spcPct val="120000"/>
              </a:lnSpc>
            </a:pPr>
            <a:r>
              <a:rPr lang="en-US" altLang="zh-CN" dirty="0">
                <a:latin typeface="华文新魏" panose="02010800040101010101" pitchFamily="2" charset="-122"/>
                <a:ea typeface="华文新魏" panose="02010800040101010101" pitchFamily="2" charset="-122"/>
              </a:rPr>
              <a:t>setHandler(</a:t>
            </a:r>
            <a:r>
              <a:rPr lang="en-US" altLang="zh-CN" dirty="0">
                <a:solidFill>
                  <a:srgbClr val="FF0000"/>
                </a:solidFill>
                <a:latin typeface="华文新魏" panose="02010800040101010101" pitchFamily="2" charset="-122"/>
                <a:ea typeface="华文新魏" panose="02010800040101010101" pitchFamily="2" charset="-122"/>
              </a:rPr>
              <a:t>new MessageHandler(){</a:t>
            </a:r>
          </a:p>
          <a:p>
            <a:pPr>
              <a:lnSpc>
                <a:spcPct val="120000"/>
              </a:lnSpc>
            </a:pPr>
            <a:r>
              <a:rPr lang="en-US" altLang="zh-CN" dirty="0">
                <a:solidFill>
                  <a:srgbClr val="FF0000"/>
                </a:solidFill>
                <a:latin typeface="华文新魏" panose="02010800040101010101" pitchFamily="2" charset="-122"/>
                <a:ea typeface="华文新魏" panose="02010800040101010101" pitchFamily="2" charset="-122"/>
              </a:rPr>
              <a:t>            @Override</a:t>
            </a:r>
          </a:p>
          <a:p>
            <a:pPr>
              <a:lnSpc>
                <a:spcPct val="120000"/>
              </a:lnSpc>
            </a:pPr>
            <a:r>
              <a:rPr lang="en-US" altLang="zh-CN" dirty="0">
                <a:solidFill>
                  <a:srgbClr val="FF0000"/>
                </a:solidFill>
                <a:latin typeface="华文新魏" panose="02010800040101010101" pitchFamily="2" charset="-122"/>
                <a:ea typeface="华文新魏" panose="02010800040101010101" pitchFamily="2" charset="-122"/>
              </a:rPr>
              <a:t>            public void handle(String message){</a:t>
            </a:r>
          </a:p>
          <a:p>
            <a:pPr>
              <a:lnSpc>
                <a:spcPct val="120000"/>
              </a:lnSpc>
            </a:pPr>
            <a:r>
              <a:rPr lang="en-US" altLang="zh-CN" dirty="0">
                <a:solidFill>
                  <a:srgbClr val="FF0000"/>
                </a:solidFill>
                <a:latin typeface="华文新魏" panose="02010800040101010101" pitchFamily="2" charset="-122"/>
                <a:ea typeface="华文新魏" panose="02010800040101010101" pitchFamily="2" charset="-122"/>
              </a:rPr>
              <a:t>	 System.out.println(message);</a:t>
            </a:r>
          </a:p>
          <a:p>
            <a:pPr>
              <a:lnSpc>
                <a:spcPct val="120000"/>
              </a:lnSpc>
            </a:pPr>
            <a:r>
              <a:rPr lang="en-US" altLang="zh-CN" dirty="0">
                <a:solidFill>
                  <a:srgbClr val="FF0000"/>
                </a:solidFill>
                <a:latin typeface="华文新魏" panose="02010800040101010101" pitchFamily="2" charset="-122"/>
                <a:ea typeface="华文新魏" panose="02010800040101010101" pitchFamily="2" charset="-122"/>
              </a:rPr>
              <a:t>            }</a:t>
            </a:r>
          </a:p>
          <a:p>
            <a:pPr>
              <a:lnSpc>
                <a:spcPct val="120000"/>
              </a:lnSpc>
            </a:pPr>
            <a:r>
              <a:rPr lang="en-US" altLang="zh-CN" dirty="0">
                <a:solidFill>
                  <a:srgbClr val="FF0000"/>
                </a:solidFill>
                <a:latin typeface="华文新魏" panose="02010800040101010101" pitchFamily="2" charset="-122"/>
                <a:ea typeface="华文新魏" panose="02010800040101010101" pitchFamily="2" charset="-122"/>
              </a:rPr>
              <a:t> }</a:t>
            </a:r>
            <a:r>
              <a:rPr lang="en-US" altLang="zh-CN" dirty="0">
                <a:latin typeface="华文新魏" panose="02010800040101010101" pitchFamily="2" charset="-122"/>
                <a:ea typeface="华文新魏" panose="02010800040101010101" pitchFamily="2" charset="-122"/>
              </a:rPr>
              <a:t>);</a:t>
            </a:r>
            <a:endParaRPr lang="zh-CN" altLang="en-US" dirty="0">
              <a:latin typeface="华文新魏" panose="02010800040101010101" pitchFamily="2" charset="-122"/>
              <a:ea typeface="华文新魏" panose="02010800040101010101" pitchFamily="2" charset="-122"/>
            </a:endParaRPr>
          </a:p>
        </p:txBody>
      </p:sp>
      <p:sp>
        <p:nvSpPr>
          <p:cNvPr id="9" name="文本框 8">
            <a:extLst>
              <a:ext uri="{FF2B5EF4-FFF2-40B4-BE49-F238E27FC236}">
                <a16:creationId xmlns:a16="http://schemas.microsoft.com/office/drawing/2014/main" id="{5A1399CA-6FC6-596F-C40A-54657C6D3928}"/>
              </a:ext>
            </a:extLst>
          </p:cNvPr>
          <p:cNvSpPr txBox="1"/>
          <p:nvPr/>
        </p:nvSpPr>
        <p:spPr>
          <a:xfrm>
            <a:off x="6810225" y="3787269"/>
            <a:ext cx="4940617" cy="2267022"/>
          </a:xfrm>
          <a:prstGeom prst="rect">
            <a:avLst/>
          </a:prstGeom>
          <a:solidFill>
            <a:schemeClr val="accent4">
              <a:lumMod val="20000"/>
              <a:lumOff val="80000"/>
            </a:schemeClr>
          </a:solidFill>
          <a:ln w="25400">
            <a:solidFill>
              <a:schemeClr val="accent4">
                <a:lumMod val="75000"/>
              </a:schemeClr>
            </a:solidFill>
            <a:prstDash val="solid"/>
          </a:ln>
        </p:spPr>
        <p:txBody>
          <a:bodyPr wrap="square" rtlCol="0" anchor="t">
            <a:noAutofit/>
          </a:bodyPr>
          <a:lstStyle/>
          <a:p>
            <a:pPr>
              <a:lnSpc>
                <a:spcPct val="120000"/>
              </a:lnSpc>
            </a:pPr>
            <a:r>
              <a:rPr lang="en-US" altLang="zh-CN" dirty="0">
                <a:latin typeface="华文新魏" panose="02010800040101010101" pitchFamily="2" charset="-122"/>
                <a:ea typeface="华文新魏" panose="02010800040101010101" pitchFamily="2" charset="-122"/>
              </a:rPr>
              <a:t>setHandler(</a:t>
            </a:r>
            <a:r>
              <a:rPr lang="en-US" altLang="zh-CN" dirty="0">
                <a:solidFill>
                  <a:srgbClr val="FF0000"/>
                </a:solidFill>
                <a:latin typeface="华文新魏" panose="02010800040101010101" pitchFamily="2" charset="-122"/>
                <a:ea typeface="华文新魏" panose="02010800040101010101" pitchFamily="2" charset="-122"/>
              </a:rPr>
              <a:t>message -&gt;{</a:t>
            </a:r>
          </a:p>
          <a:p>
            <a:pPr>
              <a:lnSpc>
                <a:spcPct val="120000"/>
              </a:lnSpc>
            </a:pPr>
            <a:r>
              <a:rPr lang="en-US" altLang="zh-CN" dirty="0">
                <a:solidFill>
                  <a:srgbClr val="FF0000"/>
                </a:solidFill>
                <a:latin typeface="华文新魏" panose="02010800040101010101" pitchFamily="2" charset="-122"/>
                <a:ea typeface="华文新魏" panose="02010800040101010101" pitchFamily="2" charset="-122"/>
              </a:rPr>
              <a:t> 	System.out.println(message);</a:t>
            </a:r>
          </a:p>
          <a:p>
            <a:pPr>
              <a:lnSpc>
                <a:spcPct val="120000"/>
              </a:lnSpc>
            </a:pPr>
            <a:r>
              <a:rPr lang="en-US" altLang="zh-CN" dirty="0">
                <a:solidFill>
                  <a:srgbClr val="FF0000"/>
                </a:solidFill>
                <a:latin typeface="华文新魏" panose="02010800040101010101" pitchFamily="2" charset="-122"/>
                <a:ea typeface="华文新魏" panose="02010800040101010101" pitchFamily="2" charset="-122"/>
              </a:rPr>
              <a:t>}</a:t>
            </a:r>
            <a:r>
              <a:rPr lang="en-US" altLang="zh-CN" dirty="0">
                <a:latin typeface="华文新魏" panose="02010800040101010101" pitchFamily="2" charset="-122"/>
                <a:ea typeface="华文新魏" panose="02010800040101010101" pitchFamily="2" charset="-122"/>
              </a:rPr>
              <a:t>);</a:t>
            </a:r>
            <a:endParaRPr lang="zh-CN" altLang="en-US" dirty="0">
              <a:latin typeface="华文新魏" panose="02010800040101010101" pitchFamily="2" charset="-122"/>
              <a:ea typeface="华文新魏" panose="02010800040101010101" pitchFamily="2" charset="-122"/>
            </a:endParaRPr>
          </a:p>
        </p:txBody>
      </p:sp>
      <p:sp>
        <p:nvSpPr>
          <p:cNvPr id="10" name="文本框 9">
            <a:extLst>
              <a:ext uri="{FF2B5EF4-FFF2-40B4-BE49-F238E27FC236}">
                <a16:creationId xmlns:a16="http://schemas.microsoft.com/office/drawing/2014/main" id="{F10E52C6-9898-18EA-C962-90F4E2B301A6}"/>
              </a:ext>
            </a:extLst>
          </p:cNvPr>
          <p:cNvSpPr txBox="1"/>
          <p:nvPr/>
        </p:nvSpPr>
        <p:spPr>
          <a:xfrm>
            <a:off x="1370898" y="6304547"/>
            <a:ext cx="2723823" cy="369332"/>
          </a:xfrm>
          <a:prstGeom prst="rect">
            <a:avLst/>
          </a:prstGeom>
          <a:noFill/>
        </p:spPr>
        <p:txBody>
          <a:bodyPr wrap="none" rtlCol="0">
            <a:spAutoFit/>
          </a:bodyPr>
          <a:lstStyle/>
          <a:p>
            <a:r>
              <a:rPr lang="zh-CN" altLang="en-US" dirty="0">
                <a:solidFill>
                  <a:srgbClr val="21537D"/>
                </a:solidFill>
                <a:latin typeface="微软雅黑" panose="020B0503020204020204" charset="-122"/>
                <a:ea typeface="微软雅黑" panose="020B0503020204020204" charset="-122"/>
              </a:rPr>
              <a:t>匿名内部类实例作为实参</a:t>
            </a:r>
          </a:p>
        </p:txBody>
      </p:sp>
      <p:sp>
        <p:nvSpPr>
          <p:cNvPr id="11" name="文本框 10">
            <a:extLst>
              <a:ext uri="{FF2B5EF4-FFF2-40B4-BE49-F238E27FC236}">
                <a16:creationId xmlns:a16="http://schemas.microsoft.com/office/drawing/2014/main" id="{270A00A2-C35B-92C9-B70B-D0A8A3BD75AD}"/>
              </a:ext>
            </a:extLst>
          </p:cNvPr>
          <p:cNvSpPr txBox="1"/>
          <p:nvPr/>
        </p:nvSpPr>
        <p:spPr>
          <a:xfrm>
            <a:off x="8001099" y="6304547"/>
            <a:ext cx="3096829" cy="369332"/>
          </a:xfrm>
          <a:prstGeom prst="rect">
            <a:avLst/>
          </a:prstGeom>
          <a:noFill/>
        </p:spPr>
        <p:txBody>
          <a:bodyPr wrap="square" rtlCol="0">
            <a:spAutoFit/>
          </a:bodyPr>
          <a:lstStyle/>
          <a:p>
            <a:r>
              <a:rPr lang="en-US" altLang="zh-CN" dirty="0">
                <a:solidFill>
                  <a:srgbClr val="21537D"/>
                </a:solidFill>
                <a:latin typeface="微软雅黑" panose="020B0503020204020204" charset="-122"/>
                <a:ea typeface="微软雅黑" panose="020B0503020204020204" charset="-122"/>
              </a:rPr>
              <a:t>Lambda</a:t>
            </a:r>
            <a:r>
              <a:rPr lang="zh-CN" altLang="en-US" dirty="0">
                <a:solidFill>
                  <a:srgbClr val="21537D"/>
                </a:solidFill>
                <a:latin typeface="微软雅黑" panose="020B0503020204020204" charset="-122"/>
                <a:ea typeface="微软雅黑" panose="020B0503020204020204" charset="-122"/>
              </a:rPr>
              <a:t>表达式作为实参</a:t>
            </a:r>
          </a:p>
        </p:txBody>
      </p:sp>
    </p:spTree>
    <p:extLst>
      <p:ext uri="{BB962C8B-B14F-4D97-AF65-F5344CB8AC3E}">
        <p14:creationId xmlns:p14="http://schemas.microsoft.com/office/powerpoint/2010/main" val="611850924"/>
      </p:ext>
    </p:extLst>
  </p:cSld>
  <p:clrMapOvr>
    <a:masterClrMapping/>
  </p:clrMapOvr>
  <p:transition>
    <p:push/>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文本占位符 2"/>
          <p:cNvSpPr>
            <a:spLocks noGrp="1"/>
          </p:cNvSpPr>
          <p:nvPr>
            <p:ph type="body" sz="quarter" idx="12"/>
          </p:nvPr>
        </p:nvSpPr>
        <p:spPr bwMode="auto">
          <a:xfrm>
            <a:off x="1370898" y="254146"/>
            <a:ext cx="7394575" cy="496887"/>
          </a:xfrm>
          <a:noFill/>
        </p:spPr>
        <p:txBody>
          <a:bodyPr vert="horz" wrap="square" lIns="91440" tIns="45720" rIns="91440" bIns="45720" numCol="1" anchor="t" anchorCtr="0" compatLnSpc="1">
            <a:noAutofit/>
          </a:bodyPr>
          <a:lstStyle/>
          <a:p>
            <a:pPr eaLnBrk="1" hangingPunct="1"/>
            <a:r>
              <a:rPr lang="en-US" altLang="zh-CN" sz="4000" dirty="0"/>
              <a:t>Lambda</a:t>
            </a:r>
            <a:r>
              <a:rPr lang="zh-CN" altLang="en-US" sz="4000" dirty="0"/>
              <a:t>表达式</a:t>
            </a:r>
          </a:p>
        </p:txBody>
      </p:sp>
      <p:sp>
        <p:nvSpPr>
          <p:cNvPr id="7" name="文本占位符 1"/>
          <p:cNvSpPr>
            <a:spLocks noGrp="1"/>
          </p:cNvSpPr>
          <p:nvPr/>
        </p:nvSpPr>
        <p:spPr bwMode="auto">
          <a:xfrm>
            <a:off x="-20366" y="246843"/>
            <a:ext cx="1221831" cy="1008380"/>
          </a:xfrm>
          <a:prstGeom prst="rect">
            <a:avLst/>
          </a:prstGeom>
          <a:noFill/>
        </p:spPr>
        <p:txBody>
          <a:bodyPr vert="horz" wrap="square" lIns="91440" tIns="45720" rIns="91440" bIns="45720" numCol="1" rtlCol="0" anchor="t" anchorCtr="0" compatLnSpc="1">
            <a:normAutofit fontScale="87500"/>
          </a:bodyPr>
          <a:lstStyle>
            <a:lvl1pPr marL="0" indent="0" algn="dist" defTabSz="914400" rtl="0" eaLnBrk="1" latinLnBrk="0" hangingPunct="1">
              <a:lnSpc>
                <a:spcPct val="90000"/>
              </a:lnSpc>
              <a:spcBef>
                <a:spcPts val="1000"/>
              </a:spcBef>
              <a:buFont typeface="Arial" panose="020B0604020202020204" pitchFamily="34" charset="0"/>
              <a:buNone/>
              <a:defRPr sz="4800" b="1" kern="1200">
                <a:solidFill>
                  <a:schemeClr val="bg1"/>
                </a:solidFill>
                <a:latin typeface="华文细黑" panose="02010600040101010101" pitchFamily="2" charset="-122"/>
                <a:ea typeface="华文细黑" panose="02010600040101010101" pitchFamily="2"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en-US" altLang="zh-CN" dirty="0"/>
              <a:t>30.8</a:t>
            </a:r>
          </a:p>
        </p:txBody>
      </p:sp>
      <p:sp>
        <p:nvSpPr>
          <p:cNvPr id="2" name="文本框 1">
            <a:extLst>
              <a:ext uri="{FF2B5EF4-FFF2-40B4-BE49-F238E27FC236}">
                <a16:creationId xmlns:a16="http://schemas.microsoft.com/office/drawing/2014/main" id="{93AEC9E2-DC5E-AAE0-EBE1-E64D3A410D94}"/>
              </a:ext>
            </a:extLst>
          </p:cNvPr>
          <p:cNvSpPr txBox="1"/>
          <p:nvPr/>
        </p:nvSpPr>
        <p:spPr>
          <a:xfrm>
            <a:off x="359410" y="1160780"/>
            <a:ext cx="11741785" cy="5450377"/>
          </a:xfrm>
          <a:prstGeom prst="rect">
            <a:avLst/>
          </a:prstGeom>
          <a:noFill/>
        </p:spPr>
        <p:txBody>
          <a:bodyPr wrap="square" rtlCol="0" anchor="t">
            <a:noAutofit/>
          </a:bodyPr>
          <a:lstStyle/>
          <a:p>
            <a:pPr marL="342900" indent="-342900">
              <a:lnSpc>
                <a:spcPct val="150000"/>
              </a:lnSpc>
              <a:buFont typeface="Wingdings" panose="05000000000000000000" charset="0"/>
              <a:buChar char=""/>
            </a:pPr>
            <a:r>
              <a:rPr lang="en-US" altLang="zh-CN" sz="2000" dirty="0">
                <a:solidFill>
                  <a:srgbClr val="21537D"/>
                </a:solidFill>
                <a:latin typeface="微软雅黑" panose="020B0503020204020204" charset="-122"/>
                <a:ea typeface="微软雅黑" panose="020B0503020204020204" charset="-122"/>
              </a:rPr>
              <a:t>Lambda</a:t>
            </a:r>
            <a:r>
              <a:rPr lang="zh-CN" altLang="en-US" sz="2000" dirty="0">
                <a:solidFill>
                  <a:srgbClr val="21537D"/>
                </a:solidFill>
                <a:latin typeface="微软雅黑" panose="020B0503020204020204" charset="-122"/>
                <a:ea typeface="微软雅黑" panose="020B0503020204020204" charset="-122"/>
              </a:rPr>
              <a:t>表达式本质上更像匿名函数。</a:t>
            </a:r>
            <a:endParaRPr lang="en-US" altLang="zh-CN" sz="2000" dirty="0">
              <a:solidFill>
                <a:srgbClr val="21537D"/>
              </a:solidFill>
              <a:latin typeface="微软雅黑" panose="020B0503020204020204" charset="-122"/>
              <a:ea typeface="微软雅黑" panose="020B0503020204020204" charset="-122"/>
            </a:endParaRPr>
          </a:p>
          <a:p>
            <a:pPr marL="342900" indent="-342900">
              <a:lnSpc>
                <a:spcPct val="150000"/>
              </a:lnSpc>
              <a:buFont typeface="Wingdings" panose="05000000000000000000" charset="0"/>
              <a:buChar char=""/>
            </a:pPr>
            <a:r>
              <a:rPr lang="en-US" altLang="zh-CN" sz="2000" dirty="0">
                <a:solidFill>
                  <a:srgbClr val="21537D"/>
                </a:solidFill>
                <a:latin typeface="微软雅黑" panose="020B0503020204020204" charset="-122"/>
                <a:ea typeface="微软雅黑" panose="020B0503020204020204" charset="-122"/>
              </a:rPr>
              <a:t>Java</a:t>
            </a:r>
            <a:r>
              <a:rPr lang="zh-CN" altLang="en-US" sz="2000" dirty="0">
                <a:solidFill>
                  <a:srgbClr val="21537D"/>
                </a:solidFill>
                <a:latin typeface="微软雅黑" panose="020B0503020204020204" charset="-122"/>
                <a:ea typeface="微软雅黑" panose="020B0503020204020204" charset="-122"/>
              </a:rPr>
              <a:t>里规定</a:t>
            </a:r>
            <a:r>
              <a:rPr lang="en-US" altLang="zh-CN" sz="2000" dirty="0">
                <a:solidFill>
                  <a:srgbClr val="21537D"/>
                </a:solidFill>
                <a:latin typeface="微软雅黑" panose="020B0503020204020204" charset="-122"/>
                <a:ea typeface="微软雅黑" panose="020B0503020204020204" charset="-122"/>
              </a:rPr>
              <a:t>Lambda</a:t>
            </a:r>
            <a:r>
              <a:rPr lang="zh-CN" altLang="en-US" sz="2000" dirty="0">
                <a:solidFill>
                  <a:srgbClr val="21537D"/>
                </a:solidFill>
                <a:latin typeface="微软雅黑" panose="020B0503020204020204" charset="-122"/>
                <a:ea typeface="微软雅黑" panose="020B0503020204020204" charset="-122"/>
              </a:rPr>
              <a:t>表达式只能赋值给函数式接口。</a:t>
            </a:r>
            <a:endParaRPr lang="en-US" altLang="zh-CN" sz="2000" dirty="0">
              <a:solidFill>
                <a:srgbClr val="21537D"/>
              </a:solidFill>
              <a:latin typeface="微软雅黑" panose="020B0503020204020204" charset="-122"/>
              <a:ea typeface="微软雅黑" panose="020B0503020204020204" charset="-122"/>
            </a:endParaRPr>
          </a:p>
          <a:p>
            <a:pPr marL="342900" indent="-342900">
              <a:lnSpc>
                <a:spcPct val="150000"/>
              </a:lnSpc>
              <a:buFont typeface="Wingdings" panose="05000000000000000000" charset="0"/>
              <a:buChar char=""/>
            </a:pPr>
            <a:r>
              <a:rPr lang="en-US" altLang="zh-CN" sz="2000" dirty="0">
                <a:solidFill>
                  <a:srgbClr val="21537D"/>
                </a:solidFill>
                <a:latin typeface="微软雅黑" panose="020B0503020204020204" charset="-122"/>
                <a:ea typeface="微软雅黑" panose="020B0503020204020204" charset="-122"/>
              </a:rPr>
              <a:t>Lambda</a:t>
            </a:r>
            <a:r>
              <a:rPr lang="zh-CN" altLang="en-US" sz="2000" dirty="0">
                <a:solidFill>
                  <a:srgbClr val="21537D"/>
                </a:solidFill>
                <a:latin typeface="微软雅黑" panose="020B0503020204020204" charset="-122"/>
                <a:ea typeface="微软雅黑" panose="020B0503020204020204" charset="-122"/>
              </a:rPr>
              <a:t>表达式的语法为：</a:t>
            </a:r>
            <a:endParaRPr lang="en-US" altLang="zh-CN" sz="2000" dirty="0">
              <a:solidFill>
                <a:srgbClr val="21537D"/>
              </a:solidFill>
              <a:latin typeface="微软雅黑" panose="020B0503020204020204" charset="-122"/>
              <a:ea typeface="微软雅黑" panose="020B0503020204020204" charset="-122"/>
            </a:endParaRPr>
          </a:p>
          <a:p>
            <a:pPr lvl="1">
              <a:lnSpc>
                <a:spcPct val="150000"/>
              </a:lnSpc>
            </a:pPr>
            <a:r>
              <a:rPr lang="zh-CN" altLang="en-US" dirty="0">
                <a:solidFill>
                  <a:srgbClr val="21537D"/>
                </a:solidFill>
                <a:latin typeface="微软雅黑" panose="020B0503020204020204" charset="-122"/>
                <a:ea typeface="微软雅黑" panose="020B0503020204020204" charset="-122"/>
              </a:rPr>
              <a:t>（</a:t>
            </a:r>
            <a:r>
              <a:rPr lang="en-US" altLang="zh-CN" dirty="0">
                <a:solidFill>
                  <a:srgbClr val="21537D"/>
                </a:solidFill>
                <a:latin typeface="微软雅黑" panose="020B0503020204020204" charset="-122"/>
                <a:ea typeface="微软雅黑" panose="020B0503020204020204" charset="-122"/>
              </a:rPr>
              <a:t>type1 para1, …, </a:t>
            </a:r>
            <a:r>
              <a:rPr lang="en-US" altLang="zh-CN" dirty="0" err="1">
                <a:solidFill>
                  <a:srgbClr val="21537D"/>
                </a:solidFill>
                <a:latin typeface="微软雅黑" panose="020B0503020204020204" charset="-122"/>
                <a:ea typeface="微软雅黑" panose="020B0503020204020204" charset="-122"/>
              </a:rPr>
              <a:t>typen</a:t>
            </a:r>
            <a:r>
              <a:rPr lang="en-US" altLang="zh-CN" dirty="0">
                <a:solidFill>
                  <a:srgbClr val="21537D"/>
                </a:solidFill>
                <a:latin typeface="微软雅黑" panose="020B0503020204020204" charset="-122"/>
                <a:ea typeface="微软雅黑" panose="020B0503020204020204" charset="-122"/>
              </a:rPr>
              <a:t> </a:t>
            </a:r>
            <a:r>
              <a:rPr lang="en-US" altLang="zh-CN" dirty="0" err="1">
                <a:solidFill>
                  <a:srgbClr val="21537D"/>
                </a:solidFill>
                <a:latin typeface="微软雅黑" panose="020B0503020204020204" charset="-122"/>
                <a:ea typeface="微软雅黑" panose="020B0503020204020204" charset="-122"/>
              </a:rPr>
              <a:t>paran</a:t>
            </a:r>
            <a:r>
              <a:rPr lang="en-US" altLang="zh-CN" dirty="0">
                <a:solidFill>
                  <a:srgbClr val="21537D"/>
                </a:solidFill>
                <a:latin typeface="微软雅黑" panose="020B0503020204020204" charset="-122"/>
                <a:ea typeface="微软雅黑" panose="020B0503020204020204" charset="-122"/>
              </a:rPr>
              <a:t>)-&gt;expression  </a:t>
            </a:r>
            <a:r>
              <a:rPr lang="zh-CN" altLang="en-US" dirty="0">
                <a:solidFill>
                  <a:srgbClr val="21537D"/>
                </a:solidFill>
                <a:latin typeface="微软雅黑" panose="020B0503020204020204" charset="-122"/>
                <a:ea typeface="微软雅黑" panose="020B0503020204020204" charset="-122"/>
              </a:rPr>
              <a:t>或者</a:t>
            </a:r>
            <a:endParaRPr lang="en-US" altLang="zh-CN" dirty="0">
              <a:solidFill>
                <a:srgbClr val="21537D"/>
              </a:solidFill>
              <a:latin typeface="微软雅黑" panose="020B0503020204020204" charset="-122"/>
              <a:ea typeface="微软雅黑" panose="020B0503020204020204" charset="-122"/>
            </a:endParaRPr>
          </a:p>
          <a:p>
            <a:pPr lvl="1">
              <a:lnSpc>
                <a:spcPct val="150000"/>
              </a:lnSpc>
            </a:pPr>
            <a:r>
              <a:rPr lang="en-US" altLang="zh-CN" dirty="0">
                <a:solidFill>
                  <a:srgbClr val="21537D"/>
                </a:solidFill>
                <a:latin typeface="微软雅黑" panose="020B0503020204020204" charset="-122"/>
                <a:ea typeface="微软雅黑" panose="020B0503020204020204" charset="-122"/>
              </a:rPr>
              <a:t> </a:t>
            </a:r>
            <a:r>
              <a:rPr lang="zh-CN" altLang="en-US" dirty="0">
                <a:solidFill>
                  <a:srgbClr val="21537D"/>
                </a:solidFill>
                <a:latin typeface="微软雅黑" panose="020B0503020204020204" charset="-122"/>
                <a:ea typeface="微软雅黑" panose="020B0503020204020204" charset="-122"/>
              </a:rPr>
              <a:t>（</a:t>
            </a:r>
            <a:r>
              <a:rPr lang="en-US" altLang="zh-CN" dirty="0">
                <a:solidFill>
                  <a:srgbClr val="21537D"/>
                </a:solidFill>
                <a:latin typeface="微软雅黑" panose="020B0503020204020204" charset="-122"/>
                <a:ea typeface="微软雅黑" panose="020B0503020204020204" charset="-122"/>
              </a:rPr>
              <a:t>type1 para1, …, </a:t>
            </a:r>
            <a:r>
              <a:rPr lang="en-US" altLang="zh-CN" dirty="0" err="1">
                <a:solidFill>
                  <a:srgbClr val="21537D"/>
                </a:solidFill>
                <a:latin typeface="微软雅黑" panose="020B0503020204020204" charset="-122"/>
                <a:ea typeface="微软雅黑" panose="020B0503020204020204" charset="-122"/>
              </a:rPr>
              <a:t>typen</a:t>
            </a:r>
            <a:r>
              <a:rPr lang="en-US" altLang="zh-CN" dirty="0">
                <a:solidFill>
                  <a:srgbClr val="21537D"/>
                </a:solidFill>
                <a:latin typeface="微软雅黑" panose="020B0503020204020204" charset="-122"/>
                <a:ea typeface="微软雅黑" panose="020B0503020204020204" charset="-122"/>
              </a:rPr>
              <a:t> </a:t>
            </a:r>
            <a:r>
              <a:rPr lang="en-US" altLang="zh-CN" dirty="0" err="1">
                <a:solidFill>
                  <a:srgbClr val="21537D"/>
                </a:solidFill>
                <a:latin typeface="微软雅黑" panose="020B0503020204020204" charset="-122"/>
                <a:ea typeface="微软雅黑" panose="020B0503020204020204" charset="-122"/>
              </a:rPr>
              <a:t>paran</a:t>
            </a:r>
            <a:r>
              <a:rPr lang="en-US" altLang="zh-CN" dirty="0">
                <a:solidFill>
                  <a:srgbClr val="21537D"/>
                </a:solidFill>
                <a:latin typeface="微软雅黑" panose="020B0503020204020204" charset="-122"/>
                <a:ea typeface="微软雅黑" panose="020B0503020204020204" charset="-122"/>
              </a:rPr>
              <a:t>)-&gt;{  </a:t>
            </a:r>
            <a:r>
              <a:rPr lang="zh-CN" altLang="en-US" dirty="0">
                <a:solidFill>
                  <a:srgbClr val="21537D"/>
                </a:solidFill>
                <a:latin typeface="微软雅黑" panose="020B0503020204020204" charset="-122"/>
                <a:ea typeface="微软雅黑" panose="020B0503020204020204" charset="-122"/>
              </a:rPr>
              <a:t>一条或多条语句</a:t>
            </a:r>
            <a:r>
              <a:rPr lang="en-US" altLang="zh-CN" dirty="0">
                <a:solidFill>
                  <a:srgbClr val="21537D"/>
                </a:solidFill>
                <a:latin typeface="微软雅黑" panose="020B0503020204020204" charset="-122"/>
                <a:ea typeface="微软雅黑" panose="020B0503020204020204" charset="-122"/>
              </a:rPr>
              <a:t>}</a:t>
            </a:r>
          </a:p>
          <a:p>
            <a:pPr marL="342900" indent="-342900">
              <a:lnSpc>
                <a:spcPct val="150000"/>
              </a:lnSpc>
              <a:buFont typeface="Wingdings" panose="05000000000000000000" charset="0"/>
              <a:buChar char=""/>
            </a:pPr>
            <a:r>
              <a:rPr lang="zh-CN" altLang="en-US" sz="2000" dirty="0">
                <a:solidFill>
                  <a:srgbClr val="21537D"/>
                </a:solidFill>
                <a:latin typeface="微软雅黑" panose="020B0503020204020204" charset="-122"/>
                <a:ea typeface="微软雅黑" panose="020B0503020204020204" charset="-122"/>
              </a:rPr>
              <a:t>当把</a:t>
            </a:r>
            <a:r>
              <a:rPr lang="en-US" altLang="zh-CN" sz="2000" dirty="0">
                <a:solidFill>
                  <a:srgbClr val="21537D"/>
                </a:solidFill>
                <a:latin typeface="微软雅黑" panose="020B0503020204020204" charset="-122"/>
                <a:ea typeface="微软雅黑" panose="020B0503020204020204" charset="-122"/>
              </a:rPr>
              <a:t>Lambda</a:t>
            </a:r>
            <a:r>
              <a:rPr lang="zh-CN" altLang="en-US" sz="2000" dirty="0">
                <a:solidFill>
                  <a:srgbClr val="21537D"/>
                </a:solidFill>
                <a:latin typeface="微软雅黑" panose="020B0503020204020204" charset="-122"/>
                <a:ea typeface="微软雅黑" panose="020B0503020204020204" charset="-122"/>
              </a:rPr>
              <a:t>表达式赋值给函数式接口时，</a:t>
            </a:r>
            <a:r>
              <a:rPr lang="en-US" altLang="zh-CN" sz="2000" dirty="0">
                <a:solidFill>
                  <a:srgbClr val="21537D"/>
                </a:solidFill>
                <a:latin typeface="微软雅黑" panose="020B0503020204020204" charset="-122"/>
                <a:ea typeface="微软雅黑" panose="020B0503020204020204" charset="-122"/>
              </a:rPr>
              <a:t> Lambda</a:t>
            </a:r>
            <a:r>
              <a:rPr lang="zh-CN" altLang="en-US" sz="2000" dirty="0">
                <a:solidFill>
                  <a:srgbClr val="21537D"/>
                </a:solidFill>
                <a:latin typeface="微软雅黑" panose="020B0503020204020204" charset="-122"/>
                <a:ea typeface="微软雅黑" panose="020B0503020204020204" charset="-122"/>
              </a:rPr>
              <a:t>表达式的参数的类型是可以推断的；</a:t>
            </a:r>
            <a:r>
              <a:rPr lang="zh-CN" altLang="en-US" sz="2000" dirty="0">
                <a:solidFill>
                  <a:srgbClr val="FF0000"/>
                </a:solidFill>
                <a:latin typeface="微软雅黑" panose="020B0503020204020204" charset="-122"/>
                <a:ea typeface="微软雅黑" panose="020B0503020204020204" charset="-122"/>
              </a:rPr>
              <a:t>如果只有一个参数，则可以省略圆括弧</a:t>
            </a:r>
            <a:r>
              <a:rPr lang="zh-CN" altLang="en-US" sz="2000" dirty="0">
                <a:solidFill>
                  <a:srgbClr val="21537D"/>
                </a:solidFill>
                <a:latin typeface="微软雅黑" panose="020B0503020204020204" charset="-122"/>
                <a:ea typeface="微软雅黑" panose="020B0503020204020204" charset="-122"/>
              </a:rPr>
              <a:t>。从而使</a:t>
            </a:r>
            <a:r>
              <a:rPr lang="en-US" altLang="zh-CN" sz="2000" dirty="0">
                <a:solidFill>
                  <a:srgbClr val="21537D"/>
                </a:solidFill>
                <a:latin typeface="微软雅黑" panose="020B0503020204020204" charset="-122"/>
                <a:ea typeface="微软雅黑" panose="020B0503020204020204" charset="-122"/>
              </a:rPr>
              <a:t>Lambda</a:t>
            </a:r>
            <a:r>
              <a:rPr lang="zh-CN" altLang="en-US" sz="2000" dirty="0">
                <a:solidFill>
                  <a:srgbClr val="21537D"/>
                </a:solidFill>
                <a:latin typeface="微软雅黑" panose="020B0503020204020204" charset="-122"/>
                <a:ea typeface="微软雅黑" panose="020B0503020204020204" charset="-122"/>
              </a:rPr>
              <a:t>表达式简化为：</a:t>
            </a:r>
            <a:endParaRPr lang="en-US" altLang="zh-CN" sz="2000" dirty="0">
              <a:solidFill>
                <a:srgbClr val="21537D"/>
              </a:solidFill>
              <a:latin typeface="微软雅黑" panose="020B0503020204020204" charset="-122"/>
              <a:ea typeface="微软雅黑" panose="020B0503020204020204" charset="-122"/>
            </a:endParaRPr>
          </a:p>
          <a:p>
            <a:pPr marL="457200" lvl="2">
              <a:lnSpc>
                <a:spcPct val="150000"/>
              </a:lnSpc>
            </a:pPr>
            <a:r>
              <a:rPr lang="en-US" altLang="zh-CN" dirty="0">
                <a:solidFill>
                  <a:srgbClr val="21537D"/>
                </a:solidFill>
                <a:latin typeface="微软雅黑" panose="020B0503020204020204" charset="-122"/>
                <a:ea typeface="微软雅黑" panose="020B0503020204020204" charset="-122"/>
              </a:rPr>
              <a:t>		e-&gt;</a:t>
            </a:r>
            <a:r>
              <a:rPr lang="zh-CN" altLang="en-US" dirty="0">
                <a:solidFill>
                  <a:srgbClr val="21537D"/>
                </a:solidFill>
                <a:latin typeface="微软雅黑" panose="020B0503020204020204" charset="-122"/>
                <a:ea typeface="微软雅黑" panose="020B0503020204020204" charset="-122"/>
              </a:rPr>
              <a:t>处理</a:t>
            </a:r>
            <a:r>
              <a:rPr lang="en-US" altLang="zh-CN" dirty="0">
                <a:solidFill>
                  <a:srgbClr val="21537D"/>
                </a:solidFill>
                <a:latin typeface="微软雅黑" panose="020B0503020204020204" charset="-122"/>
                <a:ea typeface="微软雅黑" panose="020B0503020204020204" charset="-122"/>
              </a:rPr>
              <a:t>e</a:t>
            </a:r>
            <a:r>
              <a:rPr lang="zh-CN" altLang="en-US" dirty="0">
                <a:solidFill>
                  <a:srgbClr val="21537D"/>
                </a:solidFill>
                <a:latin typeface="微软雅黑" panose="020B0503020204020204" charset="-122"/>
                <a:ea typeface="微软雅黑" panose="020B0503020204020204" charset="-122"/>
              </a:rPr>
              <a:t>的</a:t>
            </a:r>
            <a:r>
              <a:rPr lang="en-US" altLang="zh-CN" dirty="0">
                <a:solidFill>
                  <a:srgbClr val="21537D"/>
                </a:solidFill>
                <a:latin typeface="微软雅黑" panose="020B0503020204020204" charset="-122"/>
                <a:ea typeface="微软雅黑" panose="020B0503020204020204" charset="-122"/>
              </a:rPr>
              <a:t>expression  </a:t>
            </a:r>
            <a:r>
              <a:rPr lang="zh-CN" altLang="en-US" dirty="0">
                <a:solidFill>
                  <a:srgbClr val="21537D"/>
                </a:solidFill>
                <a:latin typeface="微软雅黑" panose="020B0503020204020204" charset="-122"/>
                <a:ea typeface="微软雅黑" panose="020B0503020204020204" charset="-122"/>
              </a:rPr>
              <a:t>或者</a:t>
            </a:r>
            <a:endParaRPr lang="en-US" altLang="zh-CN" dirty="0">
              <a:solidFill>
                <a:srgbClr val="21537D"/>
              </a:solidFill>
              <a:latin typeface="微软雅黑" panose="020B0503020204020204" charset="-122"/>
              <a:ea typeface="微软雅黑" panose="020B0503020204020204" charset="-122"/>
            </a:endParaRPr>
          </a:p>
          <a:p>
            <a:pPr marL="457200" lvl="2">
              <a:lnSpc>
                <a:spcPct val="150000"/>
              </a:lnSpc>
            </a:pPr>
            <a:r>
              <a:rPr lang="en-US" altLang="zh-CN" dirty="0">
                <a:solidFill>
                  <a:srgbClr val="21537D"/>
                </a:solidFill>
                <a:latin typeface="微软雅黑" panose="020B0503020204020204" charset="-122"/>
                <a:ea typeface="微软雅黑" panose="020B0503020204020204" charset="-122"/>
              </a:rPr>
              <a:t>		e-&gt;{ </a:t>
            </a:r>
            <a:r>
              <a:rPr lang="zh-CN" altLang="en-US" dirty="0">
                <a:solidFill>
                  <a:srgbClr val="21537D"/>
                </a:solidFill>
                <a:latin typeface="微软雅黑" panose="020B0503020204020204" charset="-122"/>
                <a:ea typeface="微软雅黑" panose="020B0503020204020204" charset="-122"/>
              </a:rPr>
              <a:t>处理</a:t>
            </a:r>
            <a:r>
              <a:rPr lang="en-US" altLang="zh-CN" dirty="0">
                <a:solidFill>
                  <a:srgbClr val="21537D"/>
                </a:solidFill>
                <a:latin typeface="微软雅黑" panose="020B0503020204020204" charset="-122"/>
                <a:ea typeface="微软雅黑" panose="020B0503020204020204" charset="-122"/>
              </a:rPr>
              <a:t>e</a:t>
            </a:r>
            <a:r>
              <a:rPr lang="zh-CN" altLang="en-US" dirty="0">
                <a:solidFill>
                  <a:srgbClr val="21537D"/>
                </a:solidFill>
                <a:latin typeface="微软雅黑" panose="020B0503020204020204" charset="-122"/>
                <a:ea typeface="微软雅黑" panose="020B0503020204020204" charset="-122"/>
              </a:rPr>
              <a:t>的</a:t>
            </a:r>
            <a:r>
              <a:rPr lang="en-US" altLang="zh-CN" dirty="0">
                <a:solidFill>
                  <a:srgbClr val="21537D"/>
                </a:solidFill>
                <a:latin typeface="微软雅黑" panose="020B0503020204020204" charset="-122"/>
                <a:ea typeface="微软雅黑" panose="020B0503020204020204" charset="-122"/>
              </a:rPr>
              <a:t>statements; }</a:t>
            </a:r>
          </a:p>
        </p:txBody>
      </p:sp>
      <p:sp>
        <p:nvSpPr>
          <p:cNvPr id="3" name="Rectangle 1">
            <a:extLst>
              <a:ext uri="{FF2B5EF4-FFF2-40B4-BE49-F238E27FC236}">
                <a16:creationId xmlns:a16="http://schemas.microsoft.com/office/drawing/2014/main" id="{D4E2AB70-BB56-0DB5-C62E-C015B4FED432}"/>
              </a:ext>
            </a:extLst>
          </p:cNvPr>
          <p:cNvSpPr>
            <a:spLocks noChangeArrowheads="1"/>
          </p:cNvSpPr>
          <p:nvPr/>
        </p:nvSpPr>
        <p:spPr bwMode="auto">
          <a:xfrm>
            <a:off x="7181297" y="1758487"/>
            <a:ext cx="4794803" cy="1449094"/>
          </a:xfrm>
          <a:prstGeom prst="rect">
            <a:avLst/>
          </a:prstGeom>
          <a:solidFill>
            <a:srgbClr val="F5F5F5"/>
          </a:solidFill>
          <a:ln w="9525">
            <a:noFill/>
            <a:miter lim="800000"/>
            <a:headEnd/>
            <a:tailEnd/>
          </a:ln>
          <a:effectLst/>
        </p:spPr>
        <p:txBody>
          <a:bodyPr vert="horz" wrap="square" lIns="0" tIns="0" rIns="0" bIns="6348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b="0" i="0" u="none" strike="noStrike" cap="none" normalizeH="0" baseline="0" dirty="0">
                <a:ln>
                  <a:noFill/>
                </a:ln>
                <a:solidFill>
                  <a:srgbClr val="333333"/>
                </a:solidFill>
                <a:effectLst/>
                <a:latin typeface="华文新魏" pitchFamily="2" charset="-122"/>
                <a:ea typeface="华文新魏" pitchFamily="2" charset="-122"/>
                <a:cs typeface="宋体" pitchFamily="2" charset="-122"/>
              </a:rPr>
              <a:t>(int a, int b) -&gt; { return a + b; } </a:t>
            </a:r>
            <a:endParaRPr kumimoji="0" lang="en-US" altLang="zh-CN" b="0" i="0" u="none" strike="noStrike" cap="none" normalizeH="0" baseline="0" dirty="0">
              <a:ln>
                <a:noFill/>
              </a:ln>
              <a:solidFill>
                <a:srgbClr val="333333"/>
              </a:solidFill>
              <a:effectLst/>
              <a:latin typeface="华文新魏" pitchFamily="2" charset="-122"/>
              <a:ea typeface="华文新魏" pitchFamily="2" charset="-122"/>
              <a:cs typeface="宋体" pitchFamily="2" charset="-122"/>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b="0" i="0" u="none" strike="noStrike" cap="none" normalizeH="0" baseline="0" dirty="0">
                <a:ln>
                  <a:noFill/>
                </a:ln>
                <a:solidFill>
                  <a:srgbClr val="333333"/>
                </a:solidFill>
                <a:effectLst/>
                <a:latin typeface="华文新魏" pitchFamily="2" charset="-122"/>
                <a:ea typeface="华文新魏" pitchFamily="2" charset="-122"/>
                <a:cs typeface="宋体" pitchFamily="2" charset="-122"/>
              </a:rPr>
              <a:t>() -&gt; System.out.println("Hello World")</a:t>
            </a:r>
            <a:endParaRPr kumimoji="0" lang="en-US" altLang="zh-CN" b="0" i="0" u="none" strike="noStrike" cap="none" normalizeH="0" baseline="0" dirty="0">
              <a:ln>
                <a:noFill/>
              </a:ln>
              <a:solidFill>
                <a:srgbClr val="333333"/>
              </a:solidFill>
              <a:effectLst/>
              <a:latin typeface="华文新魏" pitchFamily="2" charset="-122"/>
              <a:ea typeface="华文新魏" pitchFamily="2" charset="-122"/>
              <a:cs typeface="宋体" pitchFamily="2" charset="-122"/>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b="0" i="0" u="none" strike="noStrike" cap="none" normalizeH="0" baseline="0" dirty="0">
                <a:ln>
                  <a:noFill/>
                </a:ln>
                <a:solidFill>
                  <a:srgbClr val="333333"/>
                </a:solidFill>
                <a:effectLst/>
                <a:latin typeface="华文新魏" pitchFamily="2" charset="-122"/>
                <a:ea typeface="华文新魏" pitchFamily="2" charset="-122"/>
                <a:cs typeface="宋体" pitchFamily="2" charset="-122"/>
              </a:rPr>
              <a:t> (String s) -&gt; { System.out.println(s); }</a:t>
            </a:r>
            <a:endParaRPr kumimoji="0" lang="en-US" altLang="zh-CN" b="0" i="0" u="none" strike="noStrike" cap="none" normalizeH="0" baseline="0" dirty="0">
              <a:ln>
                <a:noFill/>
              </a:ln>
              <a:solidFill>
                <a:srgbClr val="333333"/>
              </a:solidFill>
              <a:effectLst/>
              <a:latin typeface="华文新魏" pitchFamily="2" charset="-122"/>
              <a:ea typeface="华文新魏" pitchFamily="2" charset="-122"/>
              <a:cs typeface="宋体" pitchFamily="2" charset="-122"/>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b="0" i="0" u="none" strike="noStrike" cap="none" normalizeH="0" baseline="0" dirty="0">
                <a:ln>
                  <a:noFill/>
                </a:ln>
                <a:solidFill>
                  <a:srgbClr val="333333"/>
                </a:solidFill>
                <a:effectLst/>
                <a:latin typeface="华文新魏" pitchFamily="2" charset="-122"/>
                <a:ea typeface="华文新魏" pitchFamily="2" charset="-122"/>
                <a:cs typeface="宋体" pitchFamily="2" charset="-122"/>
              </a:rPr>
              <a:t> () -&gt; 42</a:t>
            </a:r>
            <a:endParaRPr kumimoji="0" lang="en-US" altLang="zh-CN" b="0" i="0" u="none" strike="noStrike" cap="none" normalizeH="0" baseline="0" dirty="0">
              <a:ln>
                <a:noFill/>
              </a:ln>
              <a:solidFill>
                <a:srgbClr val="333333"/>
              </a:solidFill>
              <a:effectLst/>
              <a:latin typeface="华文新魏" pitchFamily="2" charset="-122"/>
              <a:ea typeface="华文新魏" pitchFamily="2" charset="-122"/>
              <a:cs typeface="宋体" pitchFamily="2" charset="-122"/>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b="0" i="0" u="none" strike="noStrike" cap="none" normalizeH="0" baseline="0" dirty="0">
                <a:ln>
                  <a:noFill/>
                </a:ln>
                <a:solidFill>
                  <a:srgbClr val="333333"/>
                </a:solidFill>
                <a:effectLst/>
                <a:latin typeface="华文新魏" pitchFamily="2" charset="-122"/>
                <a:ea typeface="华文新魏" pitchFamily="2" charset="-122"/>
                <a:cs typeface="宋体" pitchFamily="2" charset="-122"/>
              </a:rPr>
              <a:t> () -&gt; { return 3.1415 </a:t>
            </a:r>
            <a:r>
              <a:rPr lang="en-US" altLang="zh-CN" dirty="0">
                <a:solidFill>
                  <a:srgbClr val="333333"/>
                </a:solidFill>
                <a:latin typeface="华文新魏" pitchFamily="2" charset="-122"/>
                <a:ea typeface="华文新魏" pitchFamily="2" charset="-122"/>
                <a:cs typeface="宋体" pitchFamily="2" charset="-122"/>
              </a:rPr>
              <a:t>;</a:t>
            </a:r>
            <a:r>
              <a:rPr kumimoji="0" lang="zh-CN" altLang="zh-CN" b="0" i="0" u="none" strike="noStrike" cap="none" normalizeH="0" baseline="0" dirty="0">
                <a:ln>
                  <a:noFill/>
                </a:ln>
                <a:solidFill>
                  <a:srgbClr val="333333"/>
                </a:solidFill>
                <a:effectLst/>
                <a:latin typeface="华文新魏" pitchFamily="2" charset="-122"/>
                <a:ea typeface="华文新魏" pitchFamily="2" charset="-122"/>
                <a:cs typeface="宋体" pitchFamily="2" charset="-122"/>
              </a:rPr>
              <a:t>}</a:t>
            </a:r>
            <a:endParaRPr kumimoji="0" lang="en-US" altLang="zh-CN" b="0" i="0" u="none" strike="noStrike" cap="none" normalizeH="0" baseline="0" dirty="0">
              <a:ln>
                <a:noFill/>
              </a:ln>
              <a:solidFill>
                <a:schemeClr val="tx1"/>
              </a:solidFill>
              <a:effectLst/>
              <a:latin typeface="华文新魏" pitchFamily="2" charset="-122"/>
              <a:ea typeface="华文新魏" pitchFamily="2" charset="-122"/>
              <a:cs typeface="宋体" pitchFamily="2" charset="-122"/>
            </a:endParaRPr>
          </a:p>
        </p:txBody>
      </p:sp>
    </p:spTree>
    <p:extLst>
      <p:ext uri="{BB962C8B-B14F-4D97-AF65-F5344CB8AC3E}">
        <p14:creationId xmlns:p14="http://schemas.microsoft.com/office/powerpoint/2010/main" val="2380771697"/>
      </p:ext>
    </p:extLst>
  </p:cSld>
  <p:clrMapOvr>
    <a:masterClrMapping/>
  </p:clrMapOvr>
  <p:transition>
    <p:push/>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文本占位符 2"/>
          <p:cNvSpPr>
            <a:spLocks noGrp="1"/>
          </p:cNvSpPr>
          <p:nvPr>
            <p:ph type="body" sz="quarter" idx="12"/>
          </p:nvPr>
        </p:nvSpPr>
        <p:spPr bwMode="auto">
          <a:xfrm>
            <a:off x="1370898" y="254146"/>
            <a:ext cx="7394575" cy="496887"/>
          </a:xfrm>
          <a:noFill/>
        </p:spPr>
        <p:txBody>
          <a:bodyPr vert="horz" wrap="square" lIns="91440" tIns="45720" rIns="91440" bIns="45720" numCol="1" anchor="t" anchorCtr="0" compatLnSpc="1">
            <a:noAutofit/>
          </a:bodyPr>
          <a:lstStyle/>
          <a:p>
            <a:pPr eaLnBrk="1" hangingPunct="1"/>
            <a:r>
              <a:rPr lang="en-US" altLang="zh-CN" sz="4000" dirty="0"/>
              <a:t>Lambda</a:t>
            </a:r>
            <a:r>
              <a:rPr lang="zh-CN" altLang="en-US" sz="4000" dirty="0"/>
              <a:t>表达式</a:t>
            </a:r>
          </a:p>
        </p:txBody>
      </p:sp>
      <p:sp>
        <p:nvSpPr>
          <p:cNvPr id="7" name="文本占位符 1"/>
          <p:cNvSpPr>
            <a:spLocks noGrp="1"/>
          </p:cNvSpPr>
          <p:nvPr/>
        </p:nvSpPr>
        <p:spPr bwMode="auto">
          <a:xfrm>
            <a:off x="-20366" y="246843"/>
            <a:ext cx="1221831" cy="1008380"/>
          </a:xfrm>
          <a:prstGeom prst="rect">
            <a:avLst/>
          </a:prstGeom>
          <a:noFill/>
        </p:spPr>
        <p:txBody>
          <a:bodyPr vert="horz" wrap="square" lIns="91440" tIns="45720" rIns="91440" bIns="45720" numCol="1" rtlCol="0" anchor="t" anchorCtr="0" compatLnSpc="1">
            <a:normAutofit fontScale="87500"/>
          </a:bodyPr>
          <a:lstStyle>
            <a:lvl1pPr marL="0" indent="0" algn="dist" defTabSz="914400" rtl="0" eaLnBrk="1" latinLnBrk="0" hangingPunct="1">
              <a:lnSpc>
                <a:spcPct val="90000"/>
              </a:lnSpc>
              <a:spcBef>
                <a:spcPts val="1000"/>
              </a:spcBef>
              <a:buFont typeface="Arial" panose="020B0604020202020204" pitchFamily="34" charset="0"/>
              <a:buNone/>
              <a:defRPr sz="4800" b="1" kern="1200">
                <a:solidFill>
                  <a:schemeClr val="bg1"/>
                </a:solidFill>
                <a:latin typeface="华文细黑" panose="02010600040101010101" pitchFamily="2" charset="-122"/>
                <a:ea typeface="华文细黑" panose="02010600040101010101" pitchFamily="2"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en-US" altLang="zh-CN" dirty="0"/>
              <a:t>30.8</a:t>
            </a:r>
          </a:p>
        </p:txBody>
      </p:sp>
      <p:sp>
        <p:nvSpPr>
          <p:cNvPr id="4" name="文本框 3">
            <a:extLst>
              <a:ext uri="{FF2B5EF4-FFF2-40B4-BE49-F238E27FC236}">
                <a16:creationId xmlns:a16="http://schemas.microsoft.com/office/drawing/2014/main" id="{F2040697-DEF5-464D-AA4A-421DE5DF76A4}"/>
              </a:ext>
            </a:extLst>
          </p:cNvPr>
          <p:cNvSpPr txBox="1"/>
          <p:nvPr/>
        </p:nvSpPr>
        <p:spPr>
          <a:xfrm>
            <a:off x="0" y="1169572"/>
            <a:ext cx="12010292" cy="3454279"/>
          </a:xfrm>
          <a:prstGeom prst="rect">
            <a:avLst/>
          </a:prstGeom>
          <a:noFill/>
        </p:spPr>
        <p:txBody>
          <a:bodyPr wrap="square" rtlCol="0" anchor="t">
            <a:spAutoFit/>
          </a:bodyPr>
          <a:lstStyle/>
          <a:p>
            <a:pPr marL="342900" indent="-342900">
              <a:lnSpc>
                <a:spcPct val="150000"/>
              </a:lnSpc>
              <a:buFont typeface="Wingdings" panose="05000000000000000000" charset="0"/>
              <a:buChar char=""/>
            </a:pPr>
            <a:r>
              <a:rPr lang="en-US" altLang="zh-CN" sz="2000" dirty="0">
                <a:solidFill>
                  <a:srgbClr val="21537D"/>
                </a:solidFill>
                <a:latin typeface="微软雅黑" panose="020B0503020204020204" charset="-122"/>
                <a:ea typeface="微软雅黑" panose="020B0503020204020204" charset="-122"/>
              </a:rPr>
              <a:t>Lambda </a:t>
            </a:r>
            <a:r>
              <a:rPr lang="zh-CN" altLang="en-US" sz="2000" dirty="0">
                <a:solidFill>
                  <a:srgbClr val="21537D"/>
                </a:solidFill>
                <a:latin typeface="微软雅黑" panose="020B0503020204020204" charset="-122"/>
                <a:ea typeface="微软雅黑" panose="020B0503020204020204" charset="-122"/>
              </a:rPr>
              <a:t>表达式的结构</a:t>
            </a:r>
            <a:endParaRPr lang="en-US" altLang="zh-CN" sz="2000" dirty="0">
              <a:solidFill>
                <a:srgbClr val="21537D"/>
              </a:solidFill>
              <a:latin typeface="微软雅黑" panose="020B0503020204020204" charset="-122"/>
              <a:ea typeface="微软雅黑" panose="020B0503020204020204" charset="-122"/>
            </a:endParaRPr>
          </a:p>
          <a:p>
            <a:pPr marL="800100" lvl="1" indent="-342900">
              <a:lnSpc>
                <a:spcPct val="150000"/>
              </a:lnSpc>
              <a:buFont typeface="Wingdings" panose="05000000000000000000" charset="0"/>
              <a:buChar char=""/>
            </a:pPr>
            <a:r>
              <a:rPr lang="zh-CN" altLang="en-US" dirty="0">
                <a:solidFill>
                  <a:srgbClr val="21537D"/>
                </a:solidFill>
                <a:latin typeface="微软雅黑" panose="020B0503020204020204" charset="-122"/>
                <a:ea typeface="微软雅黑" panose="020B0503020204020204" charset="-122"/>
              </a:rPr>
              <a:t>一个 </a:t>
            </a:r>
            <a:r>
              <a:rPr lang="en-US" altLang="zh-CN" dirty="0">
                <a:solidFill>
                  <a:srgbClr val="21537D"/>
                </a:solidFill>
                <a:latin typeface="微软雅黑" panose="020B0503020204020204" charset="-122"/>
                <a:ea typeface="微软雅黑" panose="020B0503020204020204" charset="-122"/>
              </a:rPr>
              <a:t>Lambda </a:t>
            </a:r>
            <a:r>
              <a:rPr lang="zh-CN" altLang="en-US" dirty="0">
                <a:solidFill>
                  <a:srgbClr val="21537D"/>
                </a:solidFill>
                <a:latin typeface="微软雅黑" panose="020B0503020204020204" charset="-122"/>
                <a:ea typeface="微软雅黑" panose="020B0503020204020204" charset="-122"/>
              </a:rPr>
              <a:t>表达式可以有零个或多个参数</a:t>
            </a:r>
            <a:endParaRPr lang="en-US" altLang="zh-CN" dirty="0">
              <a:solidFill>
                <a:srgbClr val="21537D"/>
              </a:solidFill>
              <a:latin typeface="微软雅黑" panose="020B0503020204020204" charset="-122"/>
              <a:ea typeface="微软雅黑" panose="020B0503020204020204" charset="-122"/>
            </a:endParaRPr>
          </a:p>
          <a:p>
            <a:pPr marL="800100" lvl="1" indent="-342900">
              <a:lnSpc>
                <a:spcPct val="150000"/>
              </a:lnSpc>
              <a:buFont typeface="Wingdings" panose="05000000000000000000" charset="0"/>
              <a:buChar char=""/>
            </a:pPr>
            <a:r>
              <a:rPr lang="zh-CN" altLang="en-US" dirty="0">
                <a:solidFill>
                  <a:srgbClr val="FF0000"/>
                </a:solidFill>
                <a:latin typeface="微软雅黑" panose="020B0503020204020204" charset="-122"/>
                <a:ea typeface="微软雅黑" panose="020B0503020204020204" charset="-122"/>
              </a:rPr>
              <a:t>参数的类型既可以明确声明，也可以根据上下文来推断</a:t>
            </a:r>
            <a:r>
              <a:rPr lang="zh-CN" altLang="en-US" dirty="0">
                <a:solidFill>
                  <a:srgbClr val="21537D"/>
                </a:solidFill>
                <a:latin typeface="微软雅黑" panose="020B0503020204020204" charset="-122"/>
                <a:ea typeface="微软雅黑" panose="020B0503020204020204" charset="-122"/>
              </a:rPr>
              <a:t>。例如：</a:t>
            </a:r>
            <a:r>
              <a:rPr lang="en-US" altLang="zh-CN" dirty="0">
                <a:solidFill>
                  <a:srgbClr val="21537D"/>
                </a:solidFill>
                <a:latin typeface="微软雅黑" panose="020B0503020204020204" charset="-122"/>
                <a:ea typeface="微软雅黑" panose="020B0503020204020204" charset="-122"/>
              </a:rPr>
              <a:t>(</a:t>
            </a:r>
            <a:r>
              <a:rPr lang="en-US" altLang="zh-CN" dirty="0" err="1">
                <a:solidFill>
                  <a:srgbClr val="21537D"/>
                </a:solidFill>
                <a:latin typeface="微软雅黑" panose="020B0503020204020204" charset="-122"/>
                <a:ea typeface="微软雅黑" panose="020B0503020204020204" charset="-122"/>
              </a:rPr>
              <a:t>int</a:t>
            </a:r>
            <a:r>
              <a:rPr lang="en-US" altLang="zh-CN" dirty="0">
                <a:solidFill>
                  <a:srgbClr val="21537D"/>
                </a:solidFill>
                <a:latin typeface="微软雅黑" panose="020B0503020204020204" charset="-122"/>
                <a:ea typeface="微软雅黑" panose="020B0503020204020204" charset="-122"/>
              </a:rPr>
              <a:t> a)</a:t>
            </a:r>
            <a:r>
              <a:rPr lang="zh-CN" altLang="en-US" dirty="0">
                <a:solidFill>
                  <a:srgbClr val="21537D"/>
                </a:solidFill>
                <a:latin typeface="微软雅黑" panose="020B0503020204020204" charset="-122"/>
                <a:ea typeface="微软雅黑" panose="020B0503020204020204" charset="-122"/>
              </a:rPr>
              <a:t>与</a:t>
            </a:r>
            <a:r>
              <a:rPr lang="en-US" altLang="zh-CN" dirty="0">
                <a:solidFill>
                  <a:srgbClr val="21537D"/>
                </a:solidFill>
                <a:latin typeface="微软雅黑" panose="020B0503020204020204" charset="-122"/>
                <a:ea typeface="微软雅黑" panose="020B0503020204020204" charset="-122"/>
              </a:rPr>
              <a:t>(a)</a:t>
            </a:r>
            <a:r>
              <a:rPr lang="zh-CN" altLang="en-US" dirty="0">
                <a:solidFill>
                  <a:srgbClr val="21537D"/>
                </a:solidFill>
                <a:latin typeface="微软雅黑" panose="020B0503020204020204" charset="-122"/>
                <a:ea typeface="微软雅黑" panose="020B0503020204020204" charset="-122"/>
              </a:rPr>
              <a:t>效果相同（当可以推断类型时）</a:t>
            </a:r>
            <a:endParaRPr lang="en-US" altLang="zh-CN" dirty="0">
              <a:solidFill>
                <a:srgbClr val="21537D"/>
              </a:solidFill>
              <a:latin typeface="微软雅黑" panose="020B0503020204020204" charset="-122"/>
              <a:ea typeface="微软雅黑" panose="020B0503020204020204" charset="-122"/>
            </a:endParaRPr>
          </a:p>
          <a:p>
            <a:pPr marL="800100" lvl="1" indent="-342900">
              <a:lnSpc>
                <a:spcPct val="150000"/>
              </a:lnSpc>
              <a:buFont typeface="Wingdings" panose="05000000000000000000" charset="0"/>
              <a:buChar char=""/>
            </a:pPr>
            <a:r>
              <a:rPr lang="zh-CN" altLang="en-US" dirty="0">
                <a:solidFill>
                  <a:srgbClr val="21537D"/>
                </a:solidFill>
                <a:latin typeface="微软雅黑" panose="020B0503020204020204" charset="-122"/>
                <a:ea typeface="微软雅黑" panose="020B0503020204020204" charset="-122"/>
              </a:rPr>
              <a:t>所有参数需包含在圆括号内，参数之间用逗号相隔。例如：</a:t>
            </a:r>
            <a:r>
              <a:rPr lang="en-US" altLang="zh-CN" dirty="0">
                <a:solidFill>
                  <a:srgbClr val="21537D"/>
                </a:solidFill>
                <a:latin typeface="微软雅黑" panose="020B0503020204020204" charset="-122"/>
                <a:ea typeface="微软雅黑" panose="020B0503020204020204" charset="-122"/>
              </a:rPr>
              <a:t>(a, b) </a:t>
            </a:r>
            <a:r>
              <a:rPr lang="zh-CN" altLang="en-US" dirty="0">
                <a:solidFill>
                  <a:srgbClr val="21537D"/>
                </a:solidFill>
                <a:latin typeface="微软雅黑" panose="020B0503020204020204" charset="-122"/>
                <a:ea typeface="微软雅黑" panose="020B0503020204020204" charset="-122"/>
              </a:rPr>
              <a:t>或 </a:t>
            </a:r>
            <a:r>
              <a:rPr lang="en-US" altLang="zh-CN" dirty="0">
                <a:solidFill>
                  <a:srgbClr val="21537D"/>
                </a:solidFill>
                <a:latin typeface="微软雅黑" panose="020B0503020204020204" charset="-122"/>
                <a:ea typeface="微软雅黑" panose="020B0503020204020204" charset="-122"/>
              </a:rPr>
              <a:t>(</a:t>
            </a:r>
            <a:r>
              <a:rPr lang="en-US" altLang="zh-CN" dirty="0" err="1">
                <a:solidFill>
                  <a:srgbClr val="21537D"/>
                </a:solidFill>
                <a:latin typeface="微软雅黑" panose="020B0503020204020204" charset="-122"/>
                <a:ea typeface="微软雅黑" panose="020B0503020204020204" charset="-122"/>
              </a:rPr>
              <a:t>int</a:t>
            </a:r>
            <a:r>
              <a:rPr lang="en-US" altLang="zh-CN" dirty="0">
                <a:solidFill>
                  <a:srgbClr val="21537D"/>
                </a:solidFill>
                <a:latin typeface="微软雅黑" panose="020B0503020204020204" charset="-122"/>
                <a:ea typeface="微软雅黑" panose="020B0503020204020204" charset="-122"/>
              </a:rPr>
              <a:t> a, </a:t>
            </a:r>
            <a:r>
              <a:rPr lang="en-US" altLang="zh-CN" dirty="0" err="1">
                <a:solidFill>
                  <a:srgbClr val="21537D"/>
                </a:solidFill>
                <a:latin typeface="微软雅黑" panose="020B0503020204020204" charset="-122"/>
                <a:ea typeface="微软雅黑" panose="020B0503020204020204" charset="-122"/>
              </a:rPr>
              <a:t>int</a:t>
            </a:r>
            <a:r>
              <a:rPr lang="en-US" altLang="zh-CN" dirty="0">
                <a:solidFill>
                  <a:srgbClr val="21537D"/>
                </a:solidFill>
                <a:latin typeface="微软雅黑" panose="020B0503020204020204" charset="-122"/>
                <a:ea typeface="微软雅黑" panose="020B0503020204020204" charset="-122"/>
              </a:rPr>
              <a:t> b) </a:t>
            </a:r>
            <a:r>
              <a:rPr lang="zh-CN" altLang="en-US" dirty="0">
                <a:solidFill>
                  <a:srgbClr val="21537D"/>
                </a:solidFill>
                <a:latin typeface="微软雅黑" panose="020B0503020204020204" charset="-122"/>
                <a:ea typeface="微软雅黑" panose="020B0503020204020204" charset="-122"/>
              </a:rPr>
              <a:t>或 </a:t>
            </a:r>
            <a:r>
              <a:rPr lang="en-US" altLang="zh-CN" dirty="0">
                <a:solidFill>
                  <a:srgbClr val="21537D"/>
                </a:solidFill>
                <a:latin typeface="微软雅黑" panose="020B0503020204020204" charset="-122"/>
                <a:ea typeface="微软雅黑" panose="020B0503020204020204" charset="-122"/>
              </a:rPr>
              <a:t>(String a, </a:t>
            </a:r>
            <a:r>
              <a:rPr lang="en-US" altLang="zh-CN" dirty="0" err="1">
                <a:solidFill>
                  <a:srgbClr val="21537D"/>
                </a:solidFill>
                <a:latin typeface="微软雅黑" panose="020B0503020204020204" charset="-122"/>
                <a:ea typeface="微软雅黑" panose="020B0503020204020204" charset="-122"/>
              </a:rPr>
              <a:t>int</a:t>
            </a:r>
            <a:r>
              <a:rPr lang="en-US" altLang="zh-CN" dirty="0">
                <a:solidFill>
                  <a:srgbClr val="21537D"/>
                </a:solidFill>
                <a:latin typeface="微软雅黑" panose="020B0503020204020204" charset="-122"/>
                <a:ea typeface="微软雅黑" panose="020B0503020204020204" charset="-122"/>
              </a:rPr>
              <a:t> b, float c)</a:t>
            </a:r>
          </a:p>
          <a:p>
            <a:pPr marL="800100" lvl="1" indent="-342900">
              <a:lnSpc>
                <a:spcPct val="150000"/>
              </a:lnSpc>
              <a:buFont typeface="Wingdings" panose="05000000000000000000" charset="0"/>
              <a:buChar char=""/>
            </a:pPr>
            <a:r>
              <a:rPr lang="zh-CN" altLang="en-US" dirty="0">
                <a:solidFill>
                  <a:srgbClr val="21537D"/>
                </a:solidFill>
                <a:latin typeface="微软雅黑" panose="020B0503020204020204" charset="-122"/>
                <a:ea typeface="微软雅黑" panose="020B0503020204020204" charset="-122"/>
              </a:rPr>
              <a:t>空圆括号代表参数集为空。例如：</a:t>
            </a:r>
            <a:r>
              <a:rPr lang="en-US" altLang="zh-CN" dirty="0">
                <a:solidFill>
                  <a:srgbClr val="21537D"/>
                </a:solidFill>
                <a:latin typeface="微软雅黑" panose="020B0503020204020204" charset="-122"/>
                <a:ea typeface="微软雅黑" panose="020B0503020204020204" charset="-122"/>
              </a:rPr>
              <a:t>() -&gt; 42</a:t>
            </a:r>
          </a:p>
          <a:p>
            <a:pPr marL="800100" lvl="1" indent="-342900">
              <a:lnSpc>
                <a:spcPct val="150000"/>
              </a:lnSpc>
              <a:buFont typeface="Wingdings" panose="05000000000000000000" charset="0"/>
              <a:buChar char=""/>
            </a:pPr>
            <a:r>
              <a:rPr lang="zh-CN" altLang="en-US" dirty="0">
                <a:solidFill>
                  <a:srgbClr val="FF0000"/>
                </a:solidFill>
                <a:latin typeface="微软雅黑" panose="020B0503020204020204" charset="-122"/>
                <a:ea typeface="微软雅黑" panose="020B0503020204020204" charset="-122"/>
              </a:rPr>
              <a:t>当只有一个参数，且其类型可推导时，圆括号（）可省略</a:t>
            </a:r>
            <a:r>
              <a:rPr lang="zh-CN" altLang="en-US" dirty="0">
                <a:solidFill>
                  <a:srgbClr val="21537D"/>
                </a:solidFill>
                <a:latin typeface="微软雅黑" panose="020B0503020204020204" charset="-122"/>
                <a:ea typeface="微软雅黑" panose="020B0503020204020204" charset="-122"/>
              </a:rPr>
              <a:t>。例如：</a:t>
            </a:r>
            <a:r>
              <a:rPr lang="en-US" altLang="zh-CN" dirty="0">
                <a:solidFill>
                  <a:srgbClr val="21537D"/>
                </a:solidFill>
                <a:latin typeface="微软雅黑" panose="020B0503020204020204" charset="-122"/>
                <a:ea typeface="微软雅黑" panose="020B0503020204020204" charset="-122"/>
              </a:rPr>
              <a:t>a -&gt; {return a*a</a:t>
            </a:r>
            <a:r>
              <a:rPr lang="zh-CN" altLang="en-US" dirty="0">
                <a:solidFill>
                  <a:srgbClr val="21537D"/>
                </a:solidFill>
                <a:latin typeface="微软雅黑" panose="020B0503020204020204" charset="-122"/>
                <a:ea typeface="微软雅黑" panose="020B0503020204020204" charset="-122"/>
              </a:rPr>
              <a:t>；</a:t>
            </a:r>
            <a:r>
              <a:rPr lang="en-US" altLang="zh-CN" dirty="0">
                <a:solidFill>
                  <a:srgbClr val="21537D"/>
                </a:solidFill>
                <a:latin typeface="微软雅黑" panose="020B0503020204020204" charset="-122"/>
                <a:ea typeface="微软雅黑" panose="020B0503020204020204" charset="-122"/>
              </a:rPr>
              <a:t>}</a:t>
            </a:r>
          </a:p>
          <a:p>
            <a:pPr marL="800100" lvl="1" indent="-342900">
              <a:lnSpc>
                <a:spcPct val="150000"/>
              </a:lnSpc>
              <a:buFont typeface="Wingdings" panose="05000000000000000000" charset="0"/>
              <a:buChar char=""/>
            </a:pPr>
            <a:r>
              <a:rPr lang="en-US" altLang="zh-CN" dirty="0">
                <a:solidFill>
                  <a:srgbClr val="FF0000"/>
                </a:solidFill>
                <a:latin typeface="微软雅黑" panose="020B0503020204020204" charset="-122"/>
                <a:ea typeface="微软雅黑" panose="020B0503020204020204" charset="-122"/>
              </a:rPr>
              <a:t>Lambda </a:t>
            </a:r>
            <a:r>
              <a:rPr lang="zh-CN" altLang="en-US" dirty="0">
                <a:solidFill>
                  <a:srgbClr val="FF0000"/>
                </a:solidFill>
                <a:latin typeface="微软雅黑" panose="020B0503020204020204" charset="-122"/>
                <a:ea typeface="微软雅黑" panose="020B0503020204020204" charset="-122"/>
              </a:rPr>
              <a:t>表达式的主体可以是表达式或者是</a:t>
            </a:r>
            <a:r>
              <a:rPr lang="en-US" altLang="zh-CN" dirty="0">
                <a:solidFill>
                  <a:srgbClr val="FF0000"/>
                </a:solidFill>
                <a:latin typeface="微软雅黑" panose="020B0503020204020204" charset="-122"/>
                <a:ea typeface="微软雅黑" panose="020B0503020204020204" charset="-122"/>
              </a:rPr>
              <a:t>block</a:t>
            </a:r>
            <a:r>
              <a:rPr lang="zh-CN" altLang="en-US" dirty="0">
                <a:solidFill>
                  <a:srgbClr val="FF0000"/>
                </a:solidFill>
                <a:latin typeface="微软雅黑" panose="020B0503020204020204" charset="-122"/>
                <a:ea typeface="微软雅黑" panose="020B0503020204020204" charset="-122"/>
              </a:rPr>
              <a:t>，如果是表达式，不能有</a:t>
            </a:r>
            <a:r>
              <a:rPr lang="en-US" altLang="zh-CN" dirty="0">
                <a:solidFill>
                  <a:srgbClr val="FF0000"/>
                </a:solidFill>
                <a:latin typeface="微软雅黑" panose="020B0503020204020204" charset="-122"/>
                <a:ea typeface="微软雅黑" panose="020B0503020204020204" charset="-122"/>
              </a:rPr>
              <a:t>{}</a:t>
            </a:r>
            <a:r>
              <a:rPr lang="zh-CN" altLang="en-US" dirty="0">
                <a:solidFill>
                  <a:srgbClr val="FF0000"/>
                </a:solidFill>
                <a:latin typeface="微软雅黑" panose="020B0503020204020204" charset="-122"/>
                <a:ea typeface="微软雅黑" panose="020B0503020204020204" charset="-122"/>
              </a:rPr>
              <a:t>；如果是</a:t>
            </a:r>
            <a:r>
              <a:rPr lang="en-US" altLang="zh-CN" dirty="0">
                <a:solidFill>
                  <a:srgbClr val="FF0000"/>
                </a:solidFill>
                <a:latin typeface="微软雅黑" panose="020B0503020204020204" charset="-122"/>
                <a:ea typeface="微软雅黑" panose="020B0503020204020204" charset="-122"/>
              </a:rPr>
              <a:t>block</a:t>
            </a:r>
            <a:r>
              <a:rPr lang="zh-CN" altLang="en-US" dirty="0">
                <a:solidFill>
                  <a:srgbClr val="FF0000"/>
                </a:solidFill>
                <a:latin typeface="微软雅黑" panose="020B0503020204020204" charset="-122"/>
                <a:ea typeface="微软雅黑" panose="020B0503020204020204" charset="-122"/>
              </a:rPr>
              <a:t>，则必须加 </a:t>
            </a:r>
            <a:r>
              <a:rPr lang="en-US" altLang="zh-CN" dirty="0">
                <a:solidFill>
                  <a:srgbClr val="FF0000"/>
                </a:solidFill>
                <a:latin typeface="微软雅黑" panose="020B0503020204020204" charset="-122"/>
                <a:ea typeface="微软雅黑" panose="020B0503020204020204" charset="-122"/>
              </a:rPr>
              <a:t>{ }</a:t>
            </a:r>
          </a:p>
          <a:p>
            <a:pPr marL="342900" indent="-342900">
              <a:lnSpc>
                <a:spcPct val="150000"/>
              </a:lnSpc>
              <a:buFont typeface="Wingdings" panose="05000000000000000000" charset="0"/>
              <a:buChar char=""/>
            </a:pPr>
            <a:endParaRPr lang="en-US" altLang="zh-CN" sz="2000" dirty="0">
              <a:solidFill>
                <a:srgbClr val="21537D"/>
              </a:solidFill>
              <a:latin typeface="微软雅黑" panose="020B0503020204020204" charset="-122"/>
              <a:ea typeface="微软雅黑" panose="020B0503020204020204" charset="-122"/>
            </a:endParaRPr>
          </a:p>
        </p:txBody>
      </p:sp>
    </p:spTree>
    <p:extLst>
      <p:ext uri="{BB962C8B-B14F-4D97-AF65-F5344CB8AC3E}">
        <p14:creationId xmlns:p14="http://schemas.microsoft.com/office/powerpoint/2010/main" val="550412563"/>
      </p:ext>
    </p:extLst>
  </p:cSld>
  <p:clrMapOvr>
    <a:masterClrMapping/>
  </p:clrMapOvr>
  <p:transition>
    <p:push/>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文本占位符 2"/>
          <p:cNvSpPr>
            <a:spLocks noGrp="1"/>
          </p:cNvSpPr>
          <p:nvPr>
            <p:ph type="body" sz="quarter" idx="12"/>
          </p:nvPr>
        </p:nvSpPr>
        <p:spPr bwMode="auto">
          <a:xfrm>
            <a:off x="1370898" y="254146"/>
            <a:ext cx="7394575" cy="496887"/>
          </a:xfrm>
          <a:noFill/>
        </p:spPr>
        <p:txBody>
          <a:bodyPr vert="horz" wrap="square" lIns="91440" tIns="45720" rIns="91440" bIns="45720" numCol="1" anchor="t" anchorCtr="0" compatLnSpc="1">
            <a:noAutofit/>
          </a:bodyPr>
          <a:lstStyle/>
          <a:p>
            <a:pPr eaLnBrk="1" hangingPunct="1"/>
            <a:r>
              <a:rPr lang="en-US" altLang="zh-CN" sz="4000" dirty="0"/>
              <a:t>Lambda</a:t>
            </a:r>
            <a:r>
              <a:rPr lang="zh-CN" altLang="en-US" sz="4000" dirty="0"/>
              <a:t>表达式</a:t>
            </a:r>
          </a:p>
        </p:txBody>
      </p:sp>
      <p:sp>
        <p:nvSpPr>
          <p:cNvPr id="7" name="文本占位符 1"/>
          <p:cNvSpPr>
            <a:spLocks noGrp="1"/>
          </p:cNvSpPr>
          <p:nvPr/>
        </p:nvSpPr>
        <p:spPr bwMode="auto">
          <a:xfrm>
            <a:off x="-20366" y="246843"/>
            <a:ext cx="1221831" cy="1008380"/>
          </a:xfrm>
          <a:prstGeom prst="rect">
            <a:avLst/>
          </a:prstGeom>
          <a:noFill/>
        </p:spPr>
        <p:txBody>
          <a:bodyPr vert="horz" wrap="square" lIns="91440" tIns="45720" rIns="91440" bIns="45720" numCol="1" rtlCol="0" anchor="t" anchorCtr="0" compatLnSpc="1">
            <a:normAutofit fontScale="87500"/>
          </a:bodyPr>
          <a:lstStyle>
            <a:lvl1pPr marL="0" indent="0" algn="dist" defTabSz="914400" rtl="0" eaLnBrk="1" latinLnBrk="0" hangingPunct="1">
              <a:lnSpc>
                <a:spcPct val="90000"/>
              </a:lnSpc>
              <a:spcBef>
                <a:spcPts val="1000"/>
              </a:spcBef>
              <a:buFont typeface="Arial" panose="020B0604020202020204" pitchFamily="34" charset="0"/>
              <a:buNone/>
              <a:defRPr sz="4800" b="1" kern="1200">
                <a:solidFill>
                  <a:schemeClr val="bg1"/>
                </a:solidFill>
                <a:latin typeface="华文细黑" panose="02010600040101010101" pitchFamily="2" charset="-122"/>
                <a:ea typeface="华文细黑" panose="02010600040101010101" pitchFamily="2"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en-US" altLang="zh-CN" dirty="0"/>
              <a:t>30.8</a:t>
            </a:r>
          </a:p>
        </p:txBody>
      </p:sp>
      <p:sp>
        <p:nvSpPr>
          <p:cNvPr id="2" name="文本框 1">
            <a:extLst>
              <a:ext uri="{FF2B5EF4-FFF2-40B4-BE49-F238E27FC236}">
                <a16:creationId xmlns:a16="http://schemas.microsoft.com/office/drawing/2014/main" id="{300E8A74-D0B6-44F4-2C74-4257F14C79C3}"/>
              </a:ext>
            </a:extLst>
          </p:cNvPr>
          <p:cNvSpPr txBox="1"/>
          <p:nvPr/>
        </p:nvSpPr>
        <p:spPr>
          <a:xfrm>
            <a:off x="0" y="1169572"/>
            <a:ext cx="12010292" cy="4706225"/>
          </a:xfrm>
          <a:prstGeom prst="rect">
            <a:avLst/>
          </a:prstGeom>
          <a:noFill/>
        </p:spPr>
        <p:txBody>
          <a:bodyPr wrap="square" rtlCol="0" anchor="t">
            <a:spAutoFit/>
          </a:bodyPr>
          <a:lstStyle/>
          <a:p>
            <a:pPr marL="342900" indent="-342900">
              <a:lnSpc>
                <a:spcPct val="150000"/>
              </a:lnSpc>
              <a:buFont typeface="Wingdings" panose="05000000000000000000" charset="0"/>
              <a:buChar char=""/>
            </a:pPr>
            <a:r>
              <a:rPr lang="zh-CN" altLang="en-US" sz="2000" dirty="0">
                <a:solidFill>
                  <a:srgbClr val="FF0000"/>
                </a:solidFill>
                <a:latin typeface="微软雅黑" panose="020B0503020204020204" charset="-122"/>
                <a:ea typeface="微软雅黑" panose="020B0503020204020204" charset="-122"/>
              </a:rPr>
              <a:t>每个 </a:t>
            </a:r>
            <a:r>
              <a:rPr lang="en-US" altLang="zh-CN" sz="2000" dirty="0">
                <a:solidFill>
                  <a:srgbClr val="FF0000"/>
                </a:solidFill>
                <a:latin typeface="微软雅黑" panose="020B0503020204020204" charset="-122"/>
                <a:ea typeface="微软雅黑" panose="020B0503020204020204" charset="-122"/>
              </a:rPr>
              <a:t>Lambda </a:t>
            </a:r>
            <a:r>
              <a:rPr lang="zh-CN" altLang="en-US" sz="2000" dirty="0">
                <a:solidFill>
                  <a:srgbClr val="FF0000"/>
                </a:solidFill>
                <a:latin typeface="微软雅黑" panose="020B0503020204020204" charset="-122"/>
                <a:ea typeface="微软雅黑" panose="020B0503020204020204" charset="-122"/>
              </a:rPr>
              <a:t>表达式都能隐式地赋值给函数式接口</a:t>
            </a:r>
            <a:endParaRPr lang="en-US" altLang="zh-CN" sz="2000" dirty="0">
              <a:solidFill>
                <a:srgbClr val="FF0000"/>
              </a:solidFill>
              <a:latin typeface="微软雅黑" panose="020B0503020204020204" charset="-122"/>
              <a:ea typeface="微软雅黑" panose="020B0503020204020204" charset="-122"/>
            </a:endParaRPr>
          </a:p>
          <a:p>
            <a:pPr marL="800100" lvl="1" indent="-342900">
              <a:lnSpc>
                <a:spcPct val="150000"/>
              </a:lnSpc>
              <a:buFont typeface="Wingdings" panose="05000000000000000000" charset="0"/>
              <a:buChar char=""/>
            </a:pPr>
            <a:r>
              <a:rPr lang="en-US" altLang="zh-CN" dirty="0" err="1">
                <a:solidFill>
                  <a:srgbClr val="21537D"/>
                </a:solidFill>
                <a:latin typeface="微软雅黑" panose="020B0503020204020204" charset="-122"/>
                <a:ea typeface="微软雅黑" panose="020B0503020204020204" charset="-122"/>
              </a:rPr>
              <a:t>Runnable</a:t>
            </a:r>
            <a:r>
              <a:rPr lang="zh-CN" altLang="en-US" dirty="0">
                <a:solidFill>
                  <a:srgbClr val="21537D"/>
                </a:solidFill>
                <a:latin typeface="微软雅黑" panose="020B0503020204020204" charset="-122"/>
                <a:ea typeface="微软雅黑" panose="020B0503020204020204" charset="-122"/>
              </a:rPr>
              <a:t>接口就是函数式接口，里面定义接口方法</a:t>
            </a:r>
            <a:r>
              <a:rPr lang="en-US" altLang="zh-CN" dirty="0">
                <a:solidFill>
                  <a:srgbClr val="21537D"/>
                </a:solidFill>
                <a:latin typeface="微软雅黑" panose="020B0503020204020204" charset="-122"/>
                <a:ea typeface="微软雅黑" panose="020B0503020204020204" charset="-122"/>
              </a:rPr>
              <a:t>void run( )</a:t>
            </a:r>
            <a:r>
              <a:rPr lang="zh-CN" altLang="en-US" dirty="0">
                <a:solidFill>
                  <a:srgbClr val="21537D"/>
                </a:solidFill>
                <a:latin typeface="微软雅黑" panose="020B0503020204020204" charset="-122"/>
                <a:ea typeface="微软雅黑" panose="020B0503020204020204" charset="-122"/>
              </a:rPr>
              <a:t>，我们可以通过 </a:t>
            </a:r>
            <a:r>
              <a:rPr lang="en-US" altLang="en-US" dirty="0">
                <a:solidFill>
                  <a:srgbClr val="21537D"/>
                </a:solidFill>
                <a:latin typeface="微软雅黑" panose="020B0503020204020204" charset="-122"/>
                <a:ea typeface="微软雅黑" panose="020B0503020204020204" charset="-122"/>
              </a:rPr>
              <a:t>Lambda </a:t>
            </a:r>
            <a:r>
              <a:rPr lang="zh-CN" altLang="en-US" dirty="0">
                <a:solidFill>
                  <a:srgbClr val="21537D"/>
                </a:solidFill>
                <a:latin typeface="微软雅黑" panose="020B0503020204020204" charset="-122"/>
                <a:ea typeface="微软雅黑" panose="020B0503020204020204" charset="-122"/>
              </a:rPr>
              <a:t>表达式创建一个接口实例 </a:t>
            </a:r>
            <a:r>
              <a:rPr lang="zh-CN" altLang="en-US" sz="2000" dirty="0">
                <a:solidFill>
                  <a:srgbClr val="21537D"/>
                </a:solidFill>
                <a:latin typeface="微软雅黑" panose="020B0503020204020204" charset="-122"/>
                <a:ea typeface="微软雅黑" panose="020B0503020204020204" charset="-122"/>
              </a:rPr>
              <a:t>。</a:t>
            </a:r>
            <a:endParaRPr lang="en-US" altLang="zh-CN" sz="2000" dirty="0">
              <a:solidFill>
                <a:srgbClr val="21537D"/>
              </a:solidFill>
              <a:latin typeface="微软雅黑" panose="020B0503020204020204" charset="-122"/>
              <a:ea typeface="微软雅黑" panose="020B0503020204020204" charset="-122"/>
            </a:endParaRPr>
          </a:p>
          <a:p>
            <a:pPr marL="1257300" lvl="2" indent="-342900">
              <a:lnSpc>
                <a:spcPct val="150000"/>
              </a:lnSpc>
              <a:buFont typeface="Wingdings" panose="05000000000000000000" charset="0"/>
              <a:buChar char=""/>
            </a:pPr>
            <a:r>
              <a:rPr lang="zh-CN" altLang="en-US" dirty="0">
                <a:solidFill>
                  <a:srgbClr val="21537D"/>
                </a:solidFill>
                <a:latin typeface="微软雅黑" panose="020B0503020204020204" charset="-122"/>
                <a:ea typeface="微软雅黑" panose="020B0503020204020204" charset="-122"/>
              </a:rPr>
              <a:t>上面语句的含义是：将一个实现了</a:t>
            </a:r>
            <a:r>
              <a:rPr lang="en-US" altLang="zh-CN" dirty="0">
                <a:solidFill>
                  <a:srgbClr val="21537D"/>
                </a:solidFill>
                <a:latin typeface="微软雅黑" panose="020B0503020204020204" charset="-122"/>
                <a:ea typeface="微软雅黑" panose="020B0503020204020204" charset="-122"/>
              </a:rPr>
              <a:t>Runnable</a:t>
            </a:r>
            <a:r>
              <a:rPr lang="zh-CN" altLang="en-US" dirty="0">
                <a:solidFill>
                  <a:srgbClr val="21537D"/>
                </a:solidFill>
                <a:latin typeface="微软雅黑" panose="020B0503020204020204" charset="-122"/>
                <a:ea typeface="微软雅黑" panose="020B0503020204020204" charset="-122"/>
              </a:rPr>
              <a:t>接口的类的实例赋值给</a:t>
            </a:r>
            <a:r>
              <a:rPr lang="en-US" altLang="zh-CN" dirty="0">
                <a:solidFill>
                  <a:srgbClr val="21537D"/>
                </a:solidFill>
                <a:latin typeface="微软雅黑" panose="020B0503020204020204" charset="-122"/>
                <a:ea typeface="微软雅黑" panose="020B0503020204020204" charset="-122"/>
              </a:rPr>
              <a:t>Runnable</a:t>
            </a:r>
            <a:r>
              <a:rPr lang="zh-CN" altLang="en-US" dirty="0">
                <a:solidFill>
                  <a:srgbClr val="21537D"/>
                </a:solidFill>
                <a:latin typeface="微软雅黑" panose="020B0503020204020204" charset="-122"/>
                <a:ea typeface="微软雅黑" panose="020B0503020204020204" charset="-122"/>
              </a:rPr>
              <a:t>接口引用</a:t>
            </a:r>
            <a:r>
              <a:rPr lang="en-US" altLang="zh-CN" dirty="0">
                <a:solidFill>
                  <a:srgbClr val="21537D"/>
                </a:solidFill>
                <a:latin typeface="微软雅黑" panose="020B0503020204020204" charset="-122"/>
                <a:ea typeface="微软雅黑" panose="020B0503020204020204" charset="-122"/>
              </a:rPr>
              <a:t>r</a:t>
            </a:r>
            <a:r>
              <a:rPr lang="zh-CN" altLang="en-US" dirty="0">
                <a:solidFill>
                  <a:srgbClr val="21537D"/>
                </a:solidFill>
                <a:latin typeface="微软雅黑" panose="020B0503020204020204" charset="-122"/>
                <a:ea typeface="微软雅黑" panose="020B0503020204020204" charset="-122"/>
              </a:rPr>
              <a:t>，</a:t>
            </a:r>
            <a:r>
              <a:rPr lang="en-US" altLang="en-US" dirty="0">
                <a:solidFill>
                  <a:srgbClr val="21537D"/>
                </a:solidFill>
                <a:latin typeface="微软雅黑" panose="020B0503020204020204" charset="-122"/>
                <a:ea typeface="微软雅黑" panose="020B0503020204020204" charset="-122"/>
              </a:rPr>
              <a:t> Lambda </a:t>
            </a:r>
            <a:r>
              <a:rPr lang="zh-CN" altLang="en-US" dirty="0">
                <a:solidFill>
                  <a:srgbClr val="21537D"/>
                </a:solidFill>
                <a:latin typeface="微软雅黑" panose="020B0503020204020204" charset="-122"/>
                <a:ea typeface="微软雅黑" panose="020B0503020204020204" charset="-122"/>
              </a:rPr>
              <a:t>表达式的主体就是接口方法</a:t>
            </a:r>
            <a:r>
              <a:rPr lang="en-US" altLang="zh-CN" dirty="0">
                <a:solidFill>
                  <a:srgbClr val="21537D"/>
                </a:solidFill>
                <a:latin typeface="微软雅黑" panose="020B0503020204020204" charset="-122"/>
                <a:ea typeface="微软雅黑" panose="020B0503020204020204" charset="-122"/>
              </a:rPr>
              <a:t>void run( )</a:t>
            </a:r>
            <a:r>
              <a:rPr lang="zh-CN" altLang="en-US" dirty="0">
                <a:solidFill>
                  <a:srgbClr val="21537D"/>
                </a:solidFill>
                <a:latin typeface="微软雅黑" panose="020B0503020204020204" charset="-122"/>
                <a:ea typeface="微软雅黑" panose="020B0503020204020204" charset="-122"/>
              </a:rPr>
              <a:t>的具体实现</a:t>
            </a:r>
            <a:endParaRPr lang="en-US" altLang="zh-CN" dirty="0">
              <a:solidFill>
                <a:srgbClr val="21537D"/>
              </a:solidFill>
              <a:latin typeface="微软雅黑" panose="020B0503020204020204" charset="-122"/>
              <a:ea typeface="微软雅黑" panose="020B0503020204020204" charset="-122"/>
            </a:endParaRPr>
          </a:p>
          <a:p>
            <a:pPr marL="800100" lvl="1" indent="-342900">
              <a:lnSpc>
                <a:spcPct val="150000"/>
              </a:lnSpc>
              <a:buFont typeface="Wingdings" panose="05000000000000000000" charset="0"/>
              <a:buChar char=""/>
            </a:pPr>
            <a:r>
              <a:rPr lang="zh-CN" altLang="en-US" dirty="0">
                <a:solidFill>
                  <a:srgbClr val="21537D"/>
                </a:solidFill>
                <a:latin typeface="微软雅黑" panose="020B0503020204020204" charset="-122"/>
                <a:ea typeface="微软雅黑" panose="020B0503020204020204" charset="-122"/>
              </a:rPr>
              <a:t>当不是显式赋值给函数式接口时，编译器会自动解释这种转化：</a:t>
            </a:r>
            <a:endParaRPr lang="en-US" altLang="zh-CN" dirty="0">
              <a:solidFill>
                <a:srgbClr val="21537D"/>
              </a:solidFill>
              <a:latin typeface="微软雅黑" panose="020B0503020204020204" charset="-122"/>
              <a:ea typeface="微软雅黑" panose="020B0503020204020204" charset="-122"/>
            </a:endParaRPr>
          </a:p>
          <a:p>
            <a:pPr marL="800100" lvl="1" indent="-342900">
              <a:lnSpc>
                <a:spcPct val="150000"/>
              </a:lnSpc>
              <a:buFont typeface="Wingdings" panose="05000000000000000000" charset="0"/>
              <a:buChar char=""/>
            </a:pPr>
            <a:endParaRPr lang="en-US" altLang="zh-CN" dirty="0">
              <a:solidFill>
                <a:srgbClr val="21537D"/>
              </a:solidFill>
              <a:latin typeface="微软雅黑" panose="020B0503020204020204" charset="-122"/>
              <a:ea typeface="微软雅黑" panose="020B0503020204020204" charset="-122"/>
            </a:endParaRPr>
          </a:p>
          <a:p>
            <a:pPr marL="800100" lvl="1" indent="-342900">
              <a:lnSpc>
                <a:spcPct val="150000"/>
              </a:lnSpc>
              <a:buFont typeface="Wingdings" panose="05000000000000000000" charset="0"/>
              <a:buChar char=""/>
            </a:pPr>
            <a:endParaRPr lang="en-US" altLang="zh-CN" dirty="0">
              <a:solidFill>
                <a:srgbClr val="21537D"/>
              </a:solidFill>
              <a:latin typeface="微软雅黑" panose="020B0503020204020204" charset="-122"/>
              <a:ea typeface="微软雅黑" panose="020B0503020204020204" charset="-122"/>
            </a:endParaRPr>
          </a:p>
          <a:p>
            <a:pPr marL="800100" lvl="1" indent="-342900">
              <a:lnSpc>
                <a:spcPct val="150000"/>
              </a:lnSpc>
              <a:buFont typeface="Wingdings" panose="05000000000000000000" charset="0"/>
              <a:buChar char=""/>
            </a:pPr>
            <a:endParaRPr lang="en-US" altLang="zh-CN" dirty="0">
              <a:solidFill>
                <a:srgbClr val="21537D"/>
              </a:solidFill>
              <a:latin typeface="微软雅黑" panose="020B0503020204020204" charset="-122"/>
              <a:ea typeface="微软雅黑" panose="020B0503020204020204" charset="-122"/>
            </a:endParaRPr>
          </a:p>
          <a:p>
            <a:pPr marL="800100" lvl="1" indent="-342900">
              <a:lnSpc>
                <a:spcPct val="150000"/>
              </a:lnSpc>
              <a:buFont typeface="Wingdings" panose="05000000000000000000" charset="0"/>
              <a:buChar char=""/>
            </a:pPr>
            <a:r>
              <a:rPr lang="zh-CN" altLang="en-US" dirty="0">
                <a:solidFill>
                  <a:srgbClr val="21537D"/>
                </a:solidFill>
                <a:latin typeface="微软雅黑" panose="020B0503020204020204" charset="-122"/>
                <a:ea typeface="微软雅黑" panose="020B0503020204020204" charset="-122"/>
              </a:rPr>
              <a:t>在上面的代码中，编译器会自动推断：根据线程类的构造函数签名 </a:t>
            </a:r>
            <a:r>
              <a:rPr lang="en-US" altLang="en-US" dirty="0">
                <a:solidFill>
                  <a:srgbClr val="21537D"/>
                </a:solidFill>
                <a:latin typeface="微软雅黑" panose="020B0503020204020204" charset="-122"/>
                <a:ea typeface="微软雅黑" panose="020B0503020204020204" charset="-122"/>
              </a:rPr>
              <a:t>public Thread(</a:t>
            </a:r>
            <a:r>
              <a:rPr lang="en-US" altLang="en-US" dirty="0" err="1">
                <a:solidFill>
                  <a:srgbClr val="21537D"/>
                </a:solidFill>
                <a:latin typeface="微软雅黑" panose="020B0503020204020204" charset="-122"/>
                <a:ea typeface="微软雅黑" panose="020B0503020204020204" charset="-122"/>
              </a:rPr>
              <a:t>Runnable</a:t>
            </a:r>
            <a:r>
              <a:rPr lang="en-US" altLang="en-US" dirty="0">
                <a:solidFill>
                  <a:srgbClr val="21537D"/>
                </a:solidFill>
                <a:latin typeface="微软雅黑" panose="020B0503020204020204" charset="-122"/>
                <a:ea typeface="微软雅黑" panose="020B0503020204020204" charset="-122"/>
              </a:rPr>
              <a:t> r) { }，</a:t>
            </a:r>
            <a:r>
              <a:rPr lang="zh-CN" altLang="en-US" dirty="0">
                <a:solidFill>
                  <a:srgbClr val="21537D"/>
                </a:solidFill>
                <a:latin typeface="微软雅黑" panose="020B0503020204020204" charset="-122"/>
                <a:ea typeface="微软雅黑" panose="020B0503020204020204" charset="-122"/>
              </a:rPr>
              <a:t>将该 </a:t>
            </a:r>
            <a:r>
              <a:rPr lang="en-US" altLang="en-US" dirty="0">
                <a:solidFill>
                  <a:srgbClr val="21537D"/>
                </a:solidFill>
                <a:latin typeface="微软雅黑" panose="020B0503020204020204" charset="-122"/>
                <a:ea typeface="微软雅黑" panose="020B0503020204020204" charset="-122"/>
              </a:rPr>
              <a:t>Lambda </a:t>
            </a:r>
            <a:r>
              <a:rPr lang="zh-CN" altLang="en-US" dirty="0">
                <a:solidFill>
                  <a:srgbClr val="21537D"/>
                </a:solidFill>
                <a:latin typeface="微软雅黑" panose="020B0503020204020204" charset="-122"/>
                <a:ea typeface="微软雅黑" panose="020B0503020204020204" charset="-122"/>
              </a:rPr>
              <a:t>表达式赋给 </a:t>
            </a:r>
            <a:r>
              <a:rPr lang="en-US" altLang="en-US" dirty="0" err="1">
                <a:solidFill>
                  <a:srgbClr val="21537D"/>
                </a:solidFill>
                <a:latin typeface="微软雅黑" panose="020B0503020204020204" charset="-122"/>
                <a:ea typeface="微软雅黑" panose="020B0503020204020204" charset="-122"/>
              </a:rPr>
              <a:t>Runnable</a:t>
            </a:r>
            <a:r>
              <a:rPr lang="en-US" altLang="en-US" dirty="0">
                <a:solidFill>
                  <a:srgbClr val="21537D"/>
                </a:solidFill>
                <a:latin typeface="微软雅黑" panose="020B0503020204020204" charset="-122"/>
                <a:ea typeface="微软雅黑" panose="020B0503020204020204" charset="-122"/>
              </a:rPr>
              <a:t> </a:t>
            </a:r>
            <a:r>
              <a:rPr lang="zh-CN" altLang="en-US" dirty="0">
                <a:solidFill>
                  <a:srgbClr val="21537D"/>
                </a:solidFill>
                <a:latin typeface="微软雅黑" panose="020B0503020204020204" charset="-122"/>
                <a:ea typeface="微软雅黑" panose="020B0503020204020204" charset="-122"/>
              </a:rPr>
              <a:t>接口。</a:t>
            </a:r>
            <a:endParaRPr lang="en-US" altLang="zh-CN" dirty="0">
              <a:solidFill>
                <a:srgbClr val="21537D"/>
              </a:solidFill>
              <a:latin typeface="微软雅黑" panose="020B0503020204020204" charset="-122"/>
              <a:ea typeface="微软雅黑" panose="020B0503020204020204" charset="-122"/>
            </a:endParaRPr>
          </a:p>
        </p:txBody>
      </p:sp>
      <p:sp>
        <p:nvSpPr>
          <p:cNvPr id="3" name="Rectangle 1">
            <a:extLst>
              <a:ext uri="{FF2B5EF4-FFF2-40B4-BE49-F238E27FC236}">
                <a16:creationId xmlns:a16="http://schemas.microsoft.com/office/drawing/2014/main" id="{8DB6B1DB-0974-99FE-1946-11E553718139}"/>
              </a:ext>
            </a:extLst>
          </p:cNvPr>
          <p:cNvSpPr>
            <a:spLocks noChangeArrowheads="1"/>
          </p:cNvSpPr>
          <p:nvPr/>
        </p:nvSpPr>
        <p:spPr bwMode="auto">
          <a:xfrm>
            <a:off x="1648651" y="2192541"/>
            <a:ext cx="7702062" cy="341099"/>
          </a:xfrm>
          <a:prstGeom prst="rect">
            <a:avLst/>
          </a:prstGeom>
          <a:solidFill>
            <a:srgbClr val="F5F5F5"/>
          </a:solidFill>
          <a:ln w="9525">
            <a:noFill/>
            <a:miter lim="800000"/>
            <a:headEnd/>
            <a:tailEnd/>
          </a:ln>
          <a:effectLst/>
        </p:spPr>
        <p:txBody>
          <a:bodyPr vert="horz" wrap="square" lIns="0" tIns="0" rIns="0" bIns="6348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b="0" i="0" u="none" strike="noStrike" cap="none" normalizeH="0" baseline="0" dirty="0">
                <a:ln>
                  <a:noFill/>
                </a:ln>
                <a:solidFill>
                  <a:srgbClr val="333333"/>
                </a:solidFill>
                <a:effectLst/>
                <a:latin typeface="华文新魏" pitchFamily="2" charset="-122"/>
                <a:ea typeface="华文新魏" pitchFamily="2" charset="-122"/>
                <a:cs typeface="宋体" pitchFamily="2" charset="-122"/>
              </a:rPr>
              <a:t>Runnable </a:t>
            </a:r>
            <a:r>
              <a:rPr kumimoji="0" lang="en-US" altLang="zh-CN" b="0" i="0" u="none" strike="noStrike" cap="none" normalizeH="0" baseline="0" dirty="0">
                <a:ln>
                  <a:noFill/>
                </a:ln>
                <a:solidFill>
                  <a:srgbClr val="333333"/>
                </a:solidFill>
                <a:effectLst/>
                <a:latin typeface="华文新魏" pitchFamily="2" charset="-122"/>
                <a:ea typeface="华文新魏" pitchFamily="2" charset="-122"/>
                <a:cs typeface="宋体" pitchFamily="2" charset="-122"/>
              </a:rPr>
              <a:t>  </a:t>
            </a:r>
            <a:r>
              <a:rPr kumimoji="0" lang="zh-CN" altLang="zh-CN" b="0" i="0" u="none" strike="noStrike" cap="none" normalizeH="0" baseline="0" dirty="0">
                <a:ln>
                  <a:noFill/>
                </a:ln>
                <a:solidFill>
                  <a:srgbClr val="333333"/>
                </a:solidFill>
                <a:effectLst/>
                <a:latin typeface="华文新魏" pitchFamily="2" charset="-122"/>
                <a:ea typeface="华文新魏" pitchFamily="2" charset="-122"/>
                <a:cs typeface="宋体" pitchFamily="2" charset="-122"/>
              </a:rPr>
              <a:t>r = (</a:t>
            </a:r>
            <a:r>
              <a:rPr kumimoji="0" lang="en-US" altLang="zh-CN" b="0" i="0" u="none" strike="noStrike" cap="none" normalizeH="0" baseline="0" dirty="0">
                <a:ln>
                  <a:noFill/>
                </a:ln>
                <a:solidFill>
                  <a:srgbClr val="333333"/>
                </a:solidFill>
                <a:effectLst/>
                <a:latin typeface="华文新魏" pitchFamily="2" charset="-122"/>
                <a:ea typeface="华文新魏" pitchFamily="2" charset="-122"/>
                <a:cs typeface="宋体" pitchFamily="2" charset="-122"/>
              </a:rPr>
              <a:t> </a:t>
            </a:r>
            <a:r>
              <a:rPr kumimoji="0" lang="zh-CN" altLang="zh-CN" b="0" i="0" u="none" strike="noStrike" cap="none" normalizeH="0" baseline="0" dirty="0">
                <a:ln>
                  <a:noFill/>
                </a:ln>
                <a:solidFill>
                  <a:srgbClr val="333333"/>
                </a:solidFill>
                <a:effectLst/>
                <a:latin typeface="华文新魏" pitchFamily="2" charset="-122"/>
                <a:ea typeface="华文新魏" pitchFamily="2" charset="-122"/>
                <a:cs typeface="宋体" pitchFamily="2" charset="-122"/>
              </a:rPr>
              <a:t>) -&gt; System.out.println("hello world");</a:t>
            </a:r>
            <a:r>
              <a:rPr kumimoji="0" lang="zh-CN" altLang="zh-CN" b="0" i="0" u="none" strike="noStrike" cap="none" normalizeH="0" baseline="0" dirty="0">
                <a:ln>
                  <a:noFill/>
                </a:ln>
                <a:solidFill>
                  <a:schemeClr val="tx1"/>
                </a:solidFill>
                <a:effectLst/>
                <a:latin typeface="华文新魏" pitchFamily="2" charset="-122"/>
                <a:ea typeface="华文新魏" pitchFamily="2" charset="-122"/>
                <a:cs typeface="宋体" pitchFamily="2" charset="-122"/>
              </a:rPr>
              <a:t> </a:t>
            </a:r>
          </a:p>
        </p:txBody>
      </p:sp>
      <p:sp>
        <p:nvSpPr>
          <p:cNvPr id="5" name="Rectangle 2">
            <a:extLst>
              <a:ext uri="{FF2B5EF4-FFF2-40B4-BE49-F238E27FC236}">
                <a16:creationId xmlns:a16="http://schemas.microsoft.com/office/drawing/2014/main" id="{113002CE-69B8-17C3-36FE-D9ACB0974143}"/>
              </a:ext>
            </a:extLst>
          </p:cNvPr>
          <p:cNvSpPr>
            <a:spLocks noChangeArrowheads="1"/>
          </p:cNvSpPr>
          <p:nvPr/>
        </p:nvSpPr>
        <p:spPr bwMode="auto">
          <a:xfrm>
            <a:off x="1384882" y="3955443"/>
            <a:ext cx="7965831" cy="895097"/>
          </a:xfrm>
          <a:prstGeom prst="rect">
            <a:avLst/>
          </a:prstGeom>
          <a:solidFill>
            <a:srgbClr val="F5F5F5"/>
          </a:solidFill>
          <a:ln w="9525">
            <a:noFill/>
            <a:miter lim="800000"/>
            <a:headEnd/>
            <a:tailEnd/>
          </a:ln>
          <a:effectLst/>
        </p:spPr>
        <p:txBody>
          <a:bodyPr vert="horz" wrap="square" lIns="0" tIns="0" rIns="0" bIns="6348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zh-CN" altLang="zh-CN" dirty="0">
                <a:solidFill>
                  <a:srgbClr val="333333"/>
                </a:solidFill>
                <a:latin typeface="华文新魏" pitchFamily="2" charset="-122"/>
                <a:ea typeface="华文新魏" pitchFamily="2" charset="-122"/>
                <a:cs typeface="宋体" pitchFamily="2" charset="-122"/>
              </a:rPr>
              <a:t>new Thread( </a:t>
            </a:r>
            <a:endParaRPr lang="en-US" altLang="zh-CN" dirty="0">
              <a:solidFill>
                <a:srgbClr val="333333"/>
              </a:solidFill>
              <a:latin typeface="华文新魏" pitchFamily="2" charset="-122"/>
              <a:ea typeface="华文新魏" pitchFamily="2" charset="-122"/>
              <a:cs typeface="宋体" pitchFamily="2" charset="-122"/>
            </a:endParaRPr>
          </a:p>
          <a:p>
            <a:pPr marL="0" marR="0" lvl="0" indent="0" algn="l" defTabSz="914400" rtl="0" eaLnBrk="1" fontAlgn="base" latinLnBrk="0" hangingPunct="1">
              <a:lnSpc>
                <a:spcPct val="100000"/>
              </a:lnSpc>
              <a:spcBef>
                <a:spcPct val="0"/>
              </a:spcBef>
              <a:spcAft>
                <a:spcPct val="0"/>
              </a:spcAft>
              <a:buClrTx/>
              <a:buSzTx/>
              <a:buFontTx/>
              <a:buNone/>
              <a:tabLst/>
            </a:pPr>
            <a:r>
              <a:rPr lang="en-US" altLang="zh-CN" dirty="0">
                <a:solidFill>
                  <a:srgbClr val="333333"/>
                </a:solidFill>
                <a:latin typeface="华文新魏" pitchFamily="2" charset="-122"/>
                <a:ea typeface="华文新魏" pitchFamily="2" charset="-122"/>
                <a:cs typeface="宋体" pitchFamily="2" charset="-122"/>
              </a:rPr>
              <a:t>	</a:t>
            </a:r>
            <a:r>
              <a:rPr lang="zh-CN" altLang="zh-CN" dirty="0">
                <a:solidFill>
                  <a:srgbClr val="333333"/>
                </a:solidFill>
                <a:latin typeface="华文新魏" pitchFamily="2" charset="-122"/>
                <a:ea typeface="华文新魏" pitchFamily="2" charset="-122"/>
                <a:cs typeface="宋体" pitchFamily="2" charset="-122"/>
              </a:rPr>
              <a:t>() -&gt; System.out.println("hello world") </a:t>
            </a:r>
            <a:endParaRPr lang="en-US" altLang="zh-CN" dirty="0">
              <a:solidFill>
                <a:srgbClr val="333333"/>
              </a:solidFill>
              <a:latin typeface="华文新魏" pitchFamily="2" charset="-122"/>
              <a:ea typeface="华文新魏" pitchFamily="2" charset="-122"/>
              <a:cs typeface="宋体" pitchFamily="2" charset="-122"/>
            </a:endParaRPr>
          </a:p>
          <a:p>
            <a:pPr marL="0" marR="0" lvl="0" indent="0" algn="l" defTabSz="914400" rtl="0" eaLnBrk="1" fontAlgn="base" latinLnBrk="0" hangingPunct="1">
              <a:lnSpc>
                <a:spcPct val="100000"/>
              </a:lnSpc>
              <a:spcBef>
                <a:spcPct val="0"/>
              </a:spcBef>
              <a:spcAft>
                <a:spcPct val="0"/>
              </a:spcAft>
              <a:buClrTx/>
              <a:buSzTx/>
              <a:buFontTx/>
              <a:buNone/>
              <a:tabLst/>
            </a:pPr>
            <a:r>
              <a:rPr lang="zh-CN" altLang="zh-CN" dirty="0">
                <a:solidFill>
                  <a:srgbClr val="333333"/>
                </a:solidFill>
                <a:latin typeface="华文新魏" pitchFamily="2" charset="-122"/>
                <a:ea typeface="华文新魏" pitchFamily="2" charset="-122"/>
                <a:cs typeface="宋体" pitchFamily="2" charset="-122"/>
              </a:rPr>
              <a:t>).start(); </a:t>
            </a:r>
          </a:p>
        </p:txBody>
      </p:sp>
    </p:spTree>
    <p:extLst>
      <p:ext uri="{BB962C8B-B14F-4D97-AF65-F5344CB8AC3E}">
        <p14:creationId xmlns:p14="http://schemas.microsoft.com/office/powerpoint/2010/main" val="2005246163"/>
      </p:ext>
    </p:extLst>
  </p:cSld>
  <p:clrMapOvr>
    <a:masterClrMapping/>
  </p:clrMapOvr>
  <p:transition>
    <p:push/>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文本占位符 2"/>
          <p:cNvSpPr>
            <a:spLocks noGrp="1"/>
          </p:cNvSpPr>
          <p:nvPr>
            <p:ph type="body" sz="quarter" idx="12"/>
          </p:nvPr>
        </p:nvSpPr>
        <p:spPr bwMode="auto">
          <a:xfrm>
            <a:off x="1370898" y="254146"/>
            <a:ext cx="7394575" cy="496887"/>
          </a:xfrm>
          <a:noFill/>
        </p:spPr>
        <p:txBody>
          <a:bodyPr vert="horz" wrap="square" lIns="91440" tIns="45720" rIns="91440" bIns="45720" numCol="1" anchor="t" anchorCtr="0" compatLnSpc="1">
            <a:noAutofit/>
          </a:bodyPr>
          <a:lstStyle/>
          <a:p>
            <a:pPr eaLnBrk="1" hangingPunct="1"/>
            <a:r>
              <a:rPr lang="en-US" altLang="zh-CN" sz="4000" dirty="0"/>
              <a:t>Lambda</a:t>
            </a:r>
            <a:r>
              <a:rPr lang="zh-CN" altLang="en-US" sz="4000" dirty="0"/>
              <a:t>表达式</a:t>
            </a:r>
          </a:p>
        </p:txBody>
      </p:sp>
      <p:sp>
        <p:nvSpPr>
          <p:cNvPr id="7" name="文本占位符 1"/>
          <p:cNvSpPr>
            <a:spLocks noGrp="1"/>
          </p:cNvSpPr>
          <p:nvPr/>
        </p:nvSpPr>
        <p:spPr bwMode="auto">
          <a:xfrm>
            <a:off x="-20366" y="246843"/>
            <a:ext cx="1221831" cy="1008380"/>
          </a:xfrm>
          <a:prstGeom prst="rect">
            <a:avLst/>
          </a:prstGeom>
          <a:noFill/>
        </p:spPr>
        <p:txBody>
          <a:bodyPr vert="horz" wrap="square" lIns="91440" tIns="45720" rIns="91440" bIns="45720" numCol="1" rtlCol="0" anchor="t" anchorCtr="0" compatLnSpc="1">
            <a:normAutofit fontScale="87500"/>
          </a:bodyPr>
          <a:lstStyle>
            <a:lvl1pPr marL="0" indent="0" algn="dist" defTabSz="914400" rtl="0" eaLnBrk="1" latinLnBrk="0" hangingPunct="1">
              <a:lnSpc>
                <a:spcPct val="90000"/>
              </a:lnSpc>
              <a:spcBef>
                <a:spcPts val="1000"/>
              </a:spcBef>
              <a:buFont typeface="Arial" panose="020B0604020202020204" pitchFamily="34" charset="0"/>
              <a:buNone/>
              <a:defRPr sz="4800" b="1" kern="1200">
                <a:solidFill>
                  <a:schemeClr val="bg1"/>
                </a:solidFill>
                <a:latin typeface="华文细黑" panose="02010600040101010101" pitchFamily="2" charset="-122"/>
                <a:ea typeface="华文细黑" panose="02010600040101010101" pitchFamily="2"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en-US" altLang="zh-CN" dirty="0"/>
              <a:t>30.8</a:t>
            </a:r>
          </a:p>
        </p:txBody>
      </p:sp>
      <p:sp>
        <p:nvSpPr>
          <p:cNvPr id="4" name="文本框 3">
            <a:extLst>
              <a:ext uri="{FF2B5EF4-FFF2-40B4-BE49-F238E27FC236}">
                <a16:creationId xmlns:a16="http://schemas.microsoft.com/office/drawing/2014/main" id="{457C0C0F-CE7D-9C4C-7585-0504B6057AA3}"/>
              </a:ext>
            </a:extLst>
          </p:cNvPr>
          <p:cNvSpPr txBox="1"/>
          <p:nvPr/>
        </p:nvSpPr>
        <p:spPr>
          <a:xfrm>
            <a:off x="0" y="1169572"/>
            <a:ext cx="12010292" cy="499624"/>
          </a:xfrm>
          <a:prstGeom prst="rect">
            <a:avLst/>
          </a:prstGeom>
          <a:noFill/>
        </p:spPr>
        <p:txBody>
          <a:bodyPr wrap="square" rtlCol="0" anchor="t">
            <a:spAutoFit/>
          </a:bodyPr>
          <a:lstStyle/>
          <a:p>
            <a:pPr marL="342900" indent="-342900">
              <a:lnSpc>
                <a:spcPct val="150000"/>
              </a:lnSpc>
              <a:buFont typeface="Wingdings" panose="05000000000000000000" charset="0"/>
              <a:buChar char=""/>
            </a:pPr>
            <a:r>
              <a:rPr lang="zh-CN" altLang="en-US" sz="2000" dirty="0">
                <a:solidFill>
                  <a:srgbClr val="21537D"/>
                </a:solidFill>
                <a:latin typeface="微软雅黑" panose="020B0503020204020204" charset="-122"/>
                <a:ea typeface="微软雅黑" panose="020B0503020204020204" charset="-122"/>
              </a:rPr>
              <a:t>函数式接口定义好后，我们可以在 </a:t>
            </a:r>
            <a:r>
              <a:rPr lang="en-US" altLang="zh-CN" sz="2000" dirty="0">
                <a:solidFill>
                  <a:srgbClr val="21537D"/>
                </a:solidFill>
                <a:latin typeface="微软雅黑" panose="020B0503020204020204" charset="-122"/>
                <a:ea typeface="微软雅黑" panose="020B0503020204020204" charset="-122"/>
              </a:rPr>
              <a:t>API </a:t>
            </a:r>
            <a:r>
              <a:rPr lang="zh-CN" altLang="en-US" sz="2000" dirty="0">
                <a:solidFill>
                  <a:srgbClr val="21537D"/>
                </a:solidFill>
                <a:latin typeface="微软雅黑" panose="020B0503020204020204" charset="-122"/>
                <a:ea typeface="微软雅黑" panose="020B0503020204020204" charset="-122"/>
              </a:rPr>
              <a:t>中使用它，同时利用 </a:t>
            </a:r>
            <a:r>
              <a:rPr lang="en-US" altLang="zh-CN" sz="2000" dirty="0">
                <a:solidFill>
                  <a:srgbClr val="21537D"/>
                </a:solidFill>
                <a:latin typeface="微软雅黑" panose="020B0503020204020204" charset="-122"/>
                <a:ea typeface="微软雅黑" panose="020B0503020204020204" charset="-122"/>
              </a:rPr>
              <a:t>Lambda </a:t>
            </a:r>
            <a:r>
              <a:rPr lang="zh-CN" altLang="en-US" sz="2000" dirty="0">
                <a:solidFill>
                  <a:srgbClr val="21537D"/>
                </a:solidFill>
                <a:latin typeface="微软雅黑" panose="020B0503020204020204" charset="-122"/>
                <a:ea typeface="微软雅黑" panose="020B0503020204020204" charset="-122"/>
              </a:rPr>
              <a:t>表达式。</a:t>
            </a:r>
            <a:endParaRPr lang="en-US" altLang="zh-CN" sz="2000" dirty="0">
              <a:solidFill>
                <a:srgbClr val="21537D"/>
              </a:solidFill>
              <a:latin typeface="微软雅黑" panose="020B0503020204020204" charset="-122"/>
              <a:ea typeface="微软雅黑" panose="020B0503020204020204" charset="-122"/>
            </a:endParaRPr>
          </a:p>
        </p:txBody>
      </p:sp>
      <p:sp>
        <p:nvSpPr>
          <p:cNvPr id="6" name="Rectangle 3">
            <a:extLst>
              <a:ext uri="{FF2B5EF4-FFF2-40B4-BE49-F238E27FC236}">
                <a16:creationId xmlns:a16="http://schemas.microsoft.com/office/drawing/2014/main" id="{87408705-0D4C-9977-DAC5-1FBE5EFAD832}"/>
              </a:ext>
            </a:extLst>
          </p:cNvPr>
          <p:cNvSpPr>
            <a:spLocks noChangeArrowheads="1"/>
          </p:cNvSpPr>
          <p:nvPr/>
        </p:nvSpPr>
        <p:spPr bwMode="auto">
          <a:xfrm>
            <a:off x="170329" y="1748117"/>
            <a:ext cx="8667437" cy="4988525"/>
          </a:xfrm>
          <a:prstGeom prst="rect">
            <a:avLst/>
          </a:prstGeom>
          <a:solidFill>
            <a:srgbClr val="F5F5F5"/>
          </a:solidFill>
          <a:ln w="9525">
            <a:noFill/>
            <a:miter lim="800000"/>
            <a:headEnd/>
            <a:tailEnd/>
          </a:ln>
          <a:effectLst/>
        </p:spPr>
        <p:txBody>
          <a:bodyPr vert="horz" wrap="none" lIns="0" tIns="0" rIns="0" bIns="6348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600" b="0" i="0" u="none" strike="noStrike" cap="none" normalizeH="0" baseline="0" dirty="0">
                <a:ln>
                  <a:noFill/>
                </a:ln>
                <a:solidFill>
                  <a:srgbClr val="333333"/>
                </a:solidFill>
                <a:effectLst/>
                <a:latin typeface="华文新魏" pitchFamily="2" charset="-122"/>
                <a:ea typeface="华文新魏" pitchFamily="2" charset="-122"/>
                <a:cs typeface="宋体" pitchFamily="2" charset="-122"/>
              </a:rPr>
              <a:t>//</a:t>
            </a:r>
            <a:r>
              <a:rPr kumimoji="0" lang="zh-CN" sz="1600" b="0" i="0" u="none" strike="noStrike" cap="none" normalizeH="0" baseline="0" dirty="0">
                <a:ln>
                  <a:noFill/>
                </a:ln>
                <a:solidFill>
                  <a:srgbClr val="333333"/>
                </a:solidFill>
                <a:effectLst/>
                <a:latin typeface="华文新魏" pitchFamily="2" charset="-122"/>
                <a:ea typeface="华文新魏" pitchFamily="2" charset="-122"/>
                <a:cs typeface="宋体" pitchFamily="2" charset="-122"/>
              </a:rPr>
              <a:t>定义一个函数式接口 </a:t>
            </a:r>
            <a:endParaRPr kumimoji="0" lang="en-US" altLang="zh-CN" sz="1600" b="0" i="0" u="none" strike="noStrike" cap="none" normalizeH="0" baseline="0" dirty="0">
              <a:ln>
                <a:noFill/>
              </a:ln>
              <a:solidFill>
                <a:srgbClr val="333333"/>
              </a:solidFill>
              <a:effectLst/>
              <a:latin typeface="华文新魏" pitchFamily="2" charset="-122"/>
              <a:ea typeface="华文新魏" pitchFamily="2" charset="-122"/>
              <a:cs typeface="宋体" pitchFamily="2" charset="-122"/>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600" b="0" i="0" u="none" strike="noStrike" cap="none" normalizeH="0" baseline="0" dirty="0">
                <a:ln>
                  <a:noFill/>
                </a:ln>
                <a:solidFill>
                  <a:srgbClr val="333333"/>
                </a:solidFill>
                <a:effectLst/>
                <a:latin typeface="华文新魏" pitchFamily="2" charset="-122"/>
                <a:ea typeface="华文新魏" pitchFamily="2" charset="-122"/>
                <a:cs typeface="宋体" pitchFamily="2" charset="-122"/>
              </a:rPr>
              <a:t>public interface WorkerInterface { </a:t>
            </a:r>
            <a:endParaRPr kumimoji="0" lang="en-US" altLang="zh-CN" sz="1600" b="0" i="0" u="none" strike="noStrike" cap="none" normalizeH="0" baseline="0" dirty="0">
              <a:ln>
                <a:noFill/>
              </a:ln>
              <a:solidFill>
                <a:srgbClr val="333333"/>
              </a:solidFill>
              <a:effectLst/>
              <a:latin typeface="华文新魏" pitchFamily="2" charset="-122"/>
              <a:ea typeface="华文新魏" pitchFamily="2" charset="-122"/>
              <a:cs typeface="宋体" pitchFamily="2" charset="-122"/>
            </a:endParaRPr>
          </a:p>
          <a:p>
            <a:pPr marL="0" marR="0" lvl="0" indent="0" algn="l" defTabSz="914400" rtl="0" eaLnBrk="1" fontAlgn="base" latinLnBrk="0" hangingPunct="1">
              <a:lnSpc>
                <a:spcPct val="100000"/>
              </a:lnSpc>
              <a:spcBef>
                <a:spcPct val="0"/>
              </a:spcBef>
              <a:spcAft>
                <a:spcPct val="0"/>
              </a:spcAft>
              <a:buClrTx/>
              <a:buSzTx/>
              <a:buFontTx/>
              <a:buNone/>
              <a:tabLst/>
            </a:pPr>
            <a:r>
              <a:rPr lang="en-US" altLang="zh-CN" sz="1600" dirty="0">
                <a:solidFill>
                  <a:srgbClr val="333333"/>
                </a:solidFill>
                <a:latin typeface="华文新魏" pitchFamily="2" charset="-122"/>
                <a:ea typeface="华文新魏" pitchFamily="2" charset="-122"/>
                <a:cs typeface="宋体" pitchFamily="2" charset="-122"/>
              </a:rPr>
              <a:t>	</a:t>
            </a:r>
            <a:r>
              <a:rPr kumimoji="0" lang="zh-CN" altLang="zh-CN" sz="1600" b="0" i="0" u="none" strike="noStrike" cap="none" normalizeH="0" baseline="0" dirty="0">
                <a:ln>
                  <a:noFill/>
                </a:ln>
                <a:solidFill>
                  <a:srgbClr val="333333"/>
                </a:solidFill>
                <a:effectLst/>
                <a:latin typeface="华文新魏" pitchFamily="2" charset="-122"/>
                <a:ea typeface="华文新魏" pitchFamily="2" charset="-122"/>
                <a:cs typeface="宋体" pitchFamily="2" charset="-122"/>
              </a:rPr>
              <a:t>public void doSomeWork(); </a:t>
            </a:r>
            <a:endParaRPr kumimoji="0" lang="en-US" altLang="zh-CN" sz="1600" b="0" i="0" u="none" strike="noStrike" cap="none" normalizeH="0" baseline="0" dirty="0">
              <a:ln>
                <a:noFill/>
              </a:ln>
              <a:solidFill>
                <a:srgbClr val="333333"/>
              </a:solidFill>
              <a:effectLst/>
              <a:latin typeface="华文新魏" pitchFamily="2" charset="-122"/>
              <a:ea typeface="华文新魏" pitchFamily="2" charset="-122"/>
              <a:cs typeface="宋体" pitchFamily="2" charset="-122"/>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600" b="0" i="0" u="none" strike="noStrike" cap="none" normalizeH="0" baseline="0" dirty="0">
                <a:ln>
                  <a:noFill/>
                </a:ln>
                <a:solidFill>
                  <a:srgbClr val="333333"/>
                </a:solidFill>
                <a:effectLst/>
                <a:latin typeface="华文新魏" pitchFamily="2" charset="-122"/>
                <a:ea typeface="华文新魏" pitchFamily="2" charset="-122"/>
                <a:cs typeface="宋体" pitchFamily="2" charset="-122"/>
              </a:rPr>
              <a:t>} </a:t>
            </a:r>
            <a:endParaRPr kumimoji="0" lang="en-US" altLang="zh-CN" sz="1600" b="0" i="0" u="none" strike="noStrike" cap="none" normalizeH="0" baseline="0" dirty="0">
              <a:ln>
                <a:noFill/>
              </a:ln>
              <a:solidFill>
                <a:srgbClr val="333333"/>
              </a:solidFill>
              <a:effectLst/>
              <a:latin typeface="华文新魏" pitchFamily="2" charset="-122"/>
              <a:ea typeface="华文新魏" pitchFamily="2" charset="-122"/>
              <a:cs typeface="宋体" pitchFamily="2" charset="-122"/>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CN" sz="1600" b="0" i="0" u="none" strike="noStrike" cap="none" normalizeH="0" baseline="0" dirty="0">
              <a:ln>
                <a:noFill/>
              </a:ln>
              <a:solidFill>
                <a:srgbClr val="333333"/>
              </a:solidFill>
              <a:effectLst/>
              <a:latin typeface="华文新魏" pitchFamily="2" charset="-122"/>
              <a:ea typeface="华文新魏" pitchFamily="2" charset="-122"/>
              <a:cs typeface="宋体" pitchFamily="2" charset="-122"/>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600" b="0" i="0" u="none" strike="noStrike" cap="none" normalizeH="0" baseline="0" dirty="0">
                <a:ln>
                  <a:noFill/>
                </a:ln>
                <a:solidFill>
                  <a:srgbClr val="333333"/>
                </a:solidFill>
                <a:effectLst/>
                <a:latin typeface="华文新魏" pitchFamily="2" charset="-122"/>
                <a:ea typeface="华文新魏" pitchFamily="2" charset="-122"/>
                <a:cs typeface="宋体" pitchFamily="2" charset="-122"/>
              </a:rPr>
              <a:t>public class WorkerInterfaceTest { </a:t>
            </a:r>
            <a:endParaRPr kumimoji="0" lang="en-US" altLang="zh-CN" sz="1600" b="0" i="0" u="none" strike="noStrike" cap="none" normalizeH="0" baseline="0" dirty="0">
              <a:ln>
                <a:noFill/>
              </a:ln>
              <a:solidFill>
                <a:srgbClr val="333333"/>
              </a:solidFill>
              <a:effectLst/>
              <a:latin typeface="华文新魏" pitchFamily="2" charset="-122"/>
              <a:ea typeface="华文新魏" pitchFamily="2" charset="-122"/>
              <a:cs typeface="宋体" pitchFamily="2" charset="-122"/>
            </a:endParaRPr>
          </a:p>
          <a:p>
            <a:pPr marL="0" marR="0" lvl="0" indent="0" algn="l" defTabSz="914400" rtl="0" eaLnBrk="1" fontAlgn="base" latinLnBrk="0" hangingPunct="1">
              <a:lnSpc>
                <a:spcPct val="100000"/>
              </a:lnSpc>
              <a:spcBef>
                <a:spcPct val="0"/>
              </a:spcBef>
              <a:spcAft>
                <a:spcPct val="0"/>
              </a:spcAft>
              <a:buClrTx/>
              <a:buSzTx/>
              <a:buFontTx/>
              <a:buNone/>
              <a:tabLst/>
            </a:pPr>
            <a:r>
              <a:rPr lang="en-US" altLang="zh-CN" sz="1600" dirty="0">
                <a:solidFill>
                  <a:srgbClr val="333333"/>
                </a:solidFill>
                <a:latin typeface="华文新魏" pitchFamily="2" charset="-122"/>
                <a:ea typeface="华文新魏" pitchFamily="2" charset="-122"/>
                <a:cs typeface="宋体" pitchFamily="2" charset="-122"/>
              </a:rPr>
              <a:t>	</a:t>
            </a:r>
            <a:r>
              <a:rPr kumimoji="0" lang="zh-CN" altLang="zh-CN" sz="1600" b="0" i="0" u="none" strike="noStrike" cap="none" normalizeH="0" baseline="0" dirty="0">
                <a:ln>
                  <a:noFill/>
                </a:ln>
                <a:solidFill>
                  <a:srgbClr val="333333"/>
                </a:solidFill>
                <a:effectLst/>
                <a:latin typeface="华文新魏" pitchFamily="2" charset="-122"/>
                <a:ea typeface="华文新魏" pitchFamily="2" charset="-122"/>
                <a:cs typeface="宋体" pitchFamily="2" charset="-122"/>
              </a:rPr>
              <a:t>public static void exec(</a:t>
            </a:r>
            <a:r>
              <a:rPr kumimoji="0" lang="zh-CN" altLang="zh-CN" sz="1600" b="0" i="0" u="none" strike="noStrike" cap="none" normalizeH="0" baseline="0" dirty="0">
                <a:ln>
                  <a:noFill/>
                </a:ln>
                <a:solidFill>
                  <a:srgbClr val="FF0000"/>
                </a:solidFill>
                <a:effectLst/>
                <a:latin typeface="华文新魏" pitchFamily="2" charset="-122"/>
                <a:ea typeface="华文新魏" pitchFamily="2" charset="-122"/>
                <a:cs typeface="宋体" pitchFamily="2" charset="-122"/>
              </a:rPr>
              <a:t>WorkerInterface worker</a:t>
            </a:r>
            <a:r>
              <a:rPr kumimoji="0" lang="zh-CN" altLang="zh-CN" sz="1600" b="0" i="0" u="none" strike="noStrike" cap="none" normalizeH="0" baseline="0" dirty="0">
                <a:ln>
                  <a:noFill/>
                </a:ln>
                <a:solidFill>
                  <a:srgbClr val="333333"/>
                </a:solidFill>
                <a:effectLst/>
                <a:latin typeface="华文新魏" pitchFamily="2" charset="-122"/>
                <a:ea typeface="华文新魏" pitchFamily="2" charset="-122"/>
                <a:cs typeface="宋体" pitchFamily="2" charset="-122"/>
              </a:rPr>
              <a:t>) { </a:t>
            </a:r>
            <a:endParaRPr kumimoji="0" lang="en-US" altLang="zh-CN" sz="1600" b="0" i="0" u="none" strike="noStrike" cap="none" normalizeH="0" baseline="0" dirty="0">
              <a:ln>
                <a:noFill/>
              </a:ln>
              <a:solidFill>
                <a:srgbClr val="333333"/>
              </a:solidFill>
              <a:effectLst/>
              <a:latin typeface="华文新魏" pitchFamily="2" charset="-122"/>
              <a:ea typeface="华文新魏" pitchFamily="2" charset="-122"/>
              <a:cs typeface="宋体" pitchFamily="2" charset="-122"/>
            </a:endParaRPr>
          </a:p>
          <a:p>
            <a:pPr marL="0" marR="0" lvl="0" indent="0" algn="l" defTabSz="914400" rtl="0" eaLnBrk="1" fontAlgn="base" latinLnBrk="0" hangingPunct="1">
              <a:lnSpc>
                <a:spcPct val="100000"/>
              </a:lnSpc>
              <a:spcBef>
                <a:spcPct val="0"/>
              </a:spcBef>
              <a:spcAft>
                <a:spcPct val="0"/>
              </a:spcAft>
              <a:buClrTx/>
              <a:buSzTx/>
              <a:buFontTx/>
              <a:buNone/>
              <a:tabLst/>
            </a:pPr>
            <a:r>
              <a:rPr lang="en-US" altLang="zh-CN" sz="1600" dirty="0">
                <a:solidFill>
                  <a:srgbClr val="333333"/>
                </a:solidFill>
                <a:latin typeface="华文新魏" pitchFamily="2" charset="-122"/>
                <a:ea typeface="华文新魏" pitchFamily="2" charset="-122"/>
                <a:cs typeface="宋体" pitchFamily="2" charset="-122"/>
              </a:rPr>
              <a:t>		</a:t>
            </a:r>
            <a:r>
              <a:rPr kumimoji="0" lang="zh-CN" altLang="zh-CN" sz="1600" b="0" i="0" u="none" strike="noStrike" cap="none" normalizeH="0" baseline="0" dirty="0">
                <a:ln>
                  <a:noFill/>
                </a:ln>
                <a:solidFill>
                  <a:srgbClr val="333333"/>
                </a:solidFill>
                <a:effectLst/>
                <a:latin typeface="华文新魏" pitchFamily="2" charset="-122"/>
                <a:ea typeface="华文新魏" pitchFamily="2" charset="-122"/>
                <a:cs typeface="宋体" pitchFamily="2" charset="-122"/>
              </a:rPr>
              <a:t>worker.doSomeWork(); </a:t>
            </a:r>
            <a:endParaRPr kumimoji="0" lang="en-US" altLang="zh-CN" sz="1600" b="0" i="0" u="none" strike="noStrike" cap="none" normalizeH="0" baseline="0" dirty="0">
              <a:ln>
                <a:noFill/>
              </a:ln>
              <a:solidFill>
                <a:srgbClr val="333333"/>
              </a:solidFill>
              <a:effectLst/>
              <a:latin typeface="华文新魏" pitchFamily="2" charset="-122"/>
              <a:ea typeface="华文新魏" pitchFamily="2" charset="-122"/>
              <a:cs typeface="宋体" pitchFamily="2" charset="-122"/>
            </a:endParaRPr>
          </a:p>
          <a:p>
            <a:pPr marL="0" marR="0" lvl="0" indent="0" algn="l" defTabSz="914400" rtl="0" eaLnBrk="1" fontAlgn="base" latinLnBrk="0" hangingPunct="1">
              <a:lnSpc>
                <a:spcPct val="100000"/>
              </a:lnSpc>
              <a:spcBef>
                <a:spcPct val="0"/>
              </a:spcBef>
              <a:spcAft>
                <a:spcPct val="0"/>
              </a:spcAft>
              <a:buClrTx/>
              <a:buSzTx/>
              <a:buFontTx/>
              <a:buNone/>
              <a:tabLst/>
            </a:pPr>
            <a:r>
              <a:rPr lang="en-US" altLang="zh-CN" sz="1600" dirty="0">
                <a:solidFill>
                  <a:srgbClr val="333333"/>
                </a:solidFill>
                <a:latin typeface="华文新魏" pitchFamily="2" charset="-122"/>
                <a:ea typeface="华文新魏" pitchFamily="2" charset="-122"/>
                <a:cs typeface="宋体" pitchFamily="2" charset="-122"/>
              </a:rPr>
              <a:t>	</a:t>
            </a:r>
            <a:r>
              <a:rPr kumimoji="0" lang="zh-CN" altLang="zh-CN" sz="1600" b="0" i="0" u="none" strike="noStrike" cap="none" normalizeH="0" baseline="0" dirty="0">
                <a:ln>
                  <a:noFill/>
                </a:ln>
                <a:solidFill>
                  <a:srgbClr val="333333"/>
                </a:solidFill>
                <a:effectLst/>
                <a:latin typeface="华文新魏" pitchFamily="2" charset="-122"/>
                <a:ea typeface="华文新魏" pitchFamily="2" charset="-122"/>
                <a:cs typeface="宋体" pitchFamily="2" charset="-122"/>
              </a:rPr>
              <a:t>} </a:t>
            </a:r>
            <a:endParaRPr kumimoji="0" lang="en-US" altLang="zh-CN" sz="1600" b="0" i="0" u="none" strike="noStrike" cap="none" normalizeH="0" baseline="0" dirty="0">
              <a:ln>
                <a:noFill/>
              </a:ln>
              <a:solidFill>
                <a:srgbClr val="333333"/>
              </a:solidFill>
              <a:effectLst/>
              <a:latin typeface="华文新魏" pitchFamily="2" charset="-122"/>
              <a:ea typeface="华文新魏" pitchFamily="2" charset="-122"/>
              <a:cs typeface="宋体" pitchFamily="2" charset="-122"/>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CN" sz="1600" b="0" i="0" u="none" strike="noStrike" cap="none" normalizeH="0" baseline="0" dirty="0">
              <a:ln>
                <a:noFill/>
              </a:ln>
              <a:solidFill>
                <a:srgbClr val="333333"/>
              </a:solidFill>
              <a:effectLst/>
              <a:latin typeface="华文新魏" pitchFamily="2" charset="-122"/>
              <a:ea typeface="华文新魏" pitchFamily="2" charset="-122"/>
              <a:cs typeface="宋体" pitchFamily="2" charset="-122"/>
            </a:endParaRPr>
          </a:p>
          <a:p>
            <a:pPr marL="0" marR="0" lvl="0" indent="0" algn="l" defTabSz="914400" rtl="0" eaLnBrk="1" fontAlgn="base" latinLnBrk="0" hangingPunct="1">
              <a:lnSpc>
                <a:spcPct val="100000"/>
              </a:lnSpc>
              <a:spcBef>
                <a:spcPct val="0"/>
              </a:spcBef>
              <a:spcAft>
                <a:spcPct val="0"/>
              </a:spcAft>
              <a:buClrTx/>
              <a:buSzTx/>
              <a:buFontTx/>
              <a:buNone/>
              <a:tabLst/>
            </a:pPr>
            <a:r>
              <a:rPr lang="en-US" altLang="zh-CN" sz="1600" dirty="0">
                <a:solidFill>
                  <a:srgbClr val="333333"/>
                </a:solidFill>
                <a:latin typeface="华文新魏" pitchFamily="2" charset="-122"/>
                <a:ea typeface="华文新魏" pitchFamily="2" charset="-122"/>
                <a:cs typeface="宋体" pitchFamily="2" charset="-122"/>
              </a:rPr>
              <a:t>	</a:t>
            </a:r>
            <a:r>
              <a:rPr kumimoji="0" lang="zh-CN" altLang="zh-CN" sz="1600" b="0" i="0" u="none" strike="noStrike" cap="none" normalizeH="0" baseline="0" dirty="0">
                <a:ln>
                  <a:noFill/>
                </a:ln>
                <a:solidFill>
                  <a:srgbClr val="333333"/>
                </a:solidFill>
                <a:effectLst/>
                <a:latin typeface="华文新魏" pitchFamily="2" charset="-122"/>
                <a:ea typeface="华文新魏" pitchFamily="2" charset="-122"/>
                <a:cs typeface="宋体" pitchFamily="2" charset="-122"/>
              </a:rPr>
              <a:t>public static void main(String [] args) { </a:t>
            </a:r>
            <a:endParaRPr kumimoji="0" lang="en-US" altLang="zh-CN" sz="1600" b="0" i="0" u="none" strike="noStrike" cap="none" normalizeH="0" baseline="0" dirty="0">
              <a:ln>
                <a:noFill/>
              </a:ln>
              <a:solidFill>
                <a:srgbClr val="333333"/>
              </a:solidFill>
              <a:effectLst/>
              <a:latin typeface="华文新魏" pitchFamily="2" charset="-122"/>
              <a:ea typeface="华文新魏" pitchFamily="2" charset="-122"/>
              <a:cs typeface="宋体" pitchFamily="2" charset="-122"/>
            </a:endParaRPr>
          </a:p>
          <a:p>
            <a:pPr marL="0" marR="0" lvl="0" indent="0" algn="l" defTabSz="914400" rtl="0" eaLnBrk="1" fontAlgn="base" latinLnBrk="0" hangingPunct="1">
              <a:lnSpc>
                <a:spcPct val="100000"/>
              </a:lnSpc>
              <a:spcBef>
                <a:spcPct val="0"/>
              </a:spcBef>
              <a:spcAft>
                <a:spcPct val="0"/>
              </a:spcAft>
              <a:buClrTx/>
              <a:buSzTx/>
              <a:buFontTx/>
              <a:buNone/>
              <a:tabLst/>
            </a:pPr>
            <a:r>
              <a:rPr lang="en-US" altLang="zh-CN" sz="1600" dirty="0">
                <a:solidFill>
                  <a:srgbClr val="333333"/>
                </a:solidFill>
                <a:latin typeface="华文新魏" pitchFamily="2" charset="-122"/>
                <a:ea typeface="华文新魏" pitchFamily="2" charset="-122"/>
                <a:cs typeface="宋体" pitchFamily="2" charset="-122"/>
              </a:rPr>
              <a:t>		</a:t>
            </a:r>
            <a:r>
              <a:rPr kumimoji="0" lang="zh-CN" altLang="zh-CN" sz="1600" b="0" i="0" u="none" strike="noStrike" cap="none" normalizeH="0" baseline="0" dirty="0">
                <a:ln>
                  <a:noFill/>
                </a:ln>
                <a:solidFill>
                  <a:srgbClr val="333333"/>
                </a:solidFill>
                <a:effectLst/>
                <a:latin typeface="华文新魏" pitchFamily="2" charset="-122"/>
                <a:ea typeface="华文新魏" pitchFamily="2" charset="-122"/>
                <a:cs typeface="宋体" pitchFamily="2" charset="-122"/>
              </a:rPr>
              <a:t>//invoke doSomeWork using Annonymous class </a:t>
            </a:r>
            <a:endParaRPr kumimoji="0" lang="en-US" altLang="zh-CN" sz="1600" b="0" i="0" u="none" strike="noStrike" cap="none" normalizeH="0" baseline="0" dirty="0">
              <a:ln>
                <a:noFill/>
              </a:ln>
              <a:solidFill>
                <a:srgbClr val="333333"/>
              </a:solidFill>
              <a:effectLst/>
              <a:latin typeface="华文新魏" pitchFamily="2" charset="-122"/>
              <a:ea typeface="华文新魏" pitchFamily="2" charset="-122"/>
              <a:cs typeface="宋体" pitchFamily="2" charset="-122"/>
            </a:endParaRPr>
          </a:p>
          <a:p>
            <a:pPr marL="0" marR="0" lvl="0" indent="0" algn="l" defTabSz="914400" rtl="0" eaLnBrk="1" fontAlgn="base" latinLnBrk="0" hangingPunct="1">
              <a:lnSpc>
                <a:spcPct val="100000"/>
              </a:lnSpc>
              <a:spcBef>
                <a:spcPct val="0"/>
              </a:spcBef>
              <a:spcAft>
                <a:spcPct val="0"/>
              </a:spcAft>
              <a:buClrTx/>
              <a:buSzTx/>
              <a:buFontTx/>
              <a:buNone/>
              <a:tabLst/>
            </a:pPr>
            <a:r>
              <a:rPr lang="en-US" altLang="zh-CN" sz="1600" dirty="0">
                <a:solidFill>
                  <a:srgbClr val="333333"/>
                </a:solidFill>
                <a:latin typeface="华文新魏" pitchFamily="2" charset="-122"/>
                <a:ea typeface="华文新魏" pitchFamily="2" charset="-122"/>
                <a:cs typeface="宋体" pitchFamily="2" charset="-122"/>
              </a:rPr>
              <a:t>		</a:t>
            </a:r>
            <a:r>
              <a:rPr kumimoji="0" lang="zh-CN" altLang="zh-CN" sz="1600" b="0" i="0" u="none" strike="noStrike" cap="none" normalizeH="0" baseline="0" dirty="0">
                <a:ln>
                  <a:noFill/>
                </a:ln>
                <a:solidFill>
                  <a:srgbClr val="333333"/>
                </a:solidFill>
                <a:effectLst/>
                <a:latin typeface="华文新魏" pitchFamily="2" charset="-122"/>
                <a:ea typeface="华文新魏" pitchFamily="2" charset="-122"/>
                <a:cs typeface="宋体" pitchFamily="2" charset="-122"/>
              </a:rPr>
              <a:t>exec(</a:t>
            </a:r>
            <a:r>
              <a:rPr kumimoji="0" lang="en-US" altLang="zh-CN" sz="1600" b="0" i="0" u="none" strike="noStrike" cap="none" normalizeH="0" baseline="0" dirty="0">
                <a:ln>
                  <a:noFill/>
                </a:ln>
                <a:solidFill>
                  <a:srgbClr val="333333"/>
                </a:solidFill>
                <a:effectLst/>
                <a:latin typeface="华文新魏" pitchFamily="2" charset="-122"/>
                <a:ea typeface="华文新魏" pitchFamily="2" charset="-122"/>
                <a:cs typeface="宋体" pitchFamily="2" charset="-122"/>
              </a:rPr>
              <a:t> </a:t>
            </a:r>
            <a:r>
              <a:rPr kumimoji="0" lang="zh-CN" altLang="zh-CN" sz="1600" b="0" i="0" u="none" strike="noStrike" cap="none" normalizeH="0" baseline="0" dirty="0">
                <a:ln>
                  <a:noFill/>
                </a:ln>
                <a:solidFill>
                  <a:srgbClr val="FF0000"/>
                </a:solidFill>
                <a:effectLst/>
                <a:latin typeface="华文新魏" pitchFamily="2" charset="-122"/>
                <a:ea typeface="华文新魏" pitchFamily="2" charset="-122"/>
                <a:cs typeface="宋体" pitchFamily="2" charset="-122"/>
              </a:rPr>
              <a:t>new WorkerInterface() { </a:t>
            </a:r>
            <a:endParaRPr kumimoji="0" lang="en-US" altLang="zh-CN" sz="1600" b="0" i="0" u="none" strike="noStrike" cap="none" normalizeH="0" baseline="0" dirty="0">
              <a:ln>
                <a:noFill/>
              </a:ln>
              <a:solidFill>
                <a:srgbClr val="FF0000"/>
              </a:solidFill>
              <a:effectLst/>
              <a:latin typeface="华文新魏" pitchFamily="2" charset="-122"/>
              <a:ea typeface="华文新魏" pitchFamily="2" charset="-122"/>
              <a:cs typeface="宋体" pitchFamily="2" charset="-122"/>
            </a:endParaRPr>
          </a:p>
          <a:p>
            <a:pPr marL="0" marR="0" lvl="0" indent="0" algn="l" defTabSz="914400" rtl="0" eaLnBrk="1" fontAlgn="base" latinLnBrk="0" hangingPunct="1">
              <a:lnSpc>
                <a:spcPct val="100000"/>
              </a:lnSpc>
              <a:spcBef>
                <a:spcPct val="0"/>
              </a:spcBef>
              <a:spcAft>
                <a:spcPct val="0"/>
              </a:spcAft>
              <a:buClrTx/>
              <a:buSzTx/>
              <a:buFontTx/>
              <a:buNone/>
              <a:tabLst/>
            </a:pPr>
            <a:r>
              <a:rPr lang="en-US" altLang="zh-CN" sz="1600" dirty="0">
                <a:solidFill>
                  <a:srgbClr val="FF0000"/>
                </a:solidFill>
                <a:latin typeface="华文新魏" pitchFamily="2" charset="-122"/>
                <a:ea typeface="华文新魏" pitchFamily="2" charset="-122"/>
                <a:cs typeface="宋体" pitchFamily="2" charset="-122"/>
              </a:rPr>
              <a:t>			</a:t>
            </a:r>
            <a:r>
              <a:rPr kumimoji="0" lang="zh-CN" altLang="zh-CN" sz="1600" b="0" i="0" u="none" strike="noStrike" cap="none" normalizeH="0" baseline="0" dirty="0">
                <a:ln>
                  <a:noFill/>
                </a:ln>
                <a:solidFill>
                  <a:srgbClr val="FF0000"/>
                </a:solidFill>
                <a:effectLst/>
                <a:latin typeface="华文新魏" pitchFamily="2" charset="-122"/>
                <a:ea typeface="华文新魏" pitchFamily="2" charset="-122"/>
                <a:cs typeface="宋体" pitchFamily="2" charset="-122"/>
              </a:rPr>
              <a:t>@Override public void doSomeWork() { </a:t>
            </a:r>
            <a:endParaRPr kumimoji="0" lang="en-US" altLang="zh-CN" sz="1600" b="0" i="0" u="none" strike="noStrike" cap="none" normalizeH="0" baseline="0" dirty="0">
              <a:ln>
                <a:noFill/>
              </a:ln>
              <a:solidFill>
                <a:srgbClr val="FF0000"/>
              </a:solidFill>
              <a:effectLst/>
              <a:latin typeface="华文新魏" pitchFamily="2" charset="-122"/>
              <a:ea typeface="华文新魏" pitchFamily="2" charset="-122"/>
              <a:cs typeface="宋体" pitchFamily="2" charset="-122"/>
            </a:endParaRPr>
          </a:p>
          <a:p>
            <a:pPr marL="0" marR="0" lvl="0" indent="0" algn="l" defTabSz="914400" rtl="0" eaLnBrk="1" fontAlgn="base" latinLnBrk="0" hangingPunct="1">
              <a:lnSpc>
                <a:spcPct val="100000"/>
              </a:lnSpc>
              <a:spcBef>
                <a:spcPct val="0"/>
              </a:spcBef>
              <a:spcAft>
                <a:spcPct val="0"/>
              </a:spcAft>
              <a:buClrTx/>
              <a:buSzTx/>
              <a:buFontTx/>
              <a:buNone/>
              <a:tabLst/>
            </a:pPr>
            <a:r>
              <a:rPr lang="en-US" altLang="zh-CN" sz="1600" dirty="0">
                <a:solidFill>
                  <a:srgbClr val="FF0000"/>
                </a:solidFill>
                <a:latin typeface="华文新魏" pitchFamily="2" charset="-122"/>
                <a:ea typeface="华文新魏" pitchFamily="2" charset="-122"/>
                <a:cs typeface="宋体" pitchFamily="2" charset="-122"/>
              </a:rPr>
              <a:t>			</a:t>
            </a:r>
            <a:r>
              <a:rPr kumimoji="0" lang="zh-CN" altLang="zh-CN" sz="1600" b="0" i="0" u="none" strike="noStrike" cap="none" normalizeH="0" baseline="0" dirty="0">
                <a:ln>
                  <a:noFill/>
                </a:ln>
                <a:solidFill>
                  <a:srgbClr val="FF0000"/>
                </a:solidFill>
                <a:effectLst/>
                <a:latin typeface="华文新魏" pitchFamily="2" charset="-122"/>
                <a:ea typeface="华文新魏" pitchFamily="2" charset="-122"/>
                <a:cs typeface="宋体" pitchFamily="2" charset="-122"/>
              </a:rPr>
              <a:t>System.out.println("Worker invoked using Anonymous class"); } </a:t>
            </a:r>
            <a:endParaRPr kumimoji="0" lang="en-US" altLang="zh-CN" sz="1600" b="0" i="0" u="none" strike="noStrike" cap="none" normalizeH="0" baseline="0" dirty="0">
              <a:ln>
                <a:noFill/>
              </a:ln>
              <a:solidFill>
                <a:srgbClr val="FF0000"/>
              </a:solidFill>
              <a:effectLst/>
              <a:latin typeface="华文新魏" pitchFamily="2" charset="-122"/>
              <a:ea typeface="华文新魏" pitchFamily="2" charset="-122"/>
              <a:cs typeface="宋体" pitchFamily="2" charset="-122"/>
            </a:endParaRPr>
          </a:p>
          <a:p>
            <a:pPr marL="0" marR="0" lvl="0" indent="0" algn="l" defTabSz="914400" rtl="0" eaLnBrk="1" fontAlgn="base" latinLnBrk="0" hangingPunct="1">
              <a:lnSpc>
                <a:spcPct val="100000"/>
              </a:lnSpc>
              <a:spcBef>
                <a:spcPct val="0"/>
              </a:spcBef>
              <a:spcAft>
                <a:spcPct val="0"/>
              </a:spcAft>
              <a:buClrTx/>
              <a:buSzTx/>
              <a:buFontTx/>
              <a:buNone/>
              <a:tabLst/>
            </a:pPr>
            <a:r>
              <a:rPr lang="en-US" altLang="zh-CN" sz="1600" dirty="0">
                <a:solidFill>
                  <a:srgbClr val="FF0000"/>
                </a:solidFill>
                <a:latin typeface="华文新魏" pitchFamily="2" charset="-122"/>
                <a:ea typeface="华文新魏" pitchFamily="2" charset="-122"/>
                <a:cs typeface="宋体" pitchFamily="2" charset="-122"/>
              </a:rPr>
              <a:t>		</a:t>
            </a:r>
            <a:r>
              <a:rPr kumimoji="0" lang="zh-CN" altLang="zh-CN" sz="1600" b="0" i="0" u="none" strike="noStrike" cap="none" normalizeH="0" baseline="0" dirty="0">
                <a:ln>
                  <a:noFill/>
                </a:ln>
                <a:solidFill>
                  <a:srgbClr val="FF0000"/>
                </a:solidFill>
                <a:effectLst/>
                <a:latin typeface="华文新魏" pitchFamily="2" charset="-122"/>
                <a:ea typeface="华文新魏" pitchFamily="2" charset="-122"/>
                <a:cs typeface="宋体" pitchFamily="2" charset="-122"/>
              </a:rPr>
              <a:t>}</a:t>
            </a:r>
            <a:r>
              <a:rPr kumimoji="0" lang="en-US" altLang="zh-CN" sz="1600" b="0" i="0" u="none" strike="noStrike" cap="none" normalizeH="0" baseline="0" dirty="0">
                <a:ln>
                  <a:noFill/>
                </a:ln>
                <a:solidFill>
                  <a:srgbClr val="FF0000"/>
                </a:solidFill>
                <a:effectLst/>
                <a:latin typeface="华文新魏" pitchFamily="2" charset="-122"/>
                <a:ea typeface="华文新魏" pitchFamily="2" charset="-122"/>
                <a:cs typeface="宋体" pitchFamily="2" charset="-122"/>
              </a:rPr>
              <a:t> </a:t>
            </a:r>
            <a:r>
              <a:rPr kumimoji="0" lang="zh-CN" altLang="zh-CN" sz="1600" b="0" i="0" u="none" strike="noStrike" cap="none" normalizeH="0" baseline="0" dirty="0">
                <a:ln>
                  <a:noFill/>
                </a:ln>
                <a:solidFill>
                  <a:srgbClr val="333333"/>
                </a:solidFill>
                <a:effectLst/>
                <a:latin typeface="华文新魏" pitchFamily="2" charset="-122"/>
                <a:ea typeface="华文新魏" pitchFamily="2" charset="-122"/>
                <a:cs typeface="宋体" pitchFamily="2" charset="-122"/>
              </a:rPr>
              <a:t>); </a:t>
            </a:r>
            <a:endParaRPr kumimoji="0" lang="en-US" altLang="zh-CN" sz="1600" b="0" i="0" u="none" strike="noStrike" cap="none" normalizeH="0" baseline="0" dirty="0">
              <a:ln>
                <a:noFill/>
              </a:ln>
              <a:solidFill>
                <a:srgbClr val="333333"/>
              </a:solidFill>
              <a:effectLst/>
              <a:latin typeface="华文新魏" pitchFamily="2" charset="-122"/>
              <a:ea typeface="华文新魏" pitchFamily="2" charset="-122"/>
              <a:cs typeface="宋体" pitchFamily="2" charset="-122"/>
            </a:endParaRPr>
          </a:p>
          <a:p>
            <a:pPr marL="0" marR="0" lvl="0" indent="0" algn="l" defTabSz="914400" rtl="0" eaLnBrk="1" fontAlgn="base" latinLnBrk="0" hangingPunct="1">
              <a:lnSpc>
                <a:spcPct val="100000"/>
              </a:lnSpc>
              <a:spcBef>
                <a:spcPct val="0"/>
              </a:spcBef>
              <a:spcAft>
                <a:spcPct val="0"/>
              </a:spcAft>
              <a:buClrTx/>
              <a:buSzTx/>
              <a:buFontTx/>
              <a:buNone/>
              <a:tabLst/>
            </a:pPr>
            <a:r>
              <a:rPr lang="en-US" altLang="zh-CN" sz="1600" dirty="0">
                <a:solidFill>
                  <a:srgbClr val="333333"/>
                </a:solidFill>
                <a:latin typeface="华文新魏" pitchFamily="2" charset="-122"/>
                <a:ea typeface="华文新魏" pitchFamily="2" charset="-122"/>
                <a:cs typeface="宋体" pitchFamily="2" charset="-122"/>
              </a:rPr>
              <a:t>		</a:t>
            </a:r>
            <a:r>
              <a:rPr kumimoji="0" lang="zh-CN" altLang="zh-CN" sz="1600" b="0" i="0" u="none" strike="noStrike" cap="none" normalizeH="0" baseline="0" dirty="0">
                <a:ln>
                  <a:noFill/>
                </a:ln>
                <a:solidFill>
                  <a:srgbClr val="333333"/>
                </a:solidFill>
                <a:effectLst/>
                <a:latin typeface="华文新魏" pitchFamily="2" charset="-122"/>
                <a:ea typeface="华文新魏" pitchFamily="2" charset="-122"/>
                <a:cs typeface="宋体" pitchFamily="2" charset="-122"/>
              </a:rPr>
              <a:t>//invoke doSomeWork using Lambda </a:t>
            </a:r>
            <a:r>
              <a:rPr lang="zh-CN" altLang="zh-CN" sz="1600" dirty="0">
                <a:solidFill>
                  <a:srgbClr val="337AB7"/>
                </a:solidFill>
                <a:latin typeface="华文新魏" pitchFamily="2" charset="-122"/>
                <a:ea typeface="华文新魏" pitchFamily="2" charset="-122"/>
                <a:hlinkClick r:id="rId2" tooltip="express">
                  <a:extLst>
                    <a:ext uri="{A12FA001-AC4F-418D-AE19-62706E023703}">
                      <ahyp:hlinkClr xmlns:ahyp="http://schemas.microsoft.com/office/drawing/2018/hyperlinkcolor" val="tx"/>
                    </a:ext>
                  </a:extLst>
                </a:hlinkClick>
              </a:rPr>
              <a:t>express</a:t>
            </a:r>
            <a:r>
              <a:rPr lang="zh-CN" altLang="zh-CN" sz="1600" dirty="0">
                <a:solidFill>
                  <a:srgbClr val="337AB7"/>
                </a:solidFill>
                <a:latin typeface="华文新魏" pitchFamily="2" charset="-122"/>
                <a:ea typeface="华文新魏" pitchFamily="2" charset="-122"/>
              </a:rPr>
              <a:t>ion </a:t>
            </a:r>
            <a:endParaRPr lang="en-US" altLang="zh-CN" sz="1600" dirty="0">
              <a:solidFill>
                <a:srgbClr val="337AB7"/>
              </a:solidFill>
              <a:latin typeface="华文新魏" pitchFamily="2" charset="-122"/>
              <a:ea typeface="华文新魏" pitchFamily="2" charset="-122"/>
            </a:endParaRPr>
          </a:p>
          <a:p>
            <a:pPr marL="0" marR="0" lvl="0" indent="0" algn="l" defTabSz="914400" rtl="0" eaLnBrk="1" fontAlgn="base" latinLnBrk="0" hangingPunct="1">
              <a:lnSpc>
                <a:spcPct val="100000"/>
              </a:lnSpc>
              <a:spcBef>
                <a:spcPct val="0"/>
              </a:spcBef>
              <a:spcAft>
                <a:spcPct val="0"/>
              </a:spcAft>
              <a:buClrTx/>
              <a:buSzTx/>
              <a:buFontTx/>
              <a:buNone/>
              <a:tabLst/>
            </a:pPr>
            <a:r>
              <a:rPr lang="en-US" altLang="zh-CN" sz="1600" dirty="0">
                <a:solidFill>
                  <a:srgbClr val="333333"/>
                </a:solidFill>
                <a:latin typeface="华文新魏" pitchFamily="2" charset="-122"/>
                <a:ea typeface="华文新魏" pitchFamily="2" charset="-122"/>
                <a:cs typeface="宋体" pitchFamily="2" charset="-122"/>
              </a:rPr>
              <a:t>		</a:t>
            </a:r>
            <a:r>
              <a:rPr kumimoji="0" lang="zh-CN" altLang="zh-CN" sz="1600" b="0" i="0" u="none" strike="noStrike" cap="none" normalizeH="0" baseline="0" dirty="0">
                <a:ln>
                  <a:noFill/>
                </a:ln>
                <a:solidFill>
                  <a:srgbClr val="333333"/>
                </a:solidFill>
                <a:effectLst/>
                <a:latin typeface="华文新魏" pitchFamily="2" charset="-122"/>
                <a:ea typeface="华文新魏" pitchFamily="2" charset="-122"/>
                <a:cs typeface="宋体" pitchFamily="2" charset="-122"/>
              </a:rPr>
              <a:t>exec( </a:t>
            </a:r>
            <a:r>
              <a:rPr kumimoji="0" lang="zh-CN" altLang="zh-CN" sz="1600" b="0" i="0" u="none" strike="noStrike" cap="none" normalizeH="0" baseline="0" dirty="0">
                <a:ln>
                  <a:noFill/>
                </a:ln>
                <a:solidFill>
                  <a:srgbClr val="FF0000"/>
                </a:solidFill>
                <a:effectLst/>
                <a:latin typeface="华文新魏" pitchFamily="2" charset="-122"/>
                <a:ea typeface="华文新魏" pitchFamily="2" charset="-122"/>
                <a:cs typeface="宋体" pitchFamily="2" charset="-122"/>
              </a:rPr>
              <a:t>() -&gt; System.out.println("Worker invoked using Lambda expression")</a:t>
            </a:r>
            <a:r>
              <a:rPr kumimoji="0" lang="zh-CN" altLang="zh-CN" sz="1600" b="0" i="0" u="none" strike="noStrike" cap="none" normalizeH="0" baseline="0" dirty="0">
                <a:ln>
                  <a:noFill/>
                </a:ln>
                <a:solidFill>
                  <a:srgbClr val="333333"/>
                </a:solidFill>
                <a:effectLst/>
                <a:latin typeface="华文新魏" pitchFamily="2" charset="-122"/>
                <a:ea typeface="华文新魏" pitchFamily="2" charset="-122"/>
                <a:cs typeface="宋体" pitchFamily="2" charset="-122"/>
              </a:rPr>
              <a:t> ); </a:t>
            </a:r>
            <a:endParaRPr kumimoji="0" lang="en-US" altLang="zh-CN" sz="1600" b="0" i="0" u="none" strike="noStrike" cap="none" normalizeH="0" baseline="0" dirty="0">
              <a:ln>
                <a:noFill/>
              </a:ln>
              <a:solidFill>
                <a:srgbClr val="333333"/>
              </a:solidFill>
              <a:effectLst/>
              <a:latin typeface="华文新魏" pitchFamily="2" charset="-122"/>
              <a:ea typeface="华文新魏" pitchFamily="2" charset="-122"/>
              <a:cs typeface="宋体" pitchFamily="2" charset="-122"/>
            </a:endParaRPr>
          </a:p>
          <a:p>
            <a:pPr marL="0" marR="0" lvl="0" indent="0" algn="l" defTabSz="914400" rtl="0" eaLnBrk="1" fontAlgn="base" latinLnBrk="0" hangingPunct="1">
              <a:lnSpc>
                <a:spcPct val="100000"/>
              </a:lnSpc>
              <a:spcBef>
                <a:spcPct val="0"/>
              </a:spcBef>
              <a:spcAft>
                <a:spcPct val="0"/>
              </a:spcAft>
              <a:buClrTx/>
              <a:buSzTx/>
              <a:buFontTx/>
              <a:buNone/>
              <a:tabLst/>
            </a:pPr>
            <a:r>
              <a:rPr lang="en-US" altLang="zh-CN" sz="1600" dirty="0">
                <a:solidFill>
                  <a:srgbClr val="333333"/>
                </a:solidFill>
                <a:latin typeface="华文新魏" pitchFamily="2" charset="-122"/>
                <a:ea typeface="华文新魏" pitchFamily="2" charset="-122"/>
                <a:cs typeface="宋体" pitchFamily="2" charset="-122"/>
              </a:rPr>
              <a:t>	</a:t>
            </a:r>
            <a:r>
              <a:rPr kumimoji="0" lang="zh-CN" altLang="zh-CN" sz="1600" b="0" i="0" u="none" strike="noStrike" cap="none" normalizeH="0" baseline="0" dirty="0">
                <a:ln>
                  <a:noFill/>
                </a:ln>
                <a:solidFill>
                  <a:srgbClr val="333333"/>
                </a:solidFill>
                <a:effectLst/>
                <a:latin typeface="华文新魏" pitchFamily="2" charset="-122"/>
                <a:ea typeface="华文新魏" pitchFamily="2" charset="-122"/>
                <a:cs typeface="宋体" pitchFamily="2" charset="-122"/>
              </a:rPr>
              <a:t>}</a:t>
            </a:r>
            <a:endParaRPr kumimoji="0" lang="en-US" altLang="zh-CN" sz="1600" b="0" i="0" u="none" strike="noStrike" cap="none" normalizeH="0" baseline="0" dirty="0">
              <a:ln>
                <a:noFill/>
              </a:ln>
              <a:solidFill>
                <a:srgbClr val="333333"/>
              </a:solidFill>
              <a:effectLst/>
              <a:latin typeface="华文新魏" pitchFamily="2" charset="-122"/>
              <a:ea typeface="华文新魏" pitchFamily="2" charset="-122"/>
              <a:cs typeface="宋体" pitchFamily="2" charset="-122"/>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600" b="0" i="0" u="none" strike="noStrike" cap="none" normalizeH="0" baseline="0" dirty="0">
                <a:ln>
                  <a:noFill/>
                </a:ln>
                <a:solidFill>
                  <a:srgbClr val="333333"/>
                </a:solidFill>
                <a:effectLst/>
                <a:latin typeface="华文新魏" pitchFamily="2" charset="-122"/>
                <a:ea typeface="华文新魏" pitchFamily="2" charset="-122"/>
                <a:cs typeface="宋体" pitchFamily="2" charset="-122"/>
              </a:rPr>
              <a:t> }</a:t>
            </a:r>
            <a:r>
              <a:rPr kumimoji="0" lang="zh-CN" altLang="zh-CN" sz="1600" b="0" i="0" u="none" strike="noStrike" cap="none" normalizeH="0" baseline="0" dirty="0">
                <a:ln>
                  <a:noFill/>
                </a:ln>
                <a:solidFill>
                  <a:schemeClr val="tx1"/>
                </a:solidFill>
                <a:effectLst/>
                <a:latin typeface="华文新魏" pitchFamily="2" charset="-122"/>
                <a:ea typeface="华文新魏" pitchFamily="2" charset="-122"/>
                <a:cs typeface="宋体" pitchFamily="2" charset="-122"/>
              </a:rPr>
              <a:t> </a:t>
            </a:r>
          </a:p>
        </p:txBody>
      </p:sp>
      <p:sp>
        <p:nvSpPr>
          <p:cNvPr id="8" name="圆角矩形标注 14">
            <a:extLst>
              <a:ext uri="{FF2B5EF4-FFF2-40B4-BE49-F238E27FC236}">
                <a16:creationId xmlns:a16="http://schemas.microsoft.com/office/drawing/2014/main" id="{78C8A861-96B7-DBEF-3798-E40B84BC56D8}"/>
              </a:ext>
            </a:extLst>
          </p:cNvPr>
          <p:cNvSpPr/>
          <p:nvPr/>
        </p:nvSpPr>
        <p:spPr>
          <a:xfrm>
            <a:off x="6779834" y="4470550"/>
            <a:ext cx="4106032" cy="519812"/>
          </a:xfrm>
          <a:prstGeom prst="wedgeRoundRectCallout">
            <a:avLst>
              <a:gd name="adj1" fmla="val -67366"/>
              <a:gd name="adj2" fmla="val 38203"/>
              <a:gd name="adj3" fmla="val 16667"/>
            </a:avLst>
          </a:prstGeom>
          <a:solidFill>
            <a:schemeClr val="accent4">
              <a:lumMod val="40000"/>
              <a:lumOff val="60000"/>
              <a:alpha val="41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400" dirty="0">
                <a:solidFill>
                  <a:schemeClr val="tx1"/>
                </a:solidFill>
                <a:latin typeface="华文新魏" pitchFamily="2" charset="-122"/>
                <a:ea typeface="华文新魏" pitchFamily="2" charset="-122"/>
              </a:rPr>
              <a:t>new</a:t>
            </a:r>
            <a:r>
              <a:rPr lang="zh-CN" altLang="en-US" sz="1400" dirty="0">
                <a:solidFill>
                  <a:schemeClr val="tx1"/>
                </a:solidFill>
                <a:latin typeface="华文新魏" pitchFamily="2" charset="-122"/>
                <a:ea typeface="华文新魏" pitchFamily="2" charset="-122"/>
              </a:rPr>
              <a:t>一个实现了</a:t>
            </a:r>
            <a:r>
              <a:rPr lang="zh-CN" altLang="zh-CN" sz="1400" dirty="0">
                <a:solidFill>
                  <a:srgbClr val="333333"/>
                </a:solidFill>
                <a:latin typeface="华文新魏" pitchFamily="2" charset="-122"/>
                <a:ea typeface="华文新魏" pitchFamily="2" charset="-122"/>
                <a:cs typeface="宋体" pitchFamily="2" charset="-122"/>
              </a:rPr>
              <a:t>WorkerInterface</a:t>
            </a:r>
            <a:r>
              <a:rPr lang="zh-CN" altLang="en-US" sz="1400" dirty="0">
                <a:solidFill>
                  <a:srgbClr val="333333"/>
                </a:solidFill>
                <a:latin typeface="华文新魏" pitchFamily="2" charset="-122"/>
                <a:ea typeface="华文新魏" pitchFamily="2" charset="-122"/>
                <a:cs typeface="宋体" pitchFamily="2" charset="-122"/>
              </a:rPr>
              <a:t>接口的匿名类对象传入</a:t>
            </a:r>
            <a:r>
              <a:rPr lang="en-US" altLang="zh-CN" sz="1400" dirty="0">
                <a:solidFill>
                  <a:srgbClr val="333333"/>
                </a:solidFill>
                <a:latin typeface="华文新魏" pitchFamily="2" charset="-122"/>
                <a:ea typeface="华文新魏" pitchFamily="2" charset="-122"/>
                <a:cs typeface="宋体" pitchFamily="2" charset="-122"/>
              </a:rPr>
              <a:t>exec</a:t>
            </a:r>
            <a:r>
              <a:rPr lang="zh-CN" altLang="en-US" sz="1400" dirty="0">
                <a:solidFill>
                  <a:srgbClr val="333333"/>
                </a:solidFill>
                <a:latin typeface="华文新魏" pitchFamily="2" charset="-122"/>
                <a:ea typeface="华文新魏" pitchFamily="2" charset="-122"/>
                <a:cs typeface="宋体" pitchFamily="2" charset="-122"/>
              </a:rPr>
              <a:t>方法</a:t>
            </a:r>
            <a:endParaRPr lang="zh-CN" altLang="en-US" sz="1400" dirty="0">
              <a:solidFill>
                <a:schemeClr val="tx1"/>
              </a:solidFill>
              <a:latin typeface="华文新魏" pitchFamily="2" charset="-122"/>
              <a:ea typeface="华文新魏" pitchFamily="2" charset="-122"/>
            </a:endParaRPr>
          </a:p>
        </p:txBody>
      </p:sp>
      <p:sp>
        <p:nvSpPr>
          <p:cNvPr id="9" name="圆角矩形标注 14">
            <a:extLst>
              <a:ext uri="{FF2B5EF4-FFF2-40B4-BE49-F238E27FC236}">
                <a16:creationId xmlns:a16="http://schemas.microsoft.com/office/drawing/2014/main" id="{44BAC8BE-0CF3-3148-C07F-5FC1E6BEE40F}"/>
              </a:ext>
            </a:extLst>
          </p:cNvPr>
          <p:cNvSpPr/>
          <p:nvPr/>
        </p:nvSpPr>
        <p:spPr>
          <a:xfrm>
            <a:off x="8085968" y="5343690"/>
            <a:ext cx="4106032" cy="519812"/>
          </a:xfrm>
          <a:prstGeom prst="wedgeRoundRectCallout">
            <a:avLst>
              <a:gd name="adj1" fmla="val -35799"/>
              <a:gd name="adj2" fmla="val 70652"/>
              <a:gd name="adj3" fmla="val 16667"/>
            </a:avLst>
          </a:prstGeom>
          <a:solidFill>
            <a:schemeClr val="accent4">
              <a:lumMod val="40000"/>
              <a:lumOff val="60000"/>
              <a:alpha val="41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400" dirty="0">
                <a:solidFill>
                  <a:schemeClr val="tx1"/>
                </a:solidFill>
                <a:latin typeface="华文新魏" pitchFamily="2" charset="-122"/>
                <a:ea typeface="华文新魏" pitchFamily="2" charset="-122"/>
              </a:rPr>
              <a:t>将一个</a:t>
            </a:r>
            <a:r>
              <a:rPr lang="en-US" altLang="zh-CN" sz="1400" dirty="0">
                <a:solidFill>
                  <a:schemeClr val="tx1"/>
                </a:solidFill>
                <a:latin typeface="华文新魏" pitchFamily="2" charset="-122"/>
                <a:ea typeface="华文新魏" pitchFamily="2" charset="-122"/>
              </a:rPr>
              <a:t>Lambda</a:t>
            </a:r>
            <a:r>
              <a:rPr lang="zh-CN" altLang="en-US" sz="1400" dirty="0">
                <a:solidFill>
                  <a:schemeClr val="tx1"/>
                </a:solidFill>
                <a:latin typeface="华文新魏" pitchFamily="2" charset="-122"/>
                <a:ea typeface="华文新魏" pitchFamily="2" charset="-122"/>
              </a:rPr>
              <a:t>表达式</a:t>
            </a:r>
            <a:r>
              <a:rPr lang="zh-CN" altLang="en-US" sz="1400" dirty="0">
                <a:solidFill>
                  <a:srgbClr val="333333"/>
                </a:solidFill>
                <a:latin typeface="华文新魏" pitchFamily="2" charset="-122"/>
                <a:ea typeface="华文新魏" pitchFamily="2" charset="-122"/>
                <a:cs typeface="宋体" pitchFamily="2" charset="-122"/>
              </a:rPr>
              <a:t>传入</a:t>
            </a:r>
            <a:r>
              <a:rPr lang="en-US" altLang="zh-CN" sz="1400" dirty="0">
                <a:solidFill>
                  <a:srgbClr val="333333"/>
                </a:solidFill>
                <a:latin typeface="华文新魏" pitchFamily="2" charset="-122"/>
                <a:ea typeface="华文新魏" pitchFamily="2" charset="-122"/>
                <a:cs typeface="宋体" pitchFamily="2" charset="-122"/>
              </a:rPr>
              <a:t>exec</a:t>
            </a:r>
            <a:r>
              <a:rPr lang="zh-CN" altLang="en-US" sz="1400" dirty="0">
                <a:solidFill>
                  <a:srgbClr val="333333"/>
                </a:solidFill>
                <a:latin typeface="华文新魏" pitchFamily="2" charset="-122"/>
                <a:ea typeface="华文新魏" pitchFamily="2" charset="-122"/>
                <a:cs typeface="宋体" pitchFamily="2" charset="-122"/>
              </a:rPr>
              <a:t>方法</a:t>
            </a:r>
            <a:endParaRPr lang="zh-CN" altLang="en-US" sz="1400" dirty="0">
              <a:solidFill>
                <a:schemeClr val="tx1"/>
              </a:solidFill>
              <a:latin typeface="华文新魏" pitchFamily="2" charset="-122"/>
              <a:ea typeface="华文新魏" pitchFamily="2" charset="-122"/>
            </a:endParaRPr>
          </a:p>
        </p:txBody>
      </p:sp>
    </p:spTree>
    <p:extLst>
      <p:ext uri="{BB962C8B-B14F-4D97-AF65-F5344CB8AC3E}">
        <p14:creationId xmlns:p14="http://schemas.microsoft.com/office/powerpoint/2010/main" val="1757004363"/>
      </p:ext>
    </p:extLst>
  </p:cSld>
  <p:clrMapOvr>
    <a:masterClrMapping/>
  </p:clrMapOvr>
  <p:transition>
    <p:push/>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文本占位符 2"/>
          <p:cNvSpPr>
            <a:spLocks noGrp="1"/>
          </p:cNvSpPr>
          <p:nvPr>
            <p:ph type="body" sz="quarter" idx="12"/>
          </p:nvPr>
        </p:nvSpPr>
        <p:spPr bwMode="auto">
          <a:xfrm>
            <a:off x="1370898" y="254146"/>
            <a:ext cx="7394575" cy="496887"/>
          </a:xfrm>
          <a:noFill/>
        </p:spPr>
        <p:txBody>
          <a:bodyPr vert="horz" wrap="square" lIns="91440" tIns="45720" rIns="91440" bIns="45720" numCol="1" anchor="t" anchorCtr="0" compatLnSpc="1">
            <a:noAutofit/>
          </a:bodyPr>
          <a:lstStyle/>
          <a:p>
            <a:pPr eaLnBrk="1" hangingPunct="1"/>
            <a:r>
              <a:rPr lang="en-US" altLang="zh-CN" sz="4000" dirty="0"/>
              <a:t>Lambda</a:t>
            </a:r>
            <a:r>
              <a:rPr lang="zh-CN" altLang="en-US" sz="4000" dirty="0"/>
              <a:t>表达式</a:t>
            </a:r>
          </a:p>
        </p:txBody>
      </p:sp>
      <p:sp>
        <p:nvSpPr>
          <p:cNvPr id="7" name="文本占位符 1"/>
          <p:cNvSpPr>
            <a:spLocks noGrp="1"/>
          </p:cNvSpPr>
          <p:nvPr/>
        </p:nvSpPr>
        <p:spPr bwMode="auto">
          <a:xfrm>
            <a:off x="-20366" y="246843"/>
            <a:ext cx="1221831" cy="1008380"/>
          </a:xfrm>
          <a:prstGeom prst="rect">
            <a:avLst/>
          </a:prstGeom>
          <a:noFill/>
        </p:spPr>
        <p:txBody>
          <a:bodyPr vert="horz" wrap="square" lIns="91440" tIns="45720" rIns="91440" bIns="45720" numCol="1" rtlCol="0" anchor="t" anchorCtr="0" compatLnSpc="1">
            <a:normAutofit fontScale="87500"/>
          </a:bodyPr>
          <a:lstStyle>
            <a:lvl1pPr marL="0" indent="0" algn="dist" defTabSz="914400" rtl="0" eaLnBrk="1" latinLnBrk="0" hangingPunct="1">
              <a:lnSpc>
                <a:spcPct val="90000"/>
              </a:lnSpc>
              <a:spcBef>
                <a:spcPts val="1000"/>
              </a:spcBef>
              <a:buFont typeface="Arial" panose="020B0604020202020204" pitchFamily="34" charset="0"/>
              <a:buNone/>
              <a:defRPr sz="4800" b="1" kern="1200">
                <a:solidFill>
                  <a:schemeClr val="bg1"/>
                </a:solidFill>
                <a:latin typeface="华文细黑" panose="02010600040101010101" pitchFamily="2" charset="-122"/>
                <a:ea typeface="华文细黑" panose="02010600040101010101" pitchFamily="2"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en-US" altLang="zh-CN" dirty="0"/>
              <a:t>30.8</a:t>
            </a:r>
          </a:p>
        </p:txBody>
      </p:sp>
      <p:sp>
        <p:nvSpPr>
          <p:cNvPr id="2" name="文本框 1">
            <a:extLst>
              <a:ext uri="{FF2B5EF4-FFF2-40B4-BE49-F238E27FC236}">
                <a16:creationId xmlns:a16="http://schemas.microsoft.com/office/drawing/2014/main" id="{133C3FFA-2C6E-7CDB-5BF2-AAF760B97DB4}"/>
              </a:ext>
            </a:extLst>
          </p:cNvPr>
          <p:cNvSpPr txBox="1"/>
          <p:nvPr/>
        </p:nvSpPr>
        <p:spPr>
          <a:xfrm>
            <a:off x="257025" y="1255223"/>
            <a:ext cx="11764929" cy="5530588"/>
          </a:xfrm>
          <a:prstGeom prst="rect">
            <a:avLst/>
          </a:prstGeom>
          <a:solidFill>
            <a:schemeClr val="accent4">
              <a:lumMod val="20000"/>
              <a:lumOff val="80000"/>
            </a:schemeClr>
          </a:solidFill>
          <a:ln w="25400">
            <a:solidFill>
              <a:schemeClr val="accent4">
                <a:lumMod val="75000"/>
              </a:schemeClr>
            </a:solidFill>
            <a:prstDash val="solid"/>
          </a:ln>
        </p:spPr>
        <p:txBody>
          <a:bodyPr wrap="square" rtlCol="0" anchor="t">
            <a:noAutofit/>
          </a:bodyPr>
          <a:lstStyle/>
          <a:p>
            <a:pPr>
              <a:lnSpc>
                <a:spcPct val="120000"/>
              </a:lnSpc>
            </a:pPr>
            <a:r>
              <a:rPr lang="en-US" altLang="zh-CN" dirty="0">
                <a:latin typeface="华文新魏" panose="02010800040101010101" pitchFamily="2" charset="-122"/>
                <a:ea typeface="华文新魏" panose="02010800040101010101" pitchFamily="2" charset="-122"/>
              </a:rPr>
              <a:t>public class </a:t>
            </a:r>
            <a:r>
              <a:rPr lang="en-US" altLang="zh-CN" dirty="0" err="1">
                <a:latin typeface="华文新魏" panose="02010800040101010101" pitchFamily="2" charset="-122"/>
                <a:ea typeface="华文新魏" panose="02010800040101010101" pitchFamily="2" charset="-122"/>
              </a:rPr>
              <a:t>LambdaDemo</a:t>
            </a:r>
            <a:r>
              <a:rPr lang="en-US" altLang="zh-CN" dirty="0">
                <a:latin typeface="华文新魏" panose="02010800040101010101" pitchFamily="2" charset="-122"/>
                <a:ea typeface="华文新魏" panose="02010800040101010101" pitchFamily="2" charset="-122"/>
              </a:rPr>
              <a:t> {</a:t>
            </a:r>
          </a:p>
          <a:p>
            <a:pPr>
              <a:lnSpc>
                <a:spcPct val="120000"/>
              </a:lnSpc>
            </a:pPr>
            <a:r>
              <a:rPr lang="en-US" altLang="zh-CN" dirty="0">
                <a:latin typeface="华文新魏" panose="02010800040101010101" pitchFamily="2" charset="-122"/>
                <a:ea typeface="华文新魏" panose="02010800040101010101" pitchFamily="2" charset="-122"/>
              </a:rPr>
              <a:t>    public static void main(String[] args) {</a:t>
            </a:r>
          </a:p>
          <a:p>
            <a:pPr>
              <a:lnSpc>
                <a:spcPct val="120000"/>
              </a:lnSpc>
            </a:pPr>
            <a:r>
              <a:rPr lang="en-US" altLang="zh-CN" dirty="0">
                <a:latin typeface="华文新魏" panose="02010800040101010101" pitchFamily="2" charset="-122"/>
                <a:ea typeface="华文新魏" panose="02010800040101010101" pitchFamily="2" charset="-122"/>
              </a:rPr>
              <a:t>        ExecutorService executor = Executors.newFixedThreadPool(2);</a:t>
            </a:r>
          </a:p>
          <a:p>
            <a:pPr>
              <a:lnSpc>
                <a:spcPct val="120000"/>
              </a:lnSpc>
            </a:pPr>
            <a:r>
              <a:rPr lang="en-US" altLang="zh-CN" dirty="0">
                <a:latin typeface="华文新魏" panose="02010800040101010101" pitchFamily="2" charset="-122"/>
                <a:ea typeface="华文新魏" panose="02010800040101010101" pitchFamily="2" charset="-122"/>
              </a:rPr>
              <a:t>        </a:t>
            </a:r>
            <a:r>
              <a:rPr lang="en-US" altLang="zh-CN" dirty="0">
                <a:solidFill>
                  <a:srgbClr val="FF0000"/>
                </a:solidFill>
                <a:latin typeface="华文新魏" panose="02010800040101010101" pitchFamily="2" charset="-122"/>
                <a:ea typeface="华文新魏" panose="02010800040101010101" pitchFamily="2" charset="-122"/>
              </a:rPr>
              <a:t>//</a:t>
            </a:r>
            <a:r>
              <a:rPr lang="zh-CN" altLang="en-US" dirty="0">
                <a:solidFill>
                  <a:srgbClr val="FF0000"/>
                </a:solidFill>
                <a:latin typeface="华文新魏" panose="02010800040101010101" pitchFamily="2" charset="-122"/>
                <a:ea typeface="华文新魏" panose="02010800040101010101" pitchFamily="2" charset="-122"/>
              </a:rPr>
              <a:t>传入匿名内部类，</a:t>
            </a:r>
            <a:r>
              <a:rPr lang="en-US" altLang="zh-CN" dirty="0">
                <a:solidFill>
                  <a:srgbClr val="FF0000"/>
                </a:solidFill>
                <a:latin typeface="华文新魏" panose="02010800040101010101" pitchFamily="2" charset="-122"/>
                <a:ea typeface="华文新魏" panose="02010800040101010101" pitchFamily="2" charset="-122"/>
              </a:rPr>
              <a:t>Runnable</a:t>
            </a:r>
            <a:r>
              <a:rPr lang="zh-CN" altLang="en-US" dirty="0">
                <a:solidFill>
                  <a:srgbClr val="FF0000"/>
                </a:solidFill>
                <a:latin typeface="华文新魏" panose="02010800040101010101" pitchFamily="2" charset="-122"/>
                <a:ea typeface="华文新魏" panose="02010800040101010101" pitchFamily="2" charset="-122"/>
              </a:rPr>
              <a:t>接口实例</a:t>
            </a:r>
          </a:p>
          <a:p>
            <a:pPr>
              <a:lnSpc>
                <a:spcPct val="120000"/>
              </a:lnSpc>
            </a:pPr>
            <a:r>
              <a:rPr lang="zh-CN" altLang="en-US" dirty="0">
                <a:latin typeface="华文新魏" panose="02010800040101010101" pitchFamily="2" charset="-122"/>
                <a:ea typeface="华文新魏" panose="02010800040101010101" pitchFamily="2" charset="-122"/>
              </a:rPr>
              <a:t>        </a:t>
            </a:r>
            <a:r>
              <a:rPr lang="en-US" altLang="zh-CN" dirty="0">
                <a:latin typeface="华文新魏" panose="02010800040101010101" pitchFamily="2" charset="-122"/>
                <a:ea typeface="华文新魏" panose="02010800040101010101" pitchFamily="2" charset="-122"/>
              </a:rPr>
              <a:t>executor.execute(new Runnable() {</a:t>
            </a:r>
          </a:p>
          <a:p>
            <a:pPr>
              <a:lnSpc>
                <a:spcPct val="120000"/>
              </a:lnSpc>
            </a:pPr>
            <a:r>
              <a:rPr lang="en-US" altLang="zh-CN" dirty="0">
                <a:latin typeface="华文新魏" panose="02010800040101010101" pitchFamily="2" charset="-122"/>
                <a:ea typeface="华文新魏" panose="02010800040101010101" pitchFamily="2" charset="-122"/>
              </a:rPr>
              <a:t>            @Override</a:t>
            </a:r>
          </a:p>
          <a:p>
            <a:pPr>
              <a:lnSpc>
                <a:spcPct val="120000"/>
              </a:lnSpc>
            </a:pPr>
            <a:r>
              <a:rPr lang="en-US" altLang="zh-CN" dirty="0">
                <a:latin typeface="华文新魏" panose="02010800040101010101" pitchFamily="2" charset="-122"/>
                <a:ea typeface="华文新魏" panose="02010800040101010101" pitchFamily="2" charset="-122"/>
              </a:rPr>
              <a:t>            public void run() { System.out.println("Runnable 1"); }</a:t>
            </a:r>
          </a:p>
          <a:p>
            <a:pPr>
              <a:lnSpc>
                <a:spcPct val="120000"/>
              </a:lnSpc>
            </a:pPr>
            <a:r>
              <a:rPr lang="en-US" altLang="zh-CN" dirty="0">
                <a:latin typeface="华文新魏" panose="02010800040101010101" pitchFamily="2" charset="-122"/>
                <a:ea typeface="华文新魏" panose="02010800040101010101" pitchFamily="2" charset="-122"/>
              </a:rPr>
              <a:t>        });</a:t>
            </a:r>
          </a:p>
          <a:p>
            <a:pPr>
              <a:lnSpc>
                <a:spcPct val="120000"/>
              </a:lnSpc>
            </a:pPr>
            <a:r>
              <a:rPr lang="en-US" altLang="zh-CN" dirty="0">
                <a:latin typeface="华文新魏" panose="02010800040101010101" pitchFamily="2" charset="-122"/>
                <a:ea typeface="华文新魏" panose="02010800040101010101" pitchFamily="2" charset="-122"/>
              </a:rPr>
              <a:t>        </a:t>
            </a:r>
            <a:r>
              <a:rPr lang="en-US" altLang="zh-CN" dirty="0">
                <a:solidFill>
                  <a:srgbClr val="FF0000"/>
                </a:solidFill>
                <a:latin typeface="华文新魏" panose="02010800040101010101" pitchFamily="2" charset="-122"/>
                <a:ea typeface="华文新魏" panose="02010800040101010101" pitchFamily="2" charset="-122"/>
              </a:rPr>
              <a:t>//</a:t>
            </a:r>
            <a:r>
              <a:rPr lang="zh-CN" altLang="en-US" dirty="0">
                <a:solidFill>
                  <a:srgbClr val="FF0000"/>
                </a:solidFill>
                <a:latin typeface="华文新魏" panose="02010800040101010101" pitchFamily="2" charset="-122"/>
                <a:ea typeface="华文新魏" panose="02010800040101010101" pitchFamily="2" charset="-122"/>
              </a:rPr>
              <a:t>传入</a:t>
            </a:r>
            <a:r>
              <a:rPr lang="en-US" altLang="zh-CN" dirty="0">
                <a:solidFill>
                  <a:srgbClr val="FF0000"/>
                </a:solidFill>
                <a:latin typeface="华文新魏" panose="02010800040101010101" pitchFamily="2" charset="-122"/>
                <a:ea typeface="华文新魏" panose="02010800040101010101" pitchFamily="2" charset="-122"/>
              </a:rPr>
              <a:t>Lambda</a:t>
            </a:r>
            <a:r>
              <a:rPr lang="zh-CN" altLang="en-US" dirty="0">
                <a:solidFill>
                  <a:srgbClr val="FF0000"/>
                </a:solidFill>
                <a:latin typeface="华文新魏" panose="02010800040101010101" pitchFamily="2" charset="-122"/>
                <a:ea typeface="华文新魏" panose="02010800040101010101" pitchFamily="2" charset="-122"/>
              </a:rPr>
              <a:t>表达式</a:t>
            </a:r>
            <a:r>
              <a:rPr lang="en-US" altLang="zh-CN" dirty="0">
                <a:solidFill>
                  <a:srgbClr val="FF0000"/>
                </a:solidFill>
                <a:latin typeface="华文新魏" panose="02010800040101010101" pitchFamily="2" charset="-122"/>
                <a:ea typeface="华文新魏" panose="02010800040101010101" pitchFamily="2" charset="-122"/>
              </a:rPr>
              <a:t>, Runnable</a:t>
            </a:r>
            <a:r>
              <a:rPr lang="zh-CN" altLang="en-US" dirty="0">
                <a:solidFill>
                  <a:srgbClr val="FF0000"/>
                </a:solidFill>
                <a:latin typeface="华文新魏" panose="02010800040101010101" pitchFamily="2" charset="-122"/>
                <a:ea typeface="华文新魏" panose="02010800040101010101" pitchFamily="2" charset="-122"/>
              </a:rPr>
              <a:t>接口实例，右边是</a:t>
            </a:r>
            <a:r>
              <a:rPr lang="en-US" altLang="zh-CN" dirty="0">
                <a:solidFill>
                  <a:srgbClr val="FF0000"/>
                </a:solidFill>
                <a:latin typeface="华文新魏" panose="02010800040101010101" pitchFamily="2" charset="-122"/>
                <a:ea typeface="华文新魏" panose="02010800040101010101" pitchFamily="2" charset="-122"/>
              </a:rPr>
              <a:t>Statements</a:t>
            </a:r>
            <a:r>
              <a:rPr lang="zh-CN" altLang="en-US" dirty="0">
                <a:solidFill>
                  <a:srgbClr val="FF0000"/>
                </a:solidFill>
                <a:latin typeface="华文新魏" panose="02010800040101010101" pitchFamily="2" charset="-122"/>
                <a:ea typeface="华文新魏" panose="02010800040101010101" pitchFamily="2" charset="-122"/>
              </a:rPr>
              <a:t>，必须放在</a:t>
            </a:r>
            <a:r>
              <a:rPr lang="en-US" altLang="zh-CN" dirty="0">
                <a:solidFill>
                  <a:srgbClr val="FF0000"/>
                </a:solidFill>
                <a:latin typeface="华文新魏" panose="02010800040101010101" pitchFamily="2" charset="-122"/>
                <a:ea typeface="华文新魏" panose="02010800040101010101" pitchFamily="2" charset="-122"/>
              </a:rPr>
              <a:t>{}</a:t>
            </a:r>
          </a:p>
          <a:p>
            <a:pPr>
              <a:lnSpc>
                <a:spcPct val="120000"/>
              </a:lnSpc>
            </a:pPr>
            <a:r>
              <a:rPr lang="en-US" altLang="zh-CN" dirty="0">
                <a:latin typeface="华文新魏" panose="02010800040101010101" pitchFamily="2" charset="-122"/>
                <a:ea typeface="华文新魏" panose="02010800040101010101" pitchFamily="2" charset="-122"/>
              </a:rPr>
              <a:t>        executor.execute(()-&gt;{System.out.println("Runnable 2");});</a:t>
            </a:r>
          </a:p>
          <a:p>
            <a:pPr>
              <a:lnSpc>
                <a:spcPct val="120000"/>
              </a:lnSpc>
            </a:pPr>
            <a:r>
              <a:rPr lang="en-US" altLang="zh-CN" dirty="0">
                <a:latin typeface="华文新魏" panose="02010800040101010101" pitchFamily="2" charset="-122"/>
                <a:ea typeface="华文新魏" panose="02010800040101010101" pitchFamily="2" charset="-122"/>
              </a:rPr>
              <a:t>        </a:t>
            </a:r>
            <a:r>
              <a:rPr lang="en-US" altLang="zh-CN" dirty="0">
                <a:solidFill>
                  <a:srgbClr val="FF0000"/>
                </a:solidFill>
                <a:latin typeface="华文新魏" panose="02010800040101010101" pitchFamily="2" charset="-122"/>
                <a:ea typeface="华文新魏" panose="02010800040101010101" pitchFamily="2" charset="-122"/>
              </a:rPr>
              <a:t>//</a:t>
            </a:r>
            <a:r>
              <a:rPr lang="zh-CN" altLang="en-US" dirty="0">
                <a:solidFill>
                  <a:srgbClr val="FF0000"/>
                </a:solidFill>
                <a:latin typeface="华文新魏" panose="02010800040101010101" pitchFamily="2" charset="-122"/>
                <a:ea typeface="华文新魏" panose="02010800040101010101" pitchFamily="2" charset="-122"/>
              </a:rPr>
              <a:t>传入</a:t>
            </a:r>
            <a:r>
              <a:rPr lang="en-US" altLang="zh-CN" dirty="0">
                <a:solidFill>
                  <a:srgbClr val="FF0000"/>
                </a:solidFill>
                <a:latin typeface="华文新魏" panose="02010800040101010101" pitchFamily="2" charset="-122"/>
                <a:ea typeface="华文新魏" panose="02010800040101010101" pitchFamily="2" charset="-122"/>
              </a:rPr>
              <a:t>Lambda</a:t>
            </a:r>
            <a:r>
              <a:rPr lang="zh-CN" altLang="en-US" dirty="0">
                <a:solidFill>
                  <a:srgbClr val="FF0000"/>
                </a:solidFill>
                <a:latin typeface="华文新魏" panose="02010800040101010101" pitchFamily="2" charset="-122"/>
                <a:ea typeface="华文新魏" panose="02010800040101010101" pitchFamily="2" charset="-122"/>
              </a:rPr>
              <a:t>表达式</a:t>
            </a:r>
            <a:r>
              <a:rPr lang="en-US" altLang="zh-CN" dirty="0">
                <a:solidFill>
                  <a:srgbClr val="FF0000"/>
                </a:solidFill>
                <a:latin typeface="华文新魏" panose="02010800040101010101" pitchFamily="2" charset="-122"/>
                <a:ea typeface="华文新魏" panose="02010800040101010101" pitchFamily="2" charset="-122"/>
              </a:rPr>
              <a:t>, Runnable</a:t>
            </a:r>
            <a:r>
              <a:rPr lang="zh-CN" altLang="en-US" dirty="0">
                <a:solidFill>
                  <a:srgbClr val="FF0000"/>
                </a:solidFill>
                <a:latin typeface="华文新魏" panose="02010800040101010101" pitchFamily="2" charset="-122"/>
                <a:ea typeface="华文新魏" panose="02010800040101010101" pitchFamily="2" charset="-122"/>
              </a:rPr>
              <a:t>接口实例，右边是</a:t>
            </a:r>
            <a:r>
              <a:rPr lang="en-US" altLang="zh-CN" dirty="0">
                <a:solidFill>
                  <a:srgbClr val="FF0000"/>
                </a:solidFill>
                <a:latin typeface="华文新魏" panose="02010800040101010101" pitchFamily="2" charset="-122"/>
                <a:ea typeface="华文新魏" panose="02010800040101010101" pitchFamily="2" charset="-122"/>
              </a:rPr>
              <a:t>expression</a:t>
            </a:r>
            <a:r>
              <a:rPr lang="zh-CN" altLang="en-US" dirty="0">
                <a:solidFill>
                  <a:srgbClr val="FF0000"/>
                </a:solidFill>
                <a:latin typeface="华文新魏" panose="02010800040101010101" pitchFamily="2" charset="-122"/>
                <a:ea typeface="华文新魏" panose="02010800040101010101" pitchFamily="2" charset="-122"/>
              </a:rPr>
              <a:t>，不能放在</a:t>
            </a:r>
            <a:r>
              <a:rPr lang="en-US" altLang="zh-CN" dirty="0">
                <a:solidFill>
                  <a:srgbClr val="FF0000"/>
                </a:solidFill>
                <a:latin typeface="华文新魏" panose="02010800040101010101" pitchFamily="2" charset="-122"/>
                <a:ea typeface="华文新魏" panose="02010800040101010101" pitchFamily="2" charset="-122"/>
              </a:rPr>
              <a:t>{}</a:t>
            </a:r>
            <a:r>
              <a:rPr lang="zh-CN" altLang="en-US" dirty="0">
                <a:solidFill>
                  <a:srgbClr val="FF0000"/>
                </a:solidFill>
                <a:latin typeface="华文新魏" panose="02010800040101010101" pitchFamily="2" charset="-122"/>
                <a:ea typeface="华文新魏" panose="02010800040101010101" pitchFamily="2" charset="-122"/>
              </a:rPr>
              <a:t>里，不带</a:t>
            </a:r>
            <a:r>
              <a:rPr lang="en-US" altLang="zh-CN" dirty="0">
                <a:solidFill>
                  <a:srgbClr val="FF0000"/>
                </a:solidFill>
                <a:latin typeface="华文新魏" panose="02010800040101010101" pitchFamily="2" charset="-122"/>
                <a:ea typeface="华文新魏" panose="02010800040101010101" pitchFamily="2" charset="-122"/>
              </a:rPr>
              <a:t>;</a:t>
            </a:r>
          </a:p>
          <a:p>
            <a:pPr>
              <a:lnSpc>
                <a:spcPct val="120000"/>
              </a:lnSpc>
            </a:pPr>
            <a:r>
              <a:rPr lang="en-US" altLang="zh-CN" dirty="0">
                <a:latin typeface="华文新魏" panose="02010800040101010101" pitchFamily="2" charset="-122"/>
                <a:ea typeface="华文新魏" panose="02010800040101010101" pitchFamily="2" charset="-122"/>
              </a:rPr>
              <a:t>        executor.execute(()-&gt;System.out.println("Runnable 3"));</a:t>
            </a:r>
          </a:p>
          <a:p>
            <a:pPr>
              <a:lnSpc>
                <a:spcPct val="120000"/>
              </a:lnSpc>
            </a:pPr>
            <a:endParaRPr lang="en-US" altLang="zh-CN" dirty="0">
              <a:latin typeface="华文新魏" panose="02010800040101010101" pitchFamily="2" charset="-122"/>
              <a:ea typeface="华文新魏" panose="02010800040101010101" pitchFamily="2" charset="-122"/>
            </a:endParaRPr>
          </a:p>
          <a:p>
            <a:pPr>
              <a:lnSpc>
                <a:spcPct val="120000"/>
              </a:lnSpc>
            </a:pPr>
            <a:r>
              <a:rPr lang="en-US" altLang="zh-CN" dirty="0">
                <a:latin typeface="华文新魏" panose="02010800040101010101" pitchFamily="2" charset="-122"/>
                <a:ea typeface="华文新魏" panose="02010800040101010101" pitchFamily="2" charset="-122"/>
              </a:rPr>
              <a:t>        executor.shutdown();</a:t>
            </a:r>
          </a:p>
          <a:p>
            <a:pPr>
              <a:lnSpc>
                <a:spcPct val="120000"/>
              </a:lnSpc>
            </a:pPr>
            <a:r>
              <a:rPr lang="en-US" altLang="zh-CN" dirty="0">
                <a:latin typeface="华文新魏" panose="02010800040101010101" pitchFamily="2" charset="-122"/>
                <a:ea typeface="华文新魏" panose="02010800040101010101" pitchFamily="2" charset="-122"/>
              </a:rPr>
              <a:t>    }</a:t>
            </a:r>
          </a:p>
          <a:p>
            <a:pPr>
              <a:lnSpc>
                <a:spcPct val="120000"/>
              </a:lnSpc>
            </a:pPr>
            <a:r>
              <a:rPr lang="en-US" altLang="zh-CN" dirty="0">
                <a:latin typeface="华文新魏" panose="02010800040101010101" pitchFamily="2" charset="-122"/>
                <a:ea typeface="华文新魏" panose="02010800040101010101" pitchFamily="2" charset="-122"/>
              </a:rPr>
              <a:t>}</a:t>
            </a:r>
            <a:endParaRPr lang="zh-CN" altLang="en-US" dirty="0">
              <a:latin typeface="华文新魏" panose="02010800040101010101" pitchFamily="2" charset="-122"/>
              <a:ea typeface="华文新魏" panose="02010800040101010101" pitchFamily="2" charset="-122"/>
            </a:endParaRPr>
          </a:p>
        </p:txBody>
      </p:sp>
    </p:spTree>
    <p:extLst>
      <p:ext uri="{BB962C8B-B14F-4D97-AF65-F5344CB8AC3E}">
        <p14:creationId xmlns:p14="http://schemas.microsoft.com/office/powerpoint/2010/main" val="3815192123"/>
      </p:ext>
    </p:extLst>
  </p:cSld>
  <p:clrMapOvr>
    <a:masterClrMapping/>
  </p:clrMapOvr>
  <p:transition>
    <p:push/>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文本占位符 2"/>
          <p:cNvSpPr>
            <a:spLocks noGrp="1"/>
          </p:cNvSpPr>
          <p:nvPr>
            <p:ph type="body" sz="quarter" idx="12"/>
          </p:nvPr>
        </p:nvSpPr>
        <p:spPr bwMode="auto">
          <a:xfrm>
            <a:off x="1370898" y="254146"/>
            <a:ext cx="7394575" cy="496887"/>
          </a:xfrm>
          <a:noFill/>
        </p:spPr>
        <p:txBody>
          <a:bodyPr vert="horz" wrap="square" lIns="91440" tIns="45720" rIns="91440" bIns="45720" numCol="1" anchor="t" anchorCtr="0" compatLnSpc="1">
            <a:noAutofit/>
          </a:bodyPr>
          <a:lstStyle/>
          <a:p>
            <a:pPr eaLnBrk="1" hangingPunct="1"/>
            <a:r>
              <a:rPr lang="en-US" altLang="zh-CN" sz="4000" dirty="0"/>
              <a:t>Lambda</a:t>
            </a:r>
            <a:r>
              <a:rPr lang="zh-CN" altLang="en-US" sz="4000" dirty="0"/>
              <a:t>表达式</a:t>
            </a:r>
          </a:p>
        </p:txBody>
      </p:sp>
      <p:sp>
        <p:nvSpPr>
          <p:cNvPr id="7" name="文本占位符 1"/>
          <p:cNvSpPr>
            <a:spLocks noGrp="1"/>
          </p:cNvSpPr>
          <p:nvPr/>
        </p:nvSpPr>
        <p:spPr bwMode="auto">
          <a:xfrm>
            <a:off x="-20366" y="246843"/>
            <a:ext cx="1221831" cy="1008380"/>
          </a:xfrm>
          <a:prstGeom prst="rect">
            <a:avLst/>
          </a:prstGeom>
          <a:noFill/>
        </p:spPr>
        <p:txBody>
          <a:bodyPr vert="horz" wrap="square" lIns="91440" tIns="45720" rIns="91440" bIns="45720" numCol="1" rtlCol="0" anchor="t" anchorCtr="0" compatLnSpc="1">
            <a:normAutofit fontScale="87500"/>
          </a:bodyPr>
          <a:lstStyle>
            <a:lvl1pPr marL="0" indent="0" algn="dist" defTabSz="914400" rtl="0" eaLnBrk="1" latinLnBrk="0" hangingPunct="1">
              <a:lnSpc>
                <a:spcPct val="90000"/>
              </a:lnSpc>
              <a:spcBef>
                <a:spcPts val="1000"/>
              </a:spcBef>
              <a:buFont typeface="Arial" panose="020B0604020202020204" pitchFamily="34" charset="0"/>
              <a:buNone/>
              <a:defRPr sz="4800" b="1" kern="1200">
                <a:solidFill>
                  <a:schemeClr val="bg1"/>
                </a:solidFill>
                <a:latin typeface="华文细黑" panose="02010600040101010101" pitchFamily="2" charset="-122"/>
                <a:ea typeface="华文细黑" panose="02010600040101010101" pitchFamily="2"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en-US" altLang="zh-CN" dirty="0"/>
              <a:t>30.8</a:t>
            </a:r>
          </a:p>
        </p:txBody>
      </p:sp>
      <p:sp>
        <p:nvSpPr>
          <p:cNvPr id="3" name="文本框 2">
            <a:extLst>
              <a:ext uri="{FF2B5EF4-FFF2-40B4-BE49-F238E27FC236}">
                <a16:creationId xmlns:a16="http://schemas.microsoft.com/office/drawing/2014/main" id="{4D078FB5-B5B0-254C-B4CA-1930BD4E25FE}"/>
              </a:ext>
            </a:extLst>
          </p:cNvPr>
          <p:cNvSpPr txBox="1"/>
          <p:nvPr/>
        </p:nvSpPr>
        <p:spPr>
          <a:xfrm>
            <a:off x="0" y="1169572"/>
            <a:ext cx="12010292" cy="1615827"/>
          </a:xfrm>
          <a:prstGeom prst="rect">
            <a:avLst/>
          </a:prstGeom>
          <a:noFill/>
        </p:spPr>
        <p:txBody>
          <a:bodyPr wrap="square" rtlCol="0" anchor="t">
            <a:spAutoFit/>
          </a:bodyPr>
          <a:lstStyle/>
          <a:p>
            <a:pPr marL="342900" indent="-342900">
              <a:lnSpc>
                <a:spcPct val="150000"/>
              </a:lnSpc>
              <a:buFont typeface="Wingdings" panose="05000000000000000000" charset="0"/>
              <a:buChar char=""/>
            </a:pPr>
            <a:r>
              <a:rPr lang="en-US" altLang="zh-CN" sz="2000" dirty="0">
                <a:solidFill>
                  <a:srgbClr val="21537D"/>
                </a:solidFill>
                <a:latin typeface="微软雅黑" panose="020B0503020204020204" charset="-122"/>
                <a:ea typeface="微软雅黑" panose="020B0503020204020204" charset="-122"/>
              </a:rPr>
              <a:t>Lambda </a:t>
            </a:r>
            <a:r>
              <a:rPr lang="zh-CN" altLang="en-US" sz="2000" dirty="0">
                <a:solidFill>
                  <a:srgbClr val="21537D"/>
                </a:solidFill>
                <a:latin typeface="微软雅黑" panose="020B0503020204020204" charset="-122"/>
                <a:ea typeface="微软雅黑" panose="020B0503020204020204" charset="-122"/>
              </a:rPr>
              <a:t>神奇功能</a:t>
            </a:r>
            <a:endParaRPr lang="en-US" altLang="zh-CN" sz="2000" dirty="0">
              <a:solidFill>
                <a:srgbClr val="21537D"/>
              </a:solidFill>
              <a:latin typeface="微软雅黑" panose="020B0503020204020204" charset="-122"/>
              <a:ea typeface="微软雅黑" panose="020B0503020204020204" charset="-122"/>
            </a:endParaRPr>
          </a:p>
          <a:p>
            <a:pPr marL="800100" lvl="1" indent="-342900">
              <a:lnSpc>
                <a:spcPct val="150000"/>
              </a:lnSpc>
              <a:buFont typeface="Wingdings" panose="05000000000000000000" charset="0"/>
              <a:buChar char=""/>
            </a:pPr>
            <a:r>
              <a:rPr lang="zh-CN" altLang="en-US" sz="1600" dirty="0">
                <a:solidFill>
                  <a:srgbClr val="21537D"/>
                </a:solidFill>
                <a:latin typeface="微软雅黑" panose="020B0503020204020204" charset="-122"/>
                <a:ea typeface="微软雅黑" panose="020B0503020204020204" charset="-122"/>
              </a:rPr>
              <a:t>计算给定数组中每个元素平方后的总和。请注意，</a:t>
            </a:r>
            <a:r>
              <a:rPr lang="en-US" altLang="zh-CN" sz="1600" dirty="0">
                <a:solidFill>
                  <a:srgbClr val="21537D"/>
                </a:solidFill>
                <a:latin typeface="微软雅黑" panose="020B0503020204020204" charset="-122"/>
                <a:ea typeface="微软雅黑" panose="020B0503020204020204" charset="-122"/>
              </a:rPr>
              <a:t>Lambda </a:t>
            </a:r>
            <a:r>
              <a:rPr lang="zh-CN" altLang="en-US" sz="1600" dirty="0">
                <a:solidFill>
                  <a:srgbClr val="21537D"/>
                </a:solidFill>
                <a:latin typeface="微软雅黑" panose="020B0503020204020204" charset="-122"/>
                <a:ea typeface="微软雅黑" panose="020B0503020204020204" charset="-122"/>
              </a:rPr>
              <a:t>表达式只用一条语句就能达到此功能，这也是 </a:t>
            </a:r>
            <a:r>
              <a:rPr lang="en-US" altLang="zh-CN" sz="1600" dirty="0">
                <a:solidFill>
                  <a:srgbClr val="21537D"/>
                </a:solidFill>
                <a:latin typeface="微软雅黑" panose="020B0503020204020204" charset="-122"/>
                <a:ea typeface="微软雅黑" panose="020B0503020204020204" charset="-122"/>
              </a:rPr>
              <a:t>MapReduce </a:t>
            </a:r>
            <a:r>
              <a:rPr lang="zh-CN" altLang="en-US" sz="1600" dirty="0">
                <a:solidFill>
                  <a:srgbClr val="21537D"/>
                </a:solidFill>
                <a:latin typeface="微软雅黑" panose="020B0503020204020204" charset="-122"/>
                <a:ea typeface="微软雅黑" panose="020B0503020204020204" charset="-122"/>
              </a:rPr>
              <a:t>的一个初级例子。我们使用 </a:t>
            </a:r>
            <a:r>
              <a:rPr lang="en-US" altLang="zh-CN" sz="1600" dirty="0">
                <a:solidFill>
                  <a:srgbClr val="21537D"/>
                </a:solidFill>
                <a:latin typeface="微软雅黑" panose="020B0503020204020204" charset="-122"/>
                <a:ea typeface="微软雅黑" panose="020B0503020204020204" charset="-122"/>
              </a:rPr>
              <a:t>map() </a:t>
            </a:r>
            <a:r>
              <a:rPr lang="zh-CN" altLang="en-US" sz="1600" dirty="0">
                <a:solidFill>
                  <a:srgbClr val="21537D"/>
                </a:solidFill>
                <a:latin typeface="微软雅黑" panose="020B0503020204020204" charset="-122"/>
                <a:ea typeface="微软雅黑" panose="020B0503020204020204" charset="-122"/>
              </a:rPr>
              <a:t>给每个元素求平方，再使用 </a:t>
            </a:r>
            <a:r>
              <a:rPr lang="en-US" altLang="zh-CN" sz="1600" dirty="0">
                <a:solidFill>
                  <a:srgbClr val="21537D"/>
                </a:solidFill>
                <a:latin typeface="微软雅黑" panose="020B0503020204020204" charset="-122"/>
                <a:ea typeface="微软雅黑" panose="020B0503020204020204" charset="-122"/>
              </a:rPr>
              <a:t>reduce() </a:t>
            </a:r>
            <a:r>
              <a:rPr lang="zh-CN" altLang="en-US" sz="1600" dirty="0">
                <a:solidFill>
                  <a:srgbClr val="21537D"/>
                </a:solidFill>
                <a:latin typeface="微软雅黑" panose="020B0503020204020204" charset="-122"/>
                <a:ea typeface="微软雅黑" panose="020B0503020204020204" charset="-122"/>
              </a:rPr>
              <a:t>将所有元素计入一个数值：</a:t>
            </a:r>
            <a:endParaRPr lang="en-US" altLang="zh-CN" sz="1600" dirty="0">
              <a:solidFill>
                <a:srgbClr val="21537D"/>
              </a:solidFill>
              <a:latin typeface="微软雅黑" panose="020B0503020204020204" charset="-122"/>
              <a:ea typeface="微软雅黑" panose="020B0503020204020204" charset="-122"/>
            </a:endParaRPr>
          </a:p>
          <a:p>
            <a:pPr marL="800100" lvl="1" indent="-342900">
              <a:lnSpc>
                <a:spcPct val="150000"/>
              </a:lnSpc>
              <a:buFont typeface="Wingdings" panose="05000000000000000000" charset="0"/>
              <a:buChar char=""/>
            </a:pPr>
            <a:r>
              <a:rPr lang="en-US" altLang="en-US" sz="1600" dirty="0">
                <a:solidFill>
                  <a:srgbClr val="21537D"/>
                </a:solidFill>
                <a:latin typeface="微软雅黑" panose="020B0503020204020204" charset="-122"/>
                <a:ea typeface="微软雅黑" panose="020B0503020204020204" charset="-122"/>
              </a:rPr>
              <a:t>java.util.stream.Stream </a:t>
            </a:r>
            <a:r>
              <a:rPr lang="zh-CN" altLang="en-US" sz="1600" dirty="0">
                <a:solidFill>
                  <a:srgbClr val="21537D"/>
                </a:solidFill>
                <a:latin typeface="微软雅黑" panose="020B0503020204020204" charset="-122"/>
                <a:ea typeface="微软雅黑" panose="020B0503020204020204" charset="-122"/>
              </a:rPr>
              <a:t>接口包含许多有用的方法，能结合 </a:t>
            </a:r>
            <a:r>
              <a:rPr lang="en-US" altLang="en-US" sz="1600" dirty="0">
                <a:solidFill>
                  <a:srgbClr val="21537D"/>
                </a:solidFill>
                <a:latin typeface="微软雅黑" panose="020B0503020204020204" charset="-122"/>
                <a:ea typeface="微软雅黑" panose="020B0503020204020204" charset="-122"/>
              </a:rPr>
              <a:t>Lambda </a:t>
            </a:r>
            <a:r>
              <a:rPr lang="zh-CN" altLang="en-US" sz="1600" dirty="0">
                <a:solidFill>
                  <a:srgbClr val="21537D"/>
                </a:solidFill>
                <a:latin typeface="微软雅黑" panose="020B0503020204020204" charset="-122"/>
                <a:ea typeface="微软雅黑" panose="020B0503020204020204" charset="-122"/>
              </a:rPr>
              <a:t>表达式产生神奇的效果</a:t>
            </a:r>
            <a:r>
              <a:rPr lang="zh-CN" altLang="en-US" sz="1600" dirty="0"/>
              <a:t>。</a:t>
            </a:r>
            <a:endParaRPr lang="en-US" altLang="zh-CN" sz="1600" dirty="0">
              <a:solidFill>
                <a:srgbClr val="21537D"/>
              </a:solidFill>
              <a:latin typeface="微软雅黑" panose="020B0503020204020204" charset="-122"/>
              <a:ea typeface="微软雅黑" panose="020B0503020204020204" charset="-122"/>
            </a:endParaRPr>
          </a:p>
        </p:txBody>
      </p:sp>
      <p:sp>
        <p:nvSpPr>
          <p:cNvPr id="4" name="Rectangle 1">
            <a:extLst>
              <a:ext uri="{FF2B5EF4-FFF2-40B4-BE49-F238E27FC236}">
                <a16:creationId xmlns:a16="http://schemas.microsoft.com/office/drawing/2014/main" id="{A1145529-D6C5-6780-F84C-150FB882B42D}"/>
              </a:ext>
            </a:extLst>
          </p:cNvPr>
          <p:cNvSpPr>
            <a:spLocks noChangeArrowheads="1"/>
          </p:cNvSpPr>
          <p:nvPr/>
        </p:nvSpPr>
        <p:spPr bwMode="auto">
          <a:xfrm>
            <a:off x="369277" y="2922667"/>
            <a:ext cx="7746023" cy="3264976"/>
          </a:xfrm>
          <a:prstGeom prst="rect">
            <a:avLst/>
          </a:prstGeom>
          <a:solidFill>
            <a:srgbClr val="F5F5F5"/>
          </a:solidFill>
          <a:ln w="9525">
            <a:noFill/>
            <a:miter lim="800000"/>
            <a:headEnd/>
            <a:tailEnd/>
          </a:ln>
          <a:effectLst/>
        </p:spPr>
        <p:txBody>
          <a:bodyPr vert="horz" wrap="square" lIns="0" tIns="0" rIns="0" bIns="6348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600" b="0" i="0" u="none" strike="noStrike" cap="none" normalizeH="0" baseline="0" dirty="0">
                <a:ln>
                  <a:noFill/>
                </a:ln>
                <a:solidFill>
                  <a:srgbClr val="333333"/>
                </a:solidFill>
                <a:effectLst/>
                <a:latin typeface="华文新魏" pitchFamily="2" charset="-122"/>
                <a:ea typeface="华文新魏" pitchFamily="2" charset="-122"/>
                <a:cs typeface="宋体" pitchFamily="2" charset="-122"/>
              </a:rPr>
              <a:t>//Old way: </a:t>
            </a:r>
            <a:endParaRPr kumimoji="0" lang="en-US" altLang="zh-CN" sz="1600" b="0" i="0" u="none" strike="noStrike" cap="none" normalizeH="0" baseline="0" dirty="0">
              <a:ln>
                <a:noFill/>
              </a:ln>
              <a:solidFill>
                <a:srgbClr val="333333"/>
              </a:solidFill>
              <a:effectLst/>
              <a:latin typeface="华文新魏" pitchFamily="2" charset="-122"/>
              <a:ea typeface="华文新魏" pitchFamily="2" charset="-122"/>
              <a:cs typeface="宋体" pitchFamily="2" charset="-122"/>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600" b="0" i="0" u="none" strike="noStrike" cap="none" normalizeH="0" baseline="0" dirty="0">
                <a:ln>
                  <a:noFill/>
                </a:ln>
                <a:solidFill>
                  <a:srgbClr val="333333"/>
                </a:solidFill>
                <a:effectLst/>
                <a:latin typeface="华文新魏" pitchFamily="2" charset="-122"/>
                <a:ea typeface="华文新魏" pitchFamily="2" charset="-122"/>
                <a:cs typeface="宋体" pitchFamily="2" charset="-122"/>
              </a:rPr>
              <a:t>List&lt;Integer&gt; list = </a:t>
            </a:r>
            <a:r>
              <a:rPr kumimoji="0" lang="zh-CN" altLang="zh-CN" sz="1600" b="0" i="0" u="none" strike="noStrike" cap="none" normalizeH="0" baseline="0" dirty="0">
                <a:ln>
                  <a:noFill/>
                </a:ln>
                <a:solidFill>
                  <a:srgbClr val="FF0000"/>
                </a:solidFill>
                <a:effectLst/>
                <a:latin typeface="华文新魏" pitchFamily="2" charset="-122"/>
                <a:ea typeface="华文新魏" pitchFamily="2" charset="-122"/>
                <a:cs typeface="宋体" pitchFamily="2" charset="-122"/>
              </a:rPr>
              <a:t>Arrays.asList(1,2,3,4,5,6,7); </a:t>
            </a:r>
            <a:endParaRPr kumimoji="0" lang="en-US" altLang="zh-CN" sz="1600" b="0" i="0" u="none" strike="noStrike" cap="none" normalizeH="0" baseline="0" dirty="0">
              <a:ln>
                <a:noFill/>
              </a:ln>
              <a:solidFill>
                <a:srgbClr val="FF0000"/>
              </a:solidFill>
              <a:effectLst/>
              <a:latin typeface="华文新魏" pitchFamily="2" charset="-122"/>
              <a:ea typeface="华文新魏" pitchFamily="2" charset="-122"/>
              <a:cs typeface="宋体" pitchFamily="2" charset="-122"/>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600" b="0" i="0" u="none" strike="noStrike" cap="none" normalizeH="0" baseline="0" dirty="0">
                <a:ln>
                  <a:noFill/>
                </a:ln>
                <a:solidFill>
                  <a:srgbClr val="333333"/>
                </a:solidFill>
                <a:effectLst/>
                <a:latin typeface="华文新魏" pitchFamily="2" charset="-122"/>
                <a:ea typeface="华文新魏" pitchFamily="2" charset="-122"/>
                <a:cs typeface="宋体" pitchFamily="2" charset="-122"/>
              </a:rPr>
              <a:t>int sum = 0; </a:t>
            </a:r>
            <a:endParaRPr kumimoji="0" lang="en-US" altLang="zh-CN" sz="1600" b="0" i="0" u="none" strike="noStrike" cap="none" normalizeH="0" baseline="0" dirty="0">
              <a:ln>
                <a:noFill/>
              </a:ln>
              <a:solidFill>
                <a:srgbClr val="333333"/>
              </a:solidFill>
              <a:effectLst/>
              <a:latin typeface="华文新魏" pitchFamily="2" charset="-122"/>
              <a:ea typeface="华文新魏" pitchFamily="2" charset="-122"/>
              <a:cs typeface="宋体" pitchFamily="2" charset="-122"/>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600" b="0" i="0" u="none" strike="noStrike" cap="none" normalizeH="0" baseline="0" dirty="0">
                <a:ln>
                  <a:noFill/>
                </a:ln>
                <a:solidFill>
                  <a:srgbClr val="333333"/>
                </a:solidFill>
                <a:effectLst/>
                <a:latin typeface="华文新魏" pitchFamily="2" charset="-122"/>
                <a:ea typeface="华文新魏" pitchFamily="2" charset="-122"/>
                <a:cs typeface="宋体" pitchFamily="2" charset="-122"/>
              </a:rPr>
              <a:t>for(Integer n : list) { </a:t>
            </a:r>
            <a:endParaRPr kumimoji="0" lang="en-US" altLang="zh-CN" sz="1600" b="0" i="0" u="none" strike="noStrike" cap="none" normalizeH="0" baseline="0" dirty="0">
              <a:ln>
                <a:noFill/>
              </a:ln>
              <a:solidFill>
                <a:srgbClr val="333333"/>
              </a:solidFill>
              <a:effectLst/>
              <a:latin typeface="华文新魏" pitchFamily="2" charset="-122"/>
              <a:ea typeface="华文新魏" pitchFamily="2" charset="-122"/>
              <a:cs typeface="宋体" pitchFamily="2" charset="-122"/>
            </a:endParaRPr>
          </a:p>
          <a:p>
            <a:pPr marL="0" marR="0" lvl="0" indent="0" algn="l" defTabSz="914400" rtl="0" eaLnBrk="1" fontAlgn="base" latinLnBrk="0" hangingPunct="1">
              <a:lnSpc>
                <a:spcPct val="100000"/>
              </a:lnSpc>
              <a:spcBef>
                <a:spcPct val="0"/>
              </a:spcBef>
              <a:spcAft>
                <a:spcPct val="0"/>
              </a:spcAft>
              <a:buClrTx/>
              <a:buSzTx/>
              <a:buFontTx/>
              <a:buNone/>
              <a:tabLst/>
            </a:pPr>
            <a:r>
              <a:rPr lang="en-US" altLang="zh-CN" sz="1600" dirty="0">
                <a:solidFill>
                  <a:srgbClr val="333333"/>
                </a:solidFill>
                <a:latin typeface="华文新魏" pitchFamily="2" charset="-122"/>
                <a:ea typeface="华文新魏" pitchFamily="2" charset="-122"/>
                <a:cs typeface="宋体" pitchFamily="2" charset="-122"/>
              </a:rPr>
              <a:t>	</a:t>
            </a:r>
            <a:r>
              <a:rPr kumimoji="0" lang="zh-CN" altLang="zh-CN" sz="1600" b="0" i="0" u="none" strike="noStrike" cap="none" normalizeH="0" baseline="0" dirty="0">
                <a:ln>
                  <a:noFill/>
                </a:ln>
                <a:solidFill>
                  <a:srgbClr val="333333"/>
                </a:solidFill>
                <a:effectLst/>
                <a:latin typeface="华文新魏" pitchFamily="2" charset="-122"/>
                <a:ea typeface="华文新魏" pitchFamily="2" charset="-122"/>
                <a:cs typeface="宋体" pitchFamily="2" charset="-122"/>
              </a:rPr>
              <a:t>int x = n * n; </a:t>
            </a:r>
            <a:endParaRPr kumimoji="0" lang="en-US" altLang="zh-CN" sz="1600" b="0" i="0" u="none" strike="noStrike" cap="none" normalizeH="0" baseline="0" dirty="0">
              <a:ln>
                <a:noFill/>
              </a:ln>
              <a:solidFill>
                <a:srgbClr val="333333"/>
              </a:solidFill>
              <a:effectLst/>
              <a:latin typeface="华文新魏" pitchFamily="2" charset="-122"/>
              <a:ea typeface="华文新魏" pitchFamily="2" charset="-122"/>
              <a:cs typeface="宋体" pitchFamily="2" charset="-122"/>
            </a:endParaRPr>
          </a:p>
          <a:p>
            <a:pPr marL="0" marR="0" lvl="0" indent="0" algn="l" defTabSz="914400" rtl="0" eaLnBrk="1" fontAlgn="base" latinLnBrk="0" hangingPunct="1">
              <a:lnSpc>
                <a:spcPct val="100000"/>
              </a:lnSpc>
              <a:spcBef>
                <a:spcPct val="0"/>
              </a:spcBef>
              <a:spcAft>
                <a:spcPct val="0"/>
              </a:spcAft>
              <a:buClrTx/>
              <a:buSzTx/>
              <a:buFontTx/>
              <a:buNone/>
              <a:tabLst/>
            </a:pPr>
            <a:r>
              <a:rPr lang="en-US" altLang="zh-CN" sz="1600" dirty="0">
                <a:solidFill>
                  <a:srgbClr val="333333"/>
                </a:solidFill>
                <a:latin typeface="华文新魏" pitchFamily="2" charset="-122"/>
                <a:ea typeface="华文新魏" pitchFamily="2" charset="-122"/>
                <a:cs typeface="宋体" pitchFamily="2" charset="-122"/>
              </a:rPr>
              <a:t>	</a:t>
            </a:r>
            <a:r>
              <a:rPr kumimoji="0" lang="zh-CN" altLang="zh-CN" sz="1600" b="0" i="0" u="none" strike="noStrike" cap="none" normalizeH="0" baseline="0" dirty="0">
                <a:ln>
                  <a:noFill/>
                </a:ln>
                <a:solidFill>
                  <a:srgbClr val="333333"/>
                </a:solidFill>
                <a:effectLst/>
                <a:latin typeface="华文新魏" pitchFamily="2" charset="-122"/>
                <a:ea typeface="华文新魏" pitchFamily="2" charset="-122"/>
                <a:cs typeface="宋体" pitchFamily="2" charset="-122"/>
              </a:rPr>
              <a:t>sum = sum + x;</a:t>
            </a:r>
            <a:endParaRPr kumimoji="0" lang="en-US" altLang="zh-CN" sz="1600" b="0" i="0" u="none" strike="noStrike" cap="none" normalizeH="0" baseline="0" dirty="0">
              <a:ln>
                <a:noFill/>
              </a:ln>
              <a:solidFill>
                <a:srgbClr val="333333"/>
              </a:solidFill>
              <a:effectLst/>
              <a:latin typeface="华文新魏" pitchFamily="2" charset="-122"/>
              <a:ea typeface="华文新魏" pitchFamily="2" charset="-122"/>
              <a:cs typeface="宋体" pitchFamily="2" charset="-122"/>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600" b="0" i="0" u="none" strike="noStrike" cap="none" normalizeH="0" baseline="0" dirty="0">
                <a:ln>
                  <a:noFill/>
                </a:ln>
                <a:solidFill>
                  <a:srgbClr val="333333"/>
                </a:solidFill>
                <a:effectLst/>
                <a:latin typeface="华文新魏" pitchFamily="2" charset="-122"/>
                <a:ea typeface="华文新魏" pitchFamily="2" charset="-122"/>
                <a:cs typeface="宋体" pitchFamily="2" charset="-122"/>
              </a:rPr>
              <a:t> } </a:t>
            </a:r>
            <a:endParaRPr kumimoji="0" lang="en-US" altLang="zh-CN" sz="1600" b="0" i="0" u="none" strike="noStrike" cap="none" normalizeH="0" baseline="0" dirty="0">
              <a:ln>
                <a:noFill/>
              </a:ln>
              <a:solidFill>
                <a:srgbClr val="333333"/>
              </a:solidFill>
              <a:effectLst/>
              <a:latin typeface="华文新魏" pitchFamily="2" charset="-122"/>
              <a:ea typeface="华文新魏" pitchFamily="2" charset="-122"/>
              <a:cs typeface="宋体" pitchFamily="2" charset="-122"/>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600" b="0" i="0" u="none" strike="noStrike" cap="none" normalizeH="0" baseline="0" dirty="0">
                <a:ln>
                  <a:noFill/>
                </a:ln>
                <a:solidFill>
                  <a:srgbClr val="333333"/>
                </a:solidFill>
                <a:effectLst/>
                <a:latin typeface="华文新魏" pitchFamily="2" charset="-122"/>
                <a:ea typeface="华文新魏" pitchFamily="2" charset="-122"/>
                <a:cs typeface="宋体" pitchFamily="2" charset="-122"/>
              </a:rPr>
              <a:t>System.out.println(sum); </a:t>
            </a:r>
            <a:endParaRPr kumimoji="0" lang="en-US" altLang="zh-CN" sz="1600" b="0" i="0" u="none" strike="noStrike" cap="none" normalizeH="0" baseline="0" dirty="0">
              <a:ln>
                <a:noFill/>
              </a:ln>
              <a:solidFill>
                <a:srgbClr val="333333"/>
              </a:solidFill>
              <a:effectLst/>
              <a:latin typeface="华文新魏" pitchFamily="2" charset="-122"/>
              <a:ea typeface="华文新魏" pitchFamily="2" charset="-122"/>
              <a:cs typeface="宋体" pitchFamily="2" charset="-122"/>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CN" sz="1600" b="0" i="0" u="none" strike="noStrike" cap="none" normalizeH="0" baseline="0" dirty="0">
              <a:ln>
                <a:noFill/>
              </a:ln>
              <a:solidFill>
                <a:srgbClr val="333333"/>
              </a:solidFill>
              <a:effectLst/>
              <a:latin typeface="华文新魏" pitchFamily="2" charset="-122"/>
              <a:ea typeface="华文新魏" pitchFamily="2" charset="-122"/>
              <a:cs typeface="宋体" pitchFamily="2" charset="-122"/>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600" b="0" i="0" u="none" strike="noStrike" cap="none" normalizeH="0" baseline="0" dirty="0">
                <a:ln>
                  <a:noFill/>
                </a:ln>
                <a:solidFill>
                  <a:srgbClr val="333333"/>
                </a:solidFill>
                <a:effectLst/>
                <a:latin typeface="华文新魏" pitchFamily="2" charset="-122"/>
                <a:ea typeface="华文新魏" pitchFamily="2" charset="-122"/>
                <a:cs typeface="宋体" pitchFamily="2" charset="-122"/>
              </a:rPr>
              <a:t>//New way: </a:t>
            </a:r>
            <a:endParaRPr kumimoji="0" lang="en-US" altLang="zh-CN" sz="1600" b="0" i="0" u="none" strike="noStrike" cap="none" normalizeH="0" baseline="0" dirty="0">
              <a:ln>
                <a:noFill/>
              </a:ln>
              <a:solidFill>
                <a:srgbClr val="333333"/>
              </a:solidFill>
              <a:effectLst/>
              <a:latin typeface="华文新魏" pitchFamily="2" charset="-122"/>
              <a:ea typeface="华文新魏" pitchFamily="2" charset="-122"/>
              <a:cs typeface="宋体" pitchFamily="2" charset="-122"/>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600" b="0" i="0" u="none" strike="noStrike" cap="none" normalizeH="0" baseline="0" dirty="0">
                <a:ln>
                  <a:noFill/>
                </a:ln>
                <a:solidFill>
                  <a:srgbClr val="333333"/>
                </a:solidFill>
                <a:effectLst/>
                <a:latin typeface="华文新魏" pitchFamily="2" charset="-122"/>
                <a:ea typeface="华文新魏" pitchFamily="2" charset="-122"/>
                <a:cs typeface="宋体" pitchFamily="2" charset="-122"/>
              </a:rPr>
              <a:t>List&lt;Integer&gt; list = Arrays.asList(1,2,3,4,5,6,7);</a:t>
            </a:r>
            <a:endParaRPr kumimoji="0" lang="en-US" altLang="zh-CN" sz="1600" b="0" i="0" u="none" strike="noStrike" cap="none" normalizeH="0" baseline="0" dirty="0">
              <a:ln>
                <a:noFill/>
              </a:ln>
              <a:solidFill>
                <a:srgbClr val="333333"/>
              </a:solidFill>
              <a:effectLst/>
              <a:latin typeface="华文新魏" pitchFamily="2" charset="-122"/>
              <a:ea typeface="华文新魏" pitchFamily="2" charset="-122"/>
              <a:cs typeface="宋体" pitchFamily="2" charset="-122"/>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600" b="0" i="0" u="none" strike="noStrike" cap="none" normalizeH="0" baseline="0" dirty="0">
                <a:ln>
                  <a:noFill/>
                </a:ln>
                <a:solidFill>
                  <a:srgbClr val="333333"/>
                </a:solidFill>
                <a:effectLst/>
                <a:latin typeface="华文新魏" pitchFamily="2" charset="-122"/>
                <a:ea typeface="华文新魏" pitchFamily="2" charset="-122"/>
                <a:cs typeface="宋体" pitchFamily="2" charset="-122"/>
              </a:rPr>
              <a:t> int sum = list.stream().map(x -&gt; x*x).reduce((x,y) -&gt; x + y).get(); </a:t>
            </a:r>
            <a:endParaRPr kumimoji="0" lang="en-US" altLang="zh-CN" sz="1600" b="0" i="0" u="none" strike="noStrike" cap="none" normalizeH="0" baseline="0" dirty="0">
              <a:ln>
                <a:noFill/>
              </a:ln>
              <a:solidFill>
                <a:srgbClr val="333333"/>
              </a:solidFill>
              <a:effectLst/>
              <a:latin typeface="华文新魏" pitchFamily="2" charset="-122"/>
              <a:ea typeface="华文新魏" pitchFamily="2" charset="-122"/>
              <a:cs typeface="宋体" pitchFamily="2" charset="-122"/>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600" b="0" i="0" u="none" strike="noStrike" cap="none" normalizeH="0" baseline="0" dirty="0">
                <a:ln>
                  <a:noFill/>
                </a:ln>
                <a:solidFill>
                  <a:srgbClr val="333333"/>
                </a:solidFill>
                <a:effectLst/>
                <a:latin typeface="华文新魏" pitchFamily="2" charset="-122"/>
                <a:ea typeface="华文新魏" pitchFamily="2" charset="-122"/>
                <a:cs typeface="宋体" pitchFamily="2" charset="-122"/>
              </a:rPr>
              <a:t>System.out.println(sum);</a:t>
            </a:r>
            <a:r>
              <a:rPr kumimoji="0" lang="zh-CN" altLang="zh-CN" sz="1600" b="0" i="0" u="none" strike="noStrike" cap="none" normalizeH="0" baseline="0" dirty="0">
                <a:ln>
                  <a:noFill/>
                </a:ln>
                <a:solidFill>
                  <a:schemeClr val="tx1"/>
                </a:solidFill>
                <a:effectLst/>
                <a:latin typeface="华文新魏" pitchFamily="2" charset="-122"/>
                <a:ea typeface="华文新魏" pitchFamily="2" charset="-122"/>
                <a:cs typeface="宋体" pitchFamily="2" charset="-122"/>
              </a:rPr>
              <a:t> </a:t>
            </a:r>
          </a:p>
        </p:txBody>
      </p:sp>
    </p:spTree>
    <p:extLst>
      <p:ext uri="{BB962C8B-B14F-4D97-AF65-F5344CB8AC3E}">
        <p14:creationId xmlns:p14="http://schemas.microsoft.com/office/powerpoint/2010/main" val="422921249"/>
      </p:ext>
    </p:extLst>
  </p:cSld>
  <p:clrMapOvr>
    <a:masterClrMapping/>
  </p:clrMapOvr>
  <p:transition>
    <p:push/>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文本占位符 1"/>
          <p:cNvSpPr>
            <a:spLocks noGrp="1"/>
          </p:cNvSpPr>
          <p:nvPr>
            <p:ph type="body" sz="quarter" idx="10"/>
          </p:nvPr>
        </p:nvSpPr>
        <p:spPr bwMode="auto">
          <a:xfrm>
            <a:off x="237439" y="175846"/>
            <a:ext cx="1248461" cy="835269"/>
          </a:xfrm>
          <a:noFill/>
        </p:spPr>
        <p:txBody>
          <a:bodyPr vert="horz" wrap="square" lIns="91440" tIns="45720" rIns="91440" bIns="45720" numCol="1" anchor="t" anchorCtr="0" compatLnSpc="1">
            <a:normAutofit fontScale="87500"/>
          </a:bodyPr>
          <a:lstStyle/>
          <a:p>
            <a:pPr eaLnBrk="1" hangingPunct="1"/>
            <a:r>
              <a:rPr lang="en-US" altLang="zh-CN" dirty="0"/>
              <a:t>30.2</a:t>
            </a:r>
          </a:p>
        </p:txBody>
      </p:sp>
      <p:sp>
        <p:nvSpPr>
          <p:cNvPr id="8" name="Rectangle 11"/>
          <p:cNvSpPr/>
          <p:nvPr/>
        </p:nvSpPr>
        <p:spPr>
          <a:xfrm>
            <a:off x="1163750" y="3191276"/>
            <a:ext cx="184731" cy="461665"/>
          </a:xfrm>
          <a:prstGeom prst="rect">
            <a:avLst/>
          </a:prstGeom>
          <a:noFill/>
          <a:ln w="12700">
            <a:noFill/>
          </a:ln>
        </p:spPr>
        <p:txBody>
          <a:bodyPr wrap="none" anchor="ctr">
            <a:spAutoFit/>
          </a:bodyPr>
          <a:lstStyle>
            <a:lvl1pPr marL="342900" indent="-342900" algn="l" rtl="0" eaLnBrk="0" fontAlgn="base" hangingPunct="0">
              <a:spcBef>
                <a:spcPct val="20000"/>
              </a:spcBef>
              <a:spcAft>
                <a:spcPct val="0"/>
              </a:spcAft>
              <a:buClr>
                <a:schemeClr val="tx2"/>
              </a:buClr>
              <a:buSzPct val="75000"/>
              <a:buFont typeface="Monotype Sorts" pitchFamily="2" charset="2"/>
              <a:buChar char="F"/>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2"/>
              </a:buClr>
              <a:buSzPct val="65000"/>
              <a:buFont typeface="Monotype Sorts" pitchFamily="2" charset="2"/>
              <a:buChar char="u"/>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1"/>
              </a:buClr>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Char char="•"/>
              <a:defRPr sz="2000" kern="1200">
                <a:solidFill>
                  <a:schemeClr val="tx1"/>
                </a:solidFill>
                <a:latin typeface="+mn-lt"/>
                <a:ea typeface="+mn-ea"/>
                <a:cs typeface="+mn-cs"/>
              </a:defRPr>
            </a:lvl5pPr>
          </a:lstStyle>
          <a:p>
            <a:pPr marL="0" lvl="0" indent="0">
              <a:spcBef>
                <a:spcPct val="0"/>
              </a:spcBef>
              <a:buClrTx/>
              <a:buSzPct val="100000"/>
              <a:buNone/>
            </a:pPr>
            <a:endParaRPr lang="en-US" altLang="en-US" sz="2400" dirty="0">
              <a:latin typeface="华文新魏" panose="02010800040101010101" pitchFamily="2" charset="-122"/>
              <a:ea typeface="华文新魏" panose="02010800040101010101" pitchFamily="2" charset="-122"/>
            </a:endParaRPr>
          </a:p>
        </p:txBody>
      </p:sp>
      <p:sp>
        <p:nvSpPr>
          <p:cNvPr id="9" name="文本框 1"/>
          <p:cNvSpPr txBox="1"/>
          <p:nvPr/>
        </p:nvSpPr>
        <p:spPr>
          <a:xfrm>
            <a:off x="607712" y="5536184"/>
            <a:ext cx="11223731" cy="1200329"/>
          </a:xfrm>
          <a:prstGeom prst="rect">
            <a:avLst/>
          </a:prstGeom>
          <a:noFill/>
        </p:spPr>
        <p:txBody>
          <a:bodyPr wrap="square" rtlCol="0">
            <a:spAutoFit/>
          </a:bodyPr>
          <a:lstStyle/>
          <a:p>
            <a:pPr marL="457200" indent="-457200">
              <a:buAutoNum type="arabicPeriod"/>
            </a:pPr>
            <a:r>
              <a:rPr lang="zh-CN" altLang="en-US" dirty="0">
                <a:latin typeface="华文新魏" panose="02010800040101010101" pitchFamily="2" charset="-122"/>
                <a:ea typeface="华文新魏" panose="02010800040101010101" pitchFamily="2" charset="-122"/>
              </a:rPr>
              <a:t>通过线程</a:t>
            </a:r>
            <a:r>
              <a:rPr lang="zh-CN" altLang="en-US" dirty="0">
                <a:latin typeface="华文新魏" panose="02010800040101010101" pitchFamily="2" charset="-122"/>
                <a:ea typeface="华文新魏" panose="02010800040101010101" pitchFamily="2" charset="-122"/>
                <a:sym typeface="+mn-ea"/>
              </a:rPr>
              <a:t>任务类（TaskClass）创建任务对象（task）</a:t>
            </a:r>
          </a:p>
          <a:p>
            <a:pPr marL="457200" indent="-457200">
              <a:buAutoNum type="arabicPeriod"/>
            </a:pPr>
            <a:r>
              <a:rPr lang="zh-CN" altLang="en-US" dirty="0">
                <a:latin typeface="华文新魏" panose="02010800040101010101" pitchFamily="2" charset="-122"/>
                <a:ea typeface="华文新魏" panose="02010800040101010101" pitchFamily="2" charset="-122"/>
                <a:sym typeface="+mn-ea"/>
              </a:rPr>
              <a:t>以任务对象task为参数</a:t>
            </a:r>
            <a:r>
              <a:rPr lang="en-US" altLang="zh-CN" dirty="0">
                <a:latin typeface="华文新魏" panose="02010800040101010101" pitchFamily="2" charset="-122"/>
                <a:ea typeface="华文新魏" panose="02010800040101010101" pitchFamily="2" charset="-122"/>
                <a:sym typeface="+mn-ea"/>
              </a:rPr>
              <a:t>new Thread</a:t>
            </a:r>
            <a:r>
              <a:rPr lang="zh-CN" altLang="en-US" dirty="0">
                <a:latin typeface="华文新魏" panose="02010800040101010101" pitchFamily="2" charset="-122"/>
                <a:ea typeface="华文新魏" panose="02010800040101010101" pitchFamily="2" charset="-122"/>
                <a:sym typeface="+mn-ea"/>
              </a:rPr>
              <a:t>对象。</a:t>
            </a:r>
            <a:r>
              <a:rPr lang="en-US" altLang="zh-CN" dirty="0">
                <a:solidFill>
                  <a:srgbClr val="FF0000"/>
                </a:solidFill>
                <a:latin typeface="华文新魏" panose="02010800040101010101" pitchFamily="2" charset="-122"/>
                <a:ea typeface="华文新魏" panose="02010800040101010101" pitchFamily="2" charset="-122"/>
                <a:sym typeface="+mn-ea"/>
              </a:rPr>
              <a:t>Thread</a:t>
            </a:r>
            <a:r>
              <a:rPr lang="zh-CN" altLang="en-US" dirty="0">
                <a:solidFill>
                  <a:srgbClr val="FF0000"/>
                </a:solidFill>
                <a:latin typeface="华文新魏" panose="02010800040101010101" pitchFamily="2" charset="-122"/>
                <a:ea typeface="华文新魏" panose="02010800040101010101" pitchFamily="2" charset="-122"/>
                <a:sym typeface="+mn-ea"/>
              </a:rPr>
              <a:t>对象代表一个线程，线程的执行内容由任务对象</a:t>
            </a:r>
            <a:r>
              <a:rPr lang="en-US" altLang="zh-CN" dirty="0">
                <a:solidFill>
                  <a:srgbClr val="FF0000"/>
                </a:solidFill>
                <a:latin typeface="华文新魏" panose="02010800040101010101" pitchFamily="2" charset="-122"/>
                <a:ea typeface="华文新魏" panose="02010800040101010101" pitchFamily="2" charset="-122"/>
                <a:sym typeface="+mn-ea"/>
              </a:rPr>
              <a:t>task</a:t>
            </a:r>
            <a:r>
              <a:rPr lang="zh-CN" altLang="en-US" dirty="0">
                <a:solidFill>
                  <a:srgbClr val="FF0000"/>
                </a:solidFill>
                <a:latin typeface="华文新魏" panose="02010800040101010101" pitchFamily="2" charset="-122"/>
                <a:ea typeface="华文新魏" panose="02010800040101010101" pitchFamily="2" charset="-122"/>
                <a:sym typeface="+mn-ea"/>
              </a:rPr>
              <a:t>定义</a:t>
            </a:r>
            <a:r>
              <a:rPr lang="zh-CN" altLang="en-US" dirty="0">
                <a:latin typeface="华文新魏" panose="02010800040101010101" pitchFamily="2" charset="-122"/>
                <a:ea typeface="华文新魏" panose="02010800040101010101" pitchFamily="2" charset="-122"/>
                <a:sym typeface="+mn-ea"/>
              </a:rPr>
              <a:t>。</a:t>
            </a:r>
            <a:endParaRPr lang="en-US" altLang="zh-CN" dirty="0">
              <a:latin typeface="华文新魏" panose="02010800040101010101" pitchFamily="2" charset="-122"/>
              <a:ea typeface="华文新魏" panose="02010800040101010101" pitchFamily="2" charset="-122"/>
              <a:sym typeface="+mn-ea"/>
            </a:endParaRPr>
          </a:p>
          <a:p>
            <a:pPr marL="457200" indent="-457200">
              <a:buAutoNum type="arabicPeriod"/>
            </a:pPr>
            <a:r>
              <a:rPr lang="zh-CN" altLang="en-US" dirty="0">
                <a:latin typeface="华文新魏" panose="02010800040101010101" pitchFamily="2" charset="-122"/>
                <a:ea typeface="华文新魏" panose="02010800040101010101" pitchFamily="2" charset="-122"/>
                <a:sym typeface="+mn-ea"/>
              </a:rPr>
              <a:t>通过线程对象thread启动线程thread.start( )，</a:t>
            </a:r>
            <a:r>
              <a:rPr lang="zh-CN" altLang="en-US" dirty="0">
                <a:solidFill>
                  <a:srgbClr val="FF0000"/>
                </a:solidFill>
                <a:latin typeface="华文新魏" panose="02010800040101010101" pitchFamily="2" charset="-122"/>
                <a:ea typeface="华文新魏" panose="02010800040101010101" pitchFamily="2" charset="-122"/>
                <a:sym typeface="+mn-ea"/>
              </a:rPr>
              <a:t>任何线程只能启动一次，多次调用产生</a:t>
            </a:r>
            <a:r>
              <a:rPr lang="en-US" altLang="zh-CN" dirty="0" err="1">
                <a:latin typeface="华文新魏" panose="02010800040101010101" pitchFamily="2" charset="-122"/>
                <a:ea typeface="华文新魏" panose="02010800040101010101" pitchFamily="2" charset="-122"/>
              </a:rPr>
              <a:t>IllegalThreadStateException</a:t>
            </a:r>
            <a:r>
              <a:rPr lang="zh-CN" altLang="en-US" dirty="0">
                <a:latin typeface="华文新魏" panose="02010800040101010101" pitchFamily="2" charset="-122"/>
                <a:ea typeface="华文新魏" panose="02010800040101010101" pitchFamily="2" charset="-122"/>
              </a:rPr>
              <a:t>异常</a:t>
            </a:r>
            <a:r>
              <a:rPr lang="zh-CN" altLang="en-US" dirty="0">
                <a:latin typeface="华文新魏" panose="02010800040101010101" pitchFamily="2" charset="-122"/>
                <a:ea typeface="华文新魏" panose="02010800040101010101" pitchFamily="2" charset="-122"/>
                <a:sym typeface="+mn-ea"/>
              </a:rPr>
              <a:t>。</a:t>
            </a:r>
          </a:p>
        </p:txBody>
      </p:sp>
      <p:grpSp>
        <p:nvGrpSpPr>
          <p:cNvPr id="10" name="组合 9"/>
          <p:cNvGrpSpPr/>
          <p:nvPr/>
        </p:nvGrpSpPr>
        <p:grpSpPr>
          <a:xfrm>
            <a:off x="797284" y="1767298"/>
            <a:ext cx="10362423" cy="3596640"/>
            <a:chOff x="182" y="1278"/>
            <a:chExt cx="16788" cy="5664"/>
          </a:xfrm>
        </p:grpSpPr>
        <p:sp>
          <p:nvSpPr>
            <p:cNvPr id="11" name="文本框 5"/>
            <p:cNvSpPr txBox="1"/>
            <p:nvPr/>
          </p:nvSpPr>
          <p:spPr>
            <a:xfrm>
              <a:off x="187" y="2386"/>
              <a:ext cx="7218" cy="4556"/>
            </a:xfrm>
            <a:prstGeom prst="rect">
              <a:avLst/>
            </a:prstGeom>
            <a:ln>
              <a:solidFill>
                <a:schemeClr val="accent1">
                  <a:lumMod val="50000"/>
                </a:schemeClr>
              </a:solidFill>
            </a:ln>
          </p:spPr>
          <p:style>
            <a:lnRef idx="2">
              <a:schemeClr val="accent1"/>
            </a:lnRef>
            <a:fillRef idx="1">
              <a:schemeClr val="lt1"/>
            </a:fillRef>
            <a:effectRef idx="0">
              <a:schemeClr val="accent1"/>
            </a:effectRef>
            <a:fontRef idx="minor">
              <a:schemeClr val="dk1"/>
            </a:fontRef>
          </p:style>
          <p:txBody>
            <a:bodyPr wrap="square">
              <a:spAutoFit/>
            </a:bodyPr>
            <a:lstStyle/>
            <a:p>
              <a:r>
                <a:rPr lang="en-US" altLang="zh-CN" sz="1400" b="1" dirty="0">
                  <a:solidFill>
                    <a:srgbClr val="3F7F5F"/>
                  </a:solidFill>
                  <a:latin typeface="华文新魏" panose="02010800040101010101" pitchFamily="2" charset="-122"/>
                  <a:ea typeface="华文新魏" panose="02010800040101010101" pitchFamily="2" charset="-122"/>
                  <a:cs typeface="宋体" panose="02010600030101010101" pitchFamily="2" charset="-122"/>
                </a:rPr>
                <a:t>//Custom task class</a:t>
              </a:r>
            </a:p>
            <a:p>
              <a:r>
                <a:rPr lang="en-US" altLang="zh-CN" sz="1400" b="1" dirty="0">
                  <a:solidFill>
                    <a:srgbClr val="7F0055"/>
                  </a:solidFill>
                  <a:latin typeface="华文新魏" panose="02010800040101010101" pitchFamily="2" charset="-122"/>
                  <a:ea typeface="华文新魏" panose="02010800040101010101" pitchFamily="2" charset="-122"/>
                  <a:cs typeface="宋体" panose="02010600030101010101" pitchFamily="2" charset="-122"/>
                </a:rPr>
                <a:t>class</a:t>
              </a:r>
              <a:r>
                <a:rPr lang="en-US" altLang="zh-CN" sz="1400" b="1"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sz="1400" b="1" dirty="0" err="1">
                  <a:solidFill>
                    <a:srgbClr val="000000"/>
                  </a:solidFill>
                  <a:latin typeface="华文新魏" panose="02010800040101010101" pitchFamily="2" charset="-122"/>
                  <a:ea typeface="华文新魏" panose="02010800040101010101" pitchFamily="2" charset="-122"/>
                  <a:cs typeface="宋体" panose="02010600030101010101" pitchFamily="2" charset="-122"/>
                </a:rPr>
                <a:t>TaskClass</a:t>
              </a:r>
              <a:r>
                <a:rPr lang="en-US" altLang="zh-CN" sz="1400" b="1"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sz="1400" b="1" dirty="0">
                  <a:solidFill>
                    <a:srgbClr val="7F0055"/>
                  </a:solidFill>
                  <a:latin typeface="华文新魏" panose="02010800040101010101" pitchFamily="2" charset="-122"/>
                  <a:ea typeface="华文新魏" panose="02010800040101010101" pitchFamily="2" charset="-122"/>
                  <a:cs typeface="宋体" panose="02010600030101010101" pitchFamily="2" charset="-122"/>
                </a:rPr>
                <a:t>implements</a:t>
              </a:r>
              <a:r>
                <a:rPr lang="en-US" altLang="zh-CN" sz="1400" b="1"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sz="1400" b="1" dirty="0" err="1">
                  <a:solidFill>
                    <a:srgbClr val="000000"/>
                  </a:solidFill>
                  <a:latin typeface="华文新魏" panose="02010800040101010101" pitchFamily="2" charset="-122"/>
                  <a:ea typeface="华文新魏" panose="02010800040101010101" pitchFamily="2" charset="-122"/>
                  <a:cs typeface="宋体" panose="02010600030101010101" pitchFamily="2" charset="-122"/>
                </a:rPr>
                <a:t>Runnable</a:t>
              </a:r>
              <a:r>
                <a:rPr lang="en-US" altLang="zh-CN" sz="1400" b="1"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p>
            <a:p>
              <a:r>
                <a:rPr lang="en-US" altLang="zh-CN" sz="1400" b="1"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 //</a:t>
              </a:r>
              <a:r>
                <a:rPr lang="zh-CN" altLang="en-US" sz="1400" b="1"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可以有自己的数据成员</a:t>
              </a:r>
              <a:endParaRPr lang="en-US" altLang="zh-CN" sz="1400" b="1" dirty="0">
                <a:solidFill>
                  <a:srgbClr val="000000"/>
                </a:solidFill>
                <a:latin typeface="华文新魏" panose="02010800040101010101" pitchFamily="2" charset="-122"/>
                <a:ea typeface="华文新魏" panose="02010800040101010101" pitchFamily="2" charset="-122"/>
                <a:cs typeface="宋体" panose="02010600030101010101" pitchFamily="2" charset="-122"/>
              </a:endParaRPr>
            </a:p>
            <a:p>
              <a:r>
                <a:rPr lang="en-US" altLang="zh-CN" sz="1400" b="1"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sz="1400" b="1" dirty="0">
                  <a:solidFill>
                    <a:srgbClr val="7F0055"/>
                  </a:solidFill>
                  <a:latin typeface="华文新魏" panose="02010800040101010101" pitchFamily="2" charset="-122"/>
                  <a:ea typeface="华文新魏" panose="02010800040101010101" pitchFamily="2" charset="-122"/>
                  <a:cs typeface="宋体" panose="02010600030101010101" pitchFamily="2" charset="-122"/>
                </a:rPr>
                <a:t>public</a:t>
              </a:r>
              <a:r>
                <a:rPr lang="en-US" altLang="zh-CN" sz="1400" b="1"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sz="1400" b="1" dirty="0" err="1">
                  <a:solidFill>
                    <a:srgbClr val="000000"/>
                  </a:solidFill>
                  <a:latin typeface="华文新魏" panose="02010800040101010101" pitchFamily="2" charset="-122"/>
                  <a:ea typeface="华文新魏" panose="02010800040101010101" pitchFamily="2" charset="-122"/>
                  <a:cs typeface="宋体" panose="02010600030101010101" pitchFamily="2" charset="-122"/>
                </a:rPr>
                <a:t>TaskClass</a:t>
              </a:r>
              <a:r>
                <a:rPr lang="en-US" altLang="zh-CN" sz="1400" b="1"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p>
            <a:p>
              <a:r>
                <a:rPr lang="en-US" altLang="zh-CN" sz="1400" b="1"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p>
            <a:p>
              <a:r>
                <a:rPr lang="en-US" altLang="zh-CN" sz="1400" b="1"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p>
            <a:p>
              <a:r>
                <a:rPr lang="en-US" altLang="zh-CN" sz="1400" b="1" dirty="0">
                  <a:latin typeface="华文新魏" panose="02010800040101010101" pitchFamily="2" charset="-122"/>
                  <a:ea typeface="华文新魏" panose="02010800040101010101" pitchFamily="2" charset="-122"/>
                  <a:cs typeface="宋体" panose="02010600030101010101" pitchFamily="2" charset="-122"/>
                </a:rPr>
                <a:t> </a:t>
              </a:r>
              <a:endParaRPr lang="en-US" altLang="zh-CN" sz="1400" b="1" dirty="0">
                <a:solidFill>
                  <a:srgbClr val="000000"/>
                </a:solidFill>
                <a:latin typeface="华文新魏" panose="02010800040101010101" pitchFamily="2" charset="-122"/>
                <a:ea typeface="华文新魏" panose="02010800040101010101" pitchFamily="2" charset="-122"/>
                <a:cs typeface="宋体" panose="02010600030101010101" pitchFamily="2" charset="-122"/>
              </a:endParaRPr>
            </a:p>
            <a:p>
              <a:r>
                <a:rPr lang="en-US" altLang="zh-CN" sz="1400" b="1"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sz="1400" b="1" dirty="0">
                  <a:solidFill>
                    <a:srgbClr val="3F7F5F"/>
                  </a:solidFill>
                  <a:latin typeface="华文新魏" panose="02010800040101010101" pitchFamily="2" charset="-122"/>
                  <a:ea typeface="华文新魏" panose="02010800040101010101" pitchFamily="2" charset="-122"/>
                  <a:cs typeface="宋体" panose="02010600030101010101" pitchFamily="2" charset="-122"/>
                </a:rPr>
                <a:t>//Implement the run method in </a:t>
              </a:r>
              <a:r>
                <a:rPr lang="en-US" altLang="zh-CN" sz="1400" b="1" dirty="0" err="1">
                  <a:solidFill>
                    <a:srgbClr val="3F7F5F"/>
                  </a:solidFill>
                  <a:latin typeface="华文新魏" panose="02010800040101010101" pitchFamily="2" charset="-122"/>
                  <a:ea typeface="华文新魏" panose="02010800040101010101" pitchFamily="2" charset="-122"/>
                  <a:cs typeface="宋体" panose="02010600030101010101" pitchFamily="2" charset="-122"/>
                </a:rPr>
                <a:t>Runnable</a:t>
              </a:r>
              <a:endParaRPr lang="en-US" altLang="zh-CN" sz="1400" b="1" dirty="0">
                <a:solidFill>
                  <a:srgbClr val="3F7F5F"/>
                </a:solidFill>
                <a:latin typeface="华文新魏" panose="02010800040101010101" pitchFamily="2" charset="-122"/>
                <a:ea typeface="华文新魏" panose="02010800040101010101" pitchFamily="2" charset="-122"/>
                <a:cs typeface="宋体" panose="02010600030101010101" pitchFamily="2" charset="-122"/>
              </a:endParaRPr>
            </a:p>
            <a:p>
              <a:r>
                <a:rPr lang="en-US" altLang="zh-CN" sz="1400" b="1"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sz="1400" b="1" dirty="0">
                  <a:solidFill>
                    <a:srgbClr val="7F0055"/>
                  </a:solidFill>
                  <a:latin typeface="华文新魏" panose="02010800040101010101" pitchFamily="2" charset="-122"/>
                  <a:ea typeface="华文新魏" panose="02010800040101010101" pitchFamily="2" charset="-122"/>
                  <a:cs typeface="宋体" panose="02010600030101010101" pitchFamily="2" charset="-122"/>
                </a:rPr>
                <a:t>public</a:t>
              </a:r>
              <a:r>
                <a:rPr lang="en-US" altLang="zh-CN" sz="1400" b="1"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sz="1400" b="1" dirty="0">
                  <a:solidFill>
                    <a:srgbClr val="7F0055"/>
                  </a:solidFill>
                  <a:latin typeface="华文新魏" panose="02010800040101010101" pitchFamily="2" charset="-122"/>
                  <a:ea typeface="华文新魏" panose="02010800040101010101" pitchFamily="2" charset="-122"/>
                  <a:cs typeface="宋体" panose="02010600030101010101" pitchFamily="2" charset="-122"/>
                </a:rPr>
                <a:t>void</a:t>
              </a:r>
              <a:r>
                <a:rPr lang="en-US" altLang="zh-CN" sz="1400" b="1"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run() {</a:t>
              </a:r>
            </a:p>
            <a:p>
              <a:r>
                <a:rPr lang="en-US" altLang="zh-CN" sz="1400" b="1"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sz="1400" b="1" dirty="0">
                  <a:solidFill>
                    <a:srgbClr val="3F7F5F"/>
                  </a:solidFill>
                  <a:latin typeface="华文新魏" panose="02010800040101010101" pitchFamily="2" charset="-122"/>
                  <a:ea typeface="华文新魏" panose="02010800040101010101" pitchFamily="2" charset="-122"/>
                  <a:cs typeface="宋体" panose="02010600030101010101" pitchFamily="2" charset="-122"/>
                </a:rPr>
                <a:t>//Tell system how to run custom thread</a:t>
              </a:r>
            </a:p>
            <a:p>
              <a:r>
                <a:rPr lang="en-US" altLang="zh-CN" sz="1400" b="1"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p>
            <a:p>
              <a:r>
                <a:rPr lang="en-US" altLang="zh-CN" sz="1400" b="1"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p>
            <a:p>
              <a:r>
                <a:rPr lang="en-US" altLang="zh-CN" sz="1400" b="1"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a:t>
              </a:r>
            </a:p>
          </p:txBody>
        </p:sp>
        <p:sp>
          <p:nvSpPr>
            <p:cNvPr id="12" name="文本框 6"/>
            <p:cNvSpPr txBox="1"/>
            <p:nvPr/>
          </p:nvSpPr>
          <p:spPr>
            <a:xfrm>
              <a:off x="10332" y="1320"/>
              <a:ext cx="6638" cy="5475"/>
            </a:xfrm>
            <a:prstGeom prst="rect">
              <a:avLst/>
            </a:prstGeom>
            <a:noFill/>
            <a:ln w="9525">
              <a:solidFill>
                <a:schemeClr val="accent1">
                  <a:lumMod val="50000"/>
                </a:schemeClr>
              </a:solidFill>
            </a:ln>
          </p:spPr>
          <p:txBody>
            <a:bodyPr wrap="square">
              <a:spAutoFit/>
            </a:bodyPr>
            <a:lstStyle/>
            <a:p>
              <a:r>
                <a:rPr lang="en-US" altLang="zh-CN" sz="1400" b="1" dirty="0">
                  <a:solidFill>
                    <a:srgbClr val="3F7F5F"/>
                  </a:solidFill>
                  <a:latin typeface="华文新魏" panose="02010800040101010101" pitchFamily="2" charset="-122"/>
                  <a:ea typeface="华文新魏" panose="02010800040101010101" pitchFamily="2" charset="-122"/>
                  <a:cs typeface="宋体" panose="02010600030101010101" pitchFamily="2" charset="-122"/>
                </a:rPr>
                <a:t>//Client Class</a:t>
              </a:r>
              <a:endParaRPr lang="en-US" altLang="zh-CN" sz="1600" b="1" dirty="0">
                <a:solidFill>
                  <a:srgbClr val="3F7F5F"/>
                </a:solidFill>
                <a:latin typeface="华文新魏" panose="02010800040101010101" pitchFamily="2" charset="-122"/>
                <a:ea typeface="华文新魏" panose="02010800040101010101" pitchFamily="2" charset="-122"/>
                <a:cs typeface="宋体" panose="02010600030101010101" pitchFamily="2" charset="-122"/>
              </a:endParaRPr>
            </a:p>
            <a:p>
              <a:r>
                <a:rPr lang="en-US" altLang="zh-CN" sz="1400" b="1" dirty="0">
                  <a:solidFill>
                    <a:srgbClr val="7F0055"/>
                  </a:solidFill>
                  <a:latin typeface="华文新魏" panose="02010800040101010101" pitchFamily="2" charset="-122"/>
                  <a:ea typeface="华文新魏" panose="02010800040101010101" pitchFamily="2" charset="-122"/>
                  <a:cs typeface="宋体" panose="02010600030101010101" pitchFamily="2" charset="-122"/>
                </a:rPr>
                <a:t>public</a:t>
              </a:r>
              <a:r>
                <a:rPr lang="en-US" altLang="zh-CN" sz="1400" b="1"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sz="1400" b="1" dirty="0">
                  <a:solidFill>
                    <a:srgbClr val="7F0055"/>
                  </a:solidFill>
                  <a:latin typeface="华文新魏" panose="02010800040101010101" pitchFamily="2" charset="-122"/>
                  <a:ea typeface="华文新魏" panose="02010800040101010101" pitchFamily="2" charset="-122"/>
                  <a:cs typeface="宋体" panose="02010600030101010101" pitchFamily="2" charset="-122"/>
                </a:rPr>
                <a:t>class</a:t>
              </a:r>
              <a:r>
                <a:rPr lang="en-US" altLang="zh-CN" sz="1400" b="1"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Client {</a:t>
              </a:r>
            </a:p>
            <a:p>
              <a:r>
                <a:rPr lang="en-US" altLang="zh-CN" sz="1400" b="1"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p>
            <a:p>
              <a:r>
                <a:rPr lang="en-US" altLang="zh-CN" sz="1400" b="1"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sz="1400" b="1" dirty="0">
                  <a:solidFill>
                    <a:srgbClr val="7F0055"/>
                  </a:solidFill>
                  <a:latin typeface="华文新魏" panose="02010800040101010101" pitchFamily="2" charset="-122"/>
                  <a:ea typeface="华文新魏" panose="02010800040101010101" pitchFamily="2" charset="-122"/>
                  <a:cs typeface="宋体" panose="02010600030101010101" pitchFamily="2" charset="-122"/>
                </a:rPr>
                <a:t>public</a:t>
              </a:r>
              <a:r>
                <a:rPr lang="en-US" altLang="zh-CN" sz="1400" b="1"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sz="1400" b="1" dirty="0">
                  <a:solidFill>
                    <a:srgbClr val="7F0055"/>
                  </a:solidFill>
                  <a:latin typeface="华文新魏" panose="02010800040101010101" pitchFamily="2" charset="-122"/>
                  <a:ea typeface="华文新魏" panose="02010800040101010101" pitchFamily="2" charset="-122"/>
                  <a:cs typeface="宋体" panose="02010600030101010101" pitchFamily="2" charset="-122"/>
                </a:rPr>
                <a:t>void</a:t>
              </a:r>
              <a:r>
                <a:rPr lang="en-US" altLang="zh-CN" sz="1400" b="1"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sz="1400" b="1" dirty="0" err="1">
                  <a:solidFill>
                    <a:srgbClr val="000000"/>
                  </a:solidFill>
                  <a:latin typeface="华文新魏" panose="02010800040101010101" pitchFamily="2" charset="-122"/>
                  <a:ea typeface="华文新魏" panose="02010800040101010101" pitchFamily="2" charset="-122"/>
                  <a:cs typeface="宋体" panose="02010600030101010101" pitchFamily="2" charset="-122"/>
                </a:rPr>
                <a:t>someMethod</a:t>
              </a:r>
              <a:r>
                <a:rPr lang="en-US" altLang="zh-CN" sz="1400" b="1"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p>
            <a:p>
              <a:r>
                <a:rPr lang="en-US" altLang="zh-CN" sz="1400" b="1"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  </a:t>
              </a:r>
            </a:p>
            <a:p>
              <a:r>
                <a:rPr lang="en-US" altLang="zh-CN" sz="1400" b="1"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sz="1600" b="1" dirty="0">
                  <a:solidFill>
                    <a:srgbClr val="3F7F5F"/>
                  </a:solidFill>
                  <a:latin typeface="华文新魏" panose="02010800040101010101" pitchFamily="2" charset="-122"/>
                  <a:ea typeface="华文新魏" panose="02010800040101010101" pitchFamily="2" charset="-122"/>
                  <a:cs typeface="宋体" panose="02010600030101010101" pitchFamily="2" charset="-122"/>
                </a:rPr>
                <a:t>// Create an instance of </a:t>
              </a:r>
              <a:r>
                <a:rPr lang="en-US" altLang="zh-CN" sz="1600" b="1" dirty="0" err="1">
                  <a:solidFill>
                    <a:srgbClr val="3F7F5F"/>
                  </a:solidFill>
                  <a:latin typeface="华文新魏" panose="02010800040101010101" pitchFamily="2" charset="-122"/>
                  <a:ea typeface="华文新魏" panose="02010800040101010101" pitchFamily="2" charset="-122"/>
                  <a:cs typeface="宋体" panose="02010600030101010101" pitchFamily="2" charset="-122"/>
                </a:rPr>
                <a:t>TaskClass</a:t>
              </a:r>
              <a:endParaRPr lang="en-US" altLang="zh-CN" sz="1600" b="1" dirty="0">
                <a:solidFill>
                  <a:srgbClr val="3F7F5F"/>
                </a:solidFill>
                <a:latin typeface="华文新魏" panose="02010800040101010101" pitchFamily="2" charset="-122"/>
                <a:ea typeface="华文新魏" panose="02010800040101010101" pitchFamily="2" charset="-122"/>
                <a:cs typeface="宋体" panose="02010600030101010101" pitchFamily="2" charset="-122"/>
              </a:endParaRPr>
            </a:p>
            <a:p>
              <a:r>
                <a:rPr lang="en-US" altLang="zh-CN" sz="1400" b="1"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sz="1400" b="1" dirty="0">
                  <a:solidFill>
                    <a:srgbClr val="FF0000"/>
                  </a:solidFill>
                  <a:latin typeface="华文新魏" panose="02010800040101010101" pitchFamily="2" charset="-122"/>
                  <a:ea typeface="华文新魏" panose="02010800040101010101" pitchFamily="2" charset="-122"/>
                  <a:cs typeface="宋体" panose="02010600030101010101" pitchFamily="2" charset="-122"/>
                </a:rPr>
                <a:t>Runnable</a:t>
              </a:r>
              <a:r>
                <a:rPr lang="en-US" altLang="zh-CN" sz="1400" b="1"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task = </a:t>
              </a:r>
              <a:r>
                <a:rPr lang="en-US" altLang="zh-CN" sz="1400" b="1" dirty="0">
                  <a:solidFill>
                    <a:srgbClr val="7F0055"/>
                  </a:solidFill>
                  <a:latin typeface="华文新魏" panose="02010800040101010101" pitchFamily="2" charset="-122"/>
                  <a:ea typeface="华文新魏" panose="02010800040101010101" pitchFamily="2" charset="-122"/>
                  <a:cs typeface="宋体" panose="02010600030101010101" pitchFamily="2" charset="-122"/>
                </a:rPr>
                <a:t>new</a:t>
              </a:r>
              <a:r>
                <a:rPr lang="en-US" altLang="zh-CN" sz="1600" b="1"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sz="1600" b="1" dirty="0" err="1">
                  <a:solidFill>
                    <a:srgbClr val="000000"/>
                  </a:solidFill>
                  <a:latin typeface="华文新魏" panose="02010800040101010101" pitchFamily="2" charset="-122"/>
                  <a:ea typeface="华文新魏" panose="02010800040101010101" pitchFamily="2" charset="-122"/>
                  <a:cs typeface="宋体" panose="02010600030101010101" pitchFamily="2" charset="-122"/>
                </a:rPr>
                <a:t>TaskClass</a:t>
              </a:r>
              <a:r>
                <a:rPr lang="en-US" altLang="zh-CN" sz="1600" b="1"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a:t>
              </a:r>
            </a:p>
            <a:p>
              <a:r>
                <a:rPr lang="en-US" altLang="zh-CN" sz="1400" b="1" dirty="0">
                  <a:latin typeface="华文新魏" panose="02010800040101010101" pitchFamily="2" charset="-122"/>
                  <a:ea typeface="华文新魏" panose="02010800040101010101" pitchFamily="2" charset="-122"/>
                  <a:cs typeface="宋体" panose="02010600030101010101" pitchFamily="2" charset="-122"/>
                </a:rPr>
                <a:t> </a:t>
              </a:r>
              <a:endParaRPr lang="en-US" altLang="zh-CN" sz="1600" b="1" dirty="0">
                <a:solidFill>
                  <a:srgbClr val="000000"/>
                </a:solidFill>
                <a:latin typeface="华文新魏" panose="02010800040101010101" pitchFamily="2" charset="-122"/>
                <a:ea typeface="华文新魏" panose="02010800040101010101" pitchFamily="2" charset="-122"/>
                <a:cs typeface="宋体" panose="02010600030101010101" pitchFamily="2" charset="-122"/>
              </a:endParaRPr>
            </a:p>
            <a:p>
              <a:r>
                <a:rPr lang="en-US" altLang="zh-CN" sz="1400" b="1"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sz="1600" b="1" dirty="0">
                  <a:solidFill>
                    <a:srgbClr val="3F7F5F"/>
                  </a:solidFill>
                  <a:latin typeface="华文新魏" panose="02010800040101010101" pitchFamily="2" charset="-122"/>
                  <a:ea typeface="华文新魏" panose="02010800040101010101" pitchFamily="2" charset="-122"/>
                  <a:cs typeface="宋体" panose="02010600030101010101" pitchFamily="2" charset="-122"/>
                </a:rPr>
                <a:t>// Create a thread</a:t>
              </a:r>
            </a:p>
            <a:p>
              <a:r>
                <a:rPr lang="en-US" altLang="zh-CN" sz="1400" b="1"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Thread </a:t>
              </a:r>
              <a:r>
                <a:rPr lang="en-US" altLang="zh-CN" sz="1400" b="1" dirty="0" err="1">
                  <a:solidFill>
                    <a:srgbClr val="000000"/>
                  </a:solidFill>
                  <a:latin typeface="华文新魏" panose="02010800040101010101" pitchFamily="2" charset="-122"/>
                  <a:ea typeface="华文新魏" panose="02010800040101010101" pitchFamily="2" charset="-122"/>
                  <a:cs typeface="宋体" panose="02010600030101010101" pitchFamily="2" charset="-122"/>
                </a:rPr>
                <a:t>thread</a:t>
              </a:r>
              <a:r>
                <a:rPr lang="en-US" altLang="zh-CN" sz="1400" b="1"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 </a:t>
              </a:r>
              <a:r>
                <a:rPr lang="en-US" altLang="zh-CN" sz="1400" b="1" dirty="0">
                  <a:solidFill>
                    <a:srgbClr val="7F0055"/>
                  </a:solidFill>
                  <a:latin typeface="华文新魏" panose="02010800040101010101" pitchFamily="2" charset="-122"/>
                  <a:ea typeface="华文新魏" panose="02010800040101010101" pitchFamily="2" charset="-122"/>
                  <a:cs typeface="宋体" panose="02010600030101010101" pitchFamily="2" charset="-122"/>
                </a:rPr>
                <a:t>new</a:t>
              </a:r>
              <a:r>
                <a:rPr lang="en-US" altLang="zh-CN" sz="1600" b="1"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Thread(</a:t>
              </a:r>
              <a:r>
                <a:rPr lang="en-US" altLang="zh-CN" sz="1600" b="1" dirty="0">
                  <a:solidFill>
                    <a:srgbClr val="FF0000"/>
                  </a:solidFill>
                  <a:latin typeface="华文新魏" panose="02010800040101010101" pitchFamily="2" charset="-122"/>
                  <a:ea typeface="华文新魏" panose="02010800040101010101" pitchFamily="2" charset="-122"/>
                  <a:cs typeface="宋体" panose="02010600030101010101" pitchFamily="2" charset="-122"/>
                </a:rPr>
                <a:t>task</a:t>
              </a:r>
              <a:r>
                <a:rPr lang="en-US" altLang="zh-CN" sz="1600" b="1"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a:t>
              </a:r>
            </a:p>
            <a:p>
              <a:r>
                <a:rPr lang="en-US" altLang="zh-CN" sz="1400" b="1" dirty="0">
                  <a:latin typeface="华文新魏" panose="02010800040101010101" pitchFamily="2" charset="-122"/>
                  <a:ea typeface="华文新魏" panose="02010800040101010101" pitchFamily="2" charset="-122"/>
                  <a:cs typeface="宋体" panose="02010600030101010101" pitchFamily="2" charset="-122"/>
                </a:rPr>
                <a:t> </a:t>
              </a:r>
              <a:endParaRPr lang="en-US" altLang="zh-CN" sz="1600" b="1" dirty="0">
                <a:solidFill>
                  <a:srgbClr val="000000"/>
                </a:solidFill>
                <a:latin typeface="华文新魏" panose="02010800040101010101" pitchFamily="2" charset="-122"/>
                <a:ea typeface="华文新魏" panose="02010800040101010101" pitchFamily="2" charset="-122"/>
                <a:cs typeface="宋体" panose="02010600030101010101" pitchFamily="2" charset="-122"/>
              </a:endParaRPr>
            </a:p>
            <a:p>
              <a:r>
                <a:rPr lang="en-US" altLang="zh-CN" sz="1400" b="1"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sz="1600" b="1" dirty="0">
                  <a:solidFill>
                    <a:srgbClr val="3F7F5F"/>
                  </a:solidFill>
                  <a:latin typeface="华文新魏" panose="02010800040101010101" pitchFamily="2" charset="-122"/>
                  <a:ea typeface="华文新魏" panose="02010800040101010101" pitchFamily="2" charset="-122"/>
                  <a:cs typeface="宋体" panose="02010600030101010101" pitchFamily="2" charset="-122"/>
                </a:rPr>
                <a:t>// Start a thread</a:t>
              </a:r>
            </a:p>
            <a:p>
              <a:r>
                <a:rPr lang="en-US" altLang="zh-CN" sz="1400" b="1"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sz="1400" b="1" dirty="0" err="1">
                  <a:solidFill>
                    <a:srgbClr val="000000"/>
                  </a:solidFill>
                  <a:latin typeface="华文新魏" panose="02010800040101010101" pitchFamily="2" charset="-122"/>
                  <a:ea typeface="华文新魏" panose="02010800040101010101" pitchFamily="2" charset="-122"/>
                  <a:cs typeface="宋体" panose="02010600030101010101" pitchFamily="2" charset="-122"/>
                </a:rPr>
                <a:t>thread.start</a:t>
              </a:r>
              <a:r>
                <a:rPr lang="en-US" altLang="zh-CN" sz="1400" b="1"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 </a:t>
              </a:r>
              <a:r>
                <a:rPr lang="zh-CN" altLang="en-US" sz="1400" b="1" dirty="0">
                  <a:solidFill>
                    <a:srgbClr val="FF0000"/>
                  </a:solidFill>
                  <a:latin typeface="华文新魏" panose="02010800040101010101" pitchFamily="2" charset="-122"/>
                  <a:ea typeface="华文新魏" panose="02010800040101010101" pitchFamily="2" charset="-122"/>
                  <a:cs typeface="宋体" panose="02010600030101010101" pitchFamily="2" charset="-122"/>
                </a:rPr>
                <a:t>启动后自动执行</a:t>
              </a:r>
              <a:r>
                <a:rPr lang="en-US" altLang="zh-CN" sz="1400" b="1" dirty="0" err="1">
                  <a:solidFill>
                    <a:srgbClr val="FF0000"/>
                  </a:solidFill>
                  <a:latin typeface="华文新魏" panose="02010800040101010101" pitchFamily="2" charset="-122"/>
                  <a:ea typeface="华文新魏" panose="02010800040101010101" pitchFamily="2" charset="-122"/>
                  <a:cs typeface="宋体" panose="02010600030101010101" pitchFamily="2" charset="-122"/>
                </a:rPr>
                <a:t>task.run</a:t>
              </a:r>
              <a:endParaRPr lang="en-US" altLang="zh-CN" sz="1400" b="1" dirty="0">
                <a:solidFill>
                  <a:srgbClr val="FF0000"/>
                </a:solidFill>
                <a:latin typeface="华文新魏" panose="02010800040101010101" pitchFamily="2" charset="-122"/>
                <a:ea typeface="华文新魏" panose="02010800040101010101" pitchFamily="2" charset="-122"/>
                <a:cs typeface="宋体" panose="02010600030101010101" pitchFamily="2" charset="-122"/>
              </a:endParaRPr>
            </a:p>
            <a:p>
              <a:r>
                <a:rPr lang="en-US" altLang="zh-CN" sz="1400" b="1"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p>
            <a:p>
              <a:r>
                <a:rPr lang="en-US" altLang="zh-CN" sz="1400" b="1"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a:t>
              </a:r>
            </a:p>
          </p:txBody>
        </p:sp>
        <p:cxnSp>
          <p:nvCxnSpPr>
            <p:cNvPr id="13" name="直接箭头连接符 12"/>
            <p:cNvCxnSpPr/>
            <p:nvPr/>
          </p:nvCxnSpPr>
          <p:spPr>
            <a:xfrm>
              <a:off x="4394" y="3705"/>
              <a:ext cx="5938" cy="15"/>
            </a:xfrm>
            <a:prstGeom prst="straightConnector1">
              <a:avLst/>
            </a:prstGeom>
            <a:ln>
              <a:solidFill>
                <a:srgbClr val="FF0000"/>
              </a:solidFill>
              <a:tailEnd type="arrow" w="med" len="med"/>
            </a:ln>
          </p:spPr>
          <p:style>
            <a:lnRef idx="3">
              <a:schemeClr val="dk1"/>
            </a:lnRef>
            <a:fillRef idx="0">
              <a:schemeClr val="dk1"/>
            </a:fillRef>
            <a:effectRef idx="2">
              <a:schemeClr val="dk1"/>
            </a:effectRef>
            <a:fontRef idx="minor">
              <a:schemeClr val="tx1"/>
            </a:fontRef>
          </p:style>
        </p:cxnSp>
        <p:graphicFrame>
          <p:nvGraphicFramePr>
            <p:cNvPr id="14" name="对象 13"/>
            <p:cNvGraphicFramePr>
              <a:graphicFrameLocks noChangeAspect="1"/>
            </p:cNvGraphicFramePr>
            <p:nvPr>
              <p:extLst>
                <p:ext uri="{D42A27DB-BD31-4B8C-83A1-F6EECF244321}">
                  <p14:modId xmlns:p14="http://schemas.microsoft.com/office/powerpoint/2010/main" val="3744040030"/>
                </p:ext>
              </p:extLst>
            </p:nvPr>
          </p:nvGraphicFramePr>
          <p:xfrm>
            <a:off x="182" y="1278"/>
            <a:ext cx="5666" cy="1188"/>
          </p:xfrm>
          <a:graphic>
            <a:graphicData uri="http://schemas.openxmlformats.org/presentationml/2006/ole">
              <mc:AlternateContent xmlns:mc="http://schemas.openxmlformats.org/markup-compatibility/2006">
                <mc:Choice xmlns:v="urn:schemas-microsoft-com:vml" Requires="v">
                  <p:oleObj r:id="rId3" imgW="3609863" imgH="771525" progId="">
                    <p:embed/>
                  </p:oleObj>
                </mc:Choice>
                <mc:Fallback>
                  <p:oleObj r:id="rId3" imgW="3609863" imgH="771525" progId="">
                    <p:embed/>
                    <p:pic>
                      <p:nvPicPr>
                        <p:cNvPr id="0" name="Picture 2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2" y="1278"/>
                          <a:ext cx="5666" cy="11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15" name="矩形 14">
            <a:extLst>
              <a:ext uri="{FF2B5EF4-FFF2-40B4-BE49-F238E27FC236}">
                <a16:creationId xmlns:a16="http://schemas.microsoft.com/office/drawing/2014/main" id="{EF562CD2-6E36-4BB1-96AF-E1C4D73727B9}"/>
              </a:ext>
            </a:extLst>
          </p:cNvPr>
          <p:cNvSpPr/>
          <p:nvPr/>
        </p:nvSpPr>
        <p:spPr>
          <a:xfrm>
            <a:off x="237439" y="1193328"/>
            <a:ext cx="9895326" cy="461665"/>
          </a:xfrm>
          <a:prstGeom prst="rect">
            <a:avLst/>
          </a:prstGeom>
          <a:solidFill>
            <a:schemeClr val="accent1">
              <a:lumMod val="50000"/>
            </a:schemeClr>
          </a:solidFill>
        </p:spPr>
        <p:txBody>
          <a:bodyPr wrap="square">
            <a:spAutoFit/>
          </a:bodyPr>
          <a:lstStyle/>
          <a:p>
            <a:r>
              <a:rPr lang="en-US" altLang="zh-CN" sz="2400" b="1" dirty="0">
                <a:solidFill>
                  <a:schemeClr val="bg1"/>
                </a:solidFill>
                <a:latin typeface="华文细黑" panose="02010600040101010101" pitchFamily="2" charset="-122"/>
                <a:ea typeface="华文细黑" panose="02010600040101010101" pitchFamily="2" charset="-122"/>
              </a:rPr>
              <a:t>1: </a:t>
            </a:r>
            <a:r>
              <a:rPr lang="zh-CN" altLang="en-US" sz="2400" b="1" dirty="0">
                <a:solidFill>
                  <a:schemeClr val="bg1"/>
                </a:solidFill>
                <a:latin typeface="华文细黑" panose="02010600040101010101" pitchFamily="2" charset="-122"/>
                <a:ea typeface="华文细黑" panose="02010600040101010101" pitchFamily="2" charset="-122"/>
              </a:rPr>
              <a:t>通过实现</a:t>
            </a:r>
            <a:r>
              <a:rPr lang="en-US" altLang="zh-CN" sz="2400" b="1" dirty="0">
                <a:solidFill>
                  <a:schemeClr val="bg1"/>
                </a:solidFill>
                <a:latin typeface="华文细黑" panose="02010600040101010101" pitchFamily="2" charset="-122"/>
                <a:ea typeface="华文细黑" panose="02010600040101010101" pitchFamily="2" charset="-122"/>
              </a:rPr>
              <a:t>Runnable</a:t>
            </a:r>
            <a:r>
              <a:rPr lang="zh-CN" altLang="en-US" sz="2400" b="1" dirty="0">
                <a:solidFill>
                  <a:schemeClr val="bg1"/>
                </a:solidFill>
                <a:latin typeface="华文细黑" panose="02010600040101010101" pitchFamily="2" charset="-122"/>
                <a:ea typeface="华文细黑" panose="02010600040101010101" pitchFamily="2" charset="-122"/>
              </a:rPr>
              <a:t>接口创建线程</a:t>
            </a:r>
          </a:p>
        </p:txBody>
      </p:sp>
      <p:sp>
        <p:nvSpPr>
          <p:cNvPr id="16" name="文本占位符 2">
            <a:extLst>
              <a:ext uri="{FF2B5EF4-FFF2-40B4-BE49-F238E27FC236}">
                <a16:creationId xmlns:a16="http://schemas.microsoft.com/office/drawing/2014/main" id="{8F279347-5C6B-49BE-B65A-9570F64B6451}"/>
              </a:ext>
            </a:extLst>
          </p:cNvPr>
          <p:cNvSpPr>
            <a:spLocks noGrp="1"/>
          </p:cNvSpPr>
          <p:nvPr>
            <p:ph type="body" sz="quarter" idx="12"/>
          </p:nvPr>
        </p:nvSpPr>
        <p:spPr bwMode="auto">
          <a:xfrm>
            <a:off x="1649291" y="224570"/>
            <a:ext cx="7394575" cy="496887"/>
          </a:xfrm>
          <a:noFill/>
        </p:spPr>
        <p:txBody>
          <a:bodyPr vert="horz" wrap="square" lIns="91440" tIns="45720" rIns="91440" bIns="45720" numCol="1" anchor="t" anchorCtr="0" compatLnSpc="1">
            <a:noAutofit/>
          </a:bodyPr>
          <a:lstStyle/>
          <a:p>
            <a:r>
              <a:rPr lang="en-US" altLang="zh-CN" sz="3600" dirty="0"/>
              <a:t>Runnable</a:t>
            </a:r>
            <a:r>
              <a:rPr lang="zh-CN" altLang="en-US" sz="3600" dirty="0"/>
              <a:t>接口和线程类</a:t>
            </a:r>
            <a:r>
              <a:rPr lang="en-US" altLang="zh-CN" sz="3600" dirty="0"/>
              <a:t>Thread</a:t>
            </a:r>
          </a:p>
        </p:txBody>
      </p:sp>
    </p:spTree>
    <p:extLst>
      <p:ext uri="{BB962C8B-B14F-4D97-AF65-F5344CB8AC3E}">
        <p14:creationId xmlns:p14="http://schemas.microsoft.com/office/powerpoint/2010/main" val="83662395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文本占位符 2"/>
          <p:cNvSpPr>
            <a:spLocks noGrp="1"/>
          </p:cNvSpPr>
          <p:nvPr>
            <p:ph type="body" sz="quarter" idx="12"/>
          </p:nvPr>
        </p:nvSpPr>
        <p:spPr bwMode="auto">
          <a:xfrm>
            <a:off x="1370898" y="254146"/>
            <a:ext cx="7394575" cy="496887"/>
          </a:xfrm>
          <a:noFill/>
        </p:spPr>
        <p:txBody>
          <a:bodyPr vert="horz" wrap="square" lIns="91440" tIns="45720" rIns="91440" bIns="45720" numCol="1" anchor="t" anchorCtr="0" compatLnSpc="1">
            <a:noAutofit/>
          </a:bodyPr>
          <a:lstStyle/>
          <a:p>
            <a:pPr eaLnBrk="1" hangingPunct="1"/>
            <a:r>
              <a:rPr lang="en-US" altLang="zh-CN" sz="4000" dirty="0"/>
              <a:t>Lambda</a:t>
            </a:r>
            <a:r>
              <a:rPr lang="zh-CN" altLang="en-US" sz="4000" dirty="0"/>
              <a:t>表达式</a:t>
            </a:r>
          </a:p>
        </p:txBody>
      </p:sp>
      <p:sp>
        <p:nvSpPr>
          <p:cNvPr id="7" name="文本占位符 1"/>
          <p:cNvSpPr>
            <a:spLocks noGrp="1"/>
          </p:cNvSpPr>
          <p:nvPr/>
        </p:nvSpPr>
        <p:spPr bwMode="auto">
          <a:xfrm>
            <a:off x="-20366" y="246843"/>
            <a:ext cx="1221831" cy="1008380"/>
          </a:xfrm>
          <a:prstGeom prst="rect">
            <a:avLst/>
          </a:prstGeom>
          <a:noFill/>
        </p:spPr>
        <p:txBody>
          <a:bodyPr vert="horz" wrap="square" lIns="91440" tIns="45720" rIns="91440" bIns="45720" numCol="1" rtlCol="0" anchor="t" anchorCtr="0" compatLnSpc="1">
            <a:normAutofit fontScale="87500"/>
          </a:bodyPr>
          <a:lstStyle>
            <a:lvl1pPr marL="0" indent="0" algn="dist" defTabSz="914400" rtl="0" eaLnBrk="1" latinLnBrk="0" hangingPunct="1">
              <a:lnSpc>
                <a:spcPct val="90000"/>
              </a:lnSpc>
              <a:spcBef>
                <a:spcPts val="1000"/>
              </a:spcBef>
              <a:buFont typeface="Arial" panose="020B0604020202020204" pitchFamily="34" charset="0"/>
              <a:buNone/>
              <a:defRPr sz="4800" b="1" kern="1200">
                <a:solidFill>
                  <a:schemeClr val="bg1"/>
                </a:solidFill>
                <a:latin typeface="华文细黑" panose="02010600040101010101" pitchFamily="2" charset="-122"/>
                <a:ea typeface="华文细黑" panose="02010600040101010101" pitchFamily="2"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en-US" altLang="zh-CN" dirty="0"/>
              <a:t>30.8</a:t>
            </a:r>
          </a:p>
        </p:txBody>
      </p:sp>
      <p:sp>
        <p:nvSpPr>
          <p:cNvPr id="2" name="文本框 1">
            <a:extLst>
              <a:ext uri="{FF2B5EF4-FFF2-40B4-BE49-F238E27FC236}">
                <a16:creationId xmlns:a16="http://schemas.microsoft.com/office/drawing/2014/main" id="{F7537FCD-ADB4-B9CA-1D73-99CF3C9FCD3C}"/>
              </a:ext>
            </a:extLst>
          </p:cNvPr>
          <p:cNvSpPr txBox="1"/>
          <p:nvPr/>
        </p:nvSpPr>
        <p:spPr>
          <a:xfrm>
            <a:off x="0" y="1169572"/>
            <a:ext cx="12010292" cy="4657044"/>
          </a:xfrm>
          <a:prstGeom prst="rect">
            <a:avLst/>
          </a:prstGeom>
          <a:noFill/>
        </p:spPr>
        <p:txBody>
          <a:bodyPr wrap="square" rtlCol="0" anchor="t">
            <a:spAutoFit/>
          </a:bodyPr>
          <a:lstStyle/>
          <a:p>
            <a:pPr marL="342900" indent="-342900">
              <a:lnSpc>
                <a:spcPct val="150000"/>
              </a:lnSpc>
              <a:buFont typeface="Wingdings" panose="05000000000000000000" charset="0"/>
              <a:buChar char=""/>
            </a:pPr>
            <a:r>
              <a:rPr lang="en-US" altLang="zh-CN" sz="2000" dirty="0">
                <a:solidFill>
                  <a:srgbClr val="21537D"/>
                </a:solidFill>
                <a:latin typeface="微软雅黑" panose="020B0503020204020204" charset="-122"/>
                <a:ea typeface="微软雅黑" panose="020B0503020204020204" charset="-122"/>
              </a:rPr>
              <a:t>Java Lambda </a:t>
            </a:r>
            <a:r>
              <a:rPr lang="zh-CN" altLang="en-US" sz="2000" dirty="0">
                <a:solidFill>
                  <a:srgbClr val="21537D"/>
                </a:solidFill>
                <a:latin typeface="微软雅黑" panose="020B0503020204020204" charset="-122"/>
                <a:ea typeface="微软雅黑" panose="020B0503020204020204" charset="-122"/>
              </a:rPr>
              <a:t>表达式的由来</a:t>
            </a:r>
            <a:endParaRPr lang="en-US" altLang="zh-CN" sz="2000" dirty="0">
              <a:solidFill>
                <a:srgbClr val="21537D"/>
              </a:solidFill>
              <a:latin typeface="微软雅黑" panose="020B0503020204020204" charset="-122"/>
              <a:ea typeface="微软雅黑" panose="020B0503020204020204" charset="-122"/>
            </a:endParaRPr>
          </a:p>
          <a:p>
            <a:pPr marL="800100" lvl="1" indent="-342900">
              <a:lnSpc>
                <a:spcPct val="150000"/>
              </a:lnSpc>
              <a:buFont typeface="Wingdings" panose="05000000000000000000" charset="0"/>
              <a:buChar char=""/>
            </a:pPr>
            <a:r>
              <a:rPr lang="en-US" altLang="zh-CN" sz="1600" dirty="0">
                <a:solidFill>
                  <a:srgbClr val="21537D"/>
                </a:solidFill>
                <a:latin typeface="微软雅黑" panose="020B0503020204020204" charset="-122"/>
                <a:ea typeface="微软雅黑" panose="020B0503020204020204" charset="-122"/>
              </a:rPr>
              <a:t>Java </a:t>
            </a:r>
            <a:r>
              <a:rPr lang="zh-CN" altLang="en-US" sz="1600" dirty="0">
                <a:solidFill>
                  <a:srgbClr val="21537D"/>
                </a:solidFill>
                <a:latin typeface="微软雅黑" panose="020B0503020204020204" charset="-122"/>
                <a:ea typeface="微软雅黑" panose="020B0503020204020204" charset="-122"/>
              </a:rPr>
              <a:t>中的一切都是对象（除了基本数据类型），即使数组也是一种对象，每个类创建的实例也是对象。在 </a:t>
            </a:r>
            <a:r>
              <a:rPr lang="en-US" altLang="zh-CN" sz="1600" dirty="0">
                <a:solidFill>
                  <a:srgbClr val="21537D"/>
                </a:solidFill>
                <a:latin typeface="微软雅黑" panose="020B0503020204020204" charset="-122"/>
                <a:ea typeface="微软雅黑" panose="020B0503020204020204" charset="-122"/>
              </a:rPr>
              <a:t>Java </a:t>
            </a:r>
            <a:r>
              <a:rPr lang="zh-CN" altLang="en-US" sz="1600" dirty="0">
                <a:solidFill>
                  <a:srgbClr val="21537D"/>
                </a:solidFill>
                <a:latin typeface="微软雅黑" panose="020B0503020204020204" charset="-122"/>
                <a:ea typeface="微软雅黑" panose="020B0503020204020204" charset="-122"/>
              </a:rPr>
              <a:t>中定义的函数或方法不可能完全独立，</a:t>
            </a:r>
            <a:r>
              <a:rPr lang="zh-CN" altLang="en-US" sz="1600" dirty="0">
                <a:solidFill>
                  <a:srgbClr val="FF0000"/>
                </a:solidFill>
                <a:latin typeface="微软雅黑" panose="020B0503020204020204" charset="-122"/>
                <a:ea typeface="微软雅黑" panose="020B0503020204020204" charset="-122"/>
              </a:rPr>
              <a:t>也不能将方法作为参数或返回一个方法给实例</a:t>
            </a:r>
            <a:r>
              <a:rPr lang="zh-CN" altLang="en-US" sz="1600" dirty="0">
                <a:solidFill>
                  <a:srgbClr val="21537D"/>
                </a:solidFill>
                <a:latin typeface="微软雅黑" panose="020B0503020204020204" charset="-122"/>
                <a:ea typeface="微软雅黑" panose="020B0503020204020204" charset="-122"/>
              </a:rPr>
              <a:t>。为此，</a:t>
            </a:r>
            <a:r>
              <a:rPr lang="en-US" altLang="zh-CN" sz="1600" dirty="0">
                <a:solidFill>
                  <a:srgbClr val="21537D"/>
                </a:solidFill>
                <a:latin typeface="微软雅黑" panose="020B0503020204020204" charset="-122"/>
                <a:ea typeface="微软雅黑" panose="020B0503020204020204" charset="-122"/>
              </a:rPr>
              <a:t>Java 8 </a:t>
            </a:r>
            <a:r>
              <a:rPr lang="zh-CN" altLang="en-US" sz="1600" dirty="0">
                <a:solidFill>
                  <a:srgbClr val="21537D"/>
                </a:solidFill>
                <a:latin typeface="微软雅黑" panose="020B0503020204020204" charset="-122"/>
                <a:ea typeface="微软雅黑" panose="020B0503020204020204" charset="-122"/>
              </a:rPr>
              <a:t>增加了一个语言级的新特性，名为 </a:t>
            </a:r>
            <a:r>
              <a:rPr lang="en-US" altLang="zh-CN" sz="1600" dirty="0">
                <a:solidFill>
                  <a:srgbClr val="21537D"/>
                </a:solidFill>
                <a:latin typeface="微软雅黑" panose="020B0503020204020204" charset="-122"/>
                <a:ea typeface="微软雅黑" panose="020B0503020204020204" charset="-122"/>
              </a:rPr>
              <a:t>Lambda </a:t>
            </a:r>
            <a:r>
              <a:rPr lang="zh-CN" altLang="en-US" sz="1600" dirty="0">
                <a:solidFill>
                  <a:srgbClr val="21537D"/>
                </a:solidFill>
                <a:latin typeface="微软雅黑" panose="020B0503020204020204" charset="-122"/>
                <a:ea typeface="微软雅黑" panose="020B0503020204020204" charset="-122"/>
              </a:rPr>
              <a:t>表达式。</a:t>
            </a:r>
            <a:endParaRPr lang="en-US" altLang="zh-CN" sz="1600" dirty="0">
              <a:solidFill>
                <a:srgbClr val="21537D"/>
              </a:solidFill>
              <a:latin typeface="微软雅黑" panose="020B0503020204020204" charset="-122"/>
              <a:ea typeface="微软雅黑" panose="020B0503020204020204" charset="-122"/>
            </a:endParaRPr>
          </a:p>
          <a:p>
            <a:pPr marL="800100" lvl="1" indent="-342900">
              <a:lnSpc>
                <a:spcPct val="150000"/>
              </a:lnSpc>
              <a:buFont typeface="Wingdings" panose="05000000000000000000" charset="0"/>
              <a:buChar char=""/>
            </a:pPr>
            <a:r>
              <a:rPr lang="zh-CN" altLang="en-US" sz="1600" dirty="0">
                <a:solidFill>
                  <a:srgbClr val="21537D"/>
                </a:solidFill>
                <a:latin typeface="微软雅黑" panose="020B0503020204020204" charset="-122"/>
                <a:ea typeface="微软雅黑" panose="020B0503020204020204" charset="-122"/>
              </a:rPr>
              <a:t>在函数式编程语言中，函数是一等公民，它们可以独立存在，你可以将其赋值给一个变量，或将他们当做参数传给其他函数。</a:t>
            </a:r>
            <a:r>
              <a:rPr lang="en-US" altLang="zh-CN" sz="1600" dirty="0">
                <a:solidFill>
                  <a:srgbClr val="21537D"/>
                </a:solidFill>
                <a:latin typeface="微软雅黑" panose="020B0503020204020204" charset="-122"/>
                <a:ea typeface="微软雅黑" panose="020B0503020204020204" charset="-122"/>
              </a:rPr>
              <a:t>JavaScript </a:t>
            </a:r>
            <a:r>
              <a:rPr lang="zh-CN" altLang="en-US" sz="1600" dirty="0">
                <a:solidFill>
                  <a:srgbClr val="21537D"/>
                </a:solidFill>
                <a:latin typeface="微软雅黑" panose="020B0503020204020204" charset="-122"/>
                <a:ea typeface="微软雅黑" panose="020B0503020204020204" charset="-122"/>
              </a:rPr>
              <a:t>是最典型的函数式编程语言（当然也是面向对象的）</a:t>
            </a:r>
            <a:r>
              <a:rPr lang="zh-CN" altLang="en-US" sz="1600" dirty="0"/>
              <a:t>。</a:t>
            </a:r>
            <a:r>
              <a:rPr lang="zh-CN" altLang="en-US" sz="1600" dirty="0">
                <a:solidFill>
                  <a:srgbClr val="FF0000"/>
                </a:solidFill>
                <a:latin typeface="微软雅黑" panose="020B0503020204020204" charset="-122"/>
                <a:ea typeface="微软雅黑" panose="020B0503020204020204" charset="-122"/>
              </a:rPr>
              <a:t>函数式语言提供了一种强大的功能</a:t>
            </a:r>
            <a:r>
              <a:rPr lang="en-US" altLang="zh-CN" sz="1600" dirty="0">
                <a:solidFill>
                  <a:srgbClr val="FF0000"/>
                </a:solidFill>
                <a:latin typeface="微软雅黑" panose="020B0503020204020204" charset="-122"/>
                <a:ea typeface="微软雅黑" panose="020B0503020204020204" charset="-122"/>
              </a:rPr>
              <a:t>——</a:t>
            </a:r>
            <a:r>
              <a:rPr lang="zh-CN" altLang="en-US" sz="1600" dirty="0">
                <a:solidFill>
                  <a:srgbClr val="FF0000"/>
                </a:solidFill>
                <a:latin typeface="微软雅黑" panose="020B0503020204020204" charset="-122"/>
                <a:ea typeface="微软雅黑" panose="020B0503020204020204" charset="-122"/>
              </a:rPr>
              <a:t>闭包</a:t>
            </a:r>
            <a:r>
              <a:rPr lang="zh-CN" altLang="en-US" sz="1600" dirty="0">
                <a:solidFill>
                  <a:srgbClr val="21537D"/>
                </a:solidFill>
                <a:latin typeface="微软雅黑" panose="020B0503020204020204" charset="-122"/>
                <a:ea typeface="微软雅黑" panose="020B0503020204020204" charset="-122"/>
              </a:rPr>
              <a:t>。当一种编程语言支持函数返回类型为函数时，这种语言天然就支持闭包。</a:t>
            </a:r>
            <a:endParaRPr lang="en-US" altLang="zh-CN" sz="1600" dirty="0">
              <a:solidFill>
                <a:srgbClr val="21537D"/>
              </a:solidFill>
              <a:latin typeface="微软雅黑" panose="020B0503020204020204" charset="-122"/>
              <a:ea typeface="微软雅黑" panose="020B0503020204020204" charset="-122"/>
            </a:endParaRPr>
          </a:p>
          <a:p>
            <a:pPr marL="800100" lvl="1" indent="-342900">
              <a:lnSpc>
                <a:spcPct val="150000"/>
              </a:lnSpc>
              <a:buFont typeface="Wingdings" panose="05000000000000000000" charset="0"/>
              <a:buChar char=""/>
            </a:pPr>
            <a:r>
              <a:rPr lang="en-US" altLang="zh-CN" sz="1600" dirty="0">
                <a:solidFill>
                  <a:srgbClr val="21537D"/>
                </a:solidFill>
                <a:latin typeface="微软雅黑" panose="020B0503020204020204" charset="-122"/>
                <a:ea typeface="微软雅黑" panose="020B0503020204020204" charset="-122"/>
              </a:rPr>
              <a:t>Java</a:t>
            </a:r>
            <a:r>
              <a:rPr lang="zh-CN" altLang="en-US" sz="1600" dirty="0">
                <a:solidFill>
                  <a:srgbClr val="21537D"/>
                </a:solidFill>
                <a:latin typeface="微软雅黑" panose="020B0503020204020204" charset="-122"/>
                <a:ea typeface="微软雅黑" panose="020B0503020204020204" charset="-122"/>
              </a:rPr>
              <a:t>虽然不支持函数返回类型为函数，但可以用匿名内部类实现闭包，但这种闭包多了一个限制：要求捕获的的自由变量必须是</a:t>
            </a:r>
            <a:r>
              <a:rPr lang="en-US" altLang="zh-CN" sz="1600" dirty="0">
                <a:solidFill>
                  <a:srgbClr val="21537D"/>
                </a:solidFill>
                <a:latin typeface="微软雅黑" panose="020B0503020204020204" charset="-122"/>
                <a:ea typeface="微软雅黑" panose="020B0503020204020204" charset="-122"/>
              </a:rPr>
              <a:t>final</a:t>
            </a:r>
            <a:r>
              <a:rPr lang="zh-CN" altLang="en-US" sz="1600" dirty="0">
                <a:solidFill>
                  <a:srgbClr val="21537D"/>
                </a:solidFill>
                <a:latin typeface="微软雅黑" panose="020B0503020204020204" charset="-122"/>
                <a:ea typeface="微软雅黑" panose="020B0503020204020204" charset="-122"/>
              </a:rPr>
              <a:t>的。用</a:t>
            </a:r>
            <a:r>
              <a:rPr lang="en-US" altLang="zh-CN" sz="1600" dirty="0">
                <a:solidFill>
                  <a:srgbClr val="21537D"/>
                </a:solidFill>
                <a:latin typeface="微软雅黑" panose="020B0503020204020204" charset="-122"/>
                <a:ea typeface="微软雅黑" panose="020B0503020204020204" charset="-122"/>
              </a:rPr>
              <a:t>Lambda</a:t>
            </a:r>
            <a:r>
              <a:rPr lang="zh-CN" altLang="en-US" sz="1600" dirty="0">
                <a:solidFill>
                  <a:srgbClr val="21537D"/>
                </a:solidFill>
                <a:latin typeface="微软雅黑" panose="020B0503020204020204" charset="-122"/>
                <a:ea typeface="微软雅黑" panose="020B0503020204020204" charset="-122"/>
              </a:rPr>
              <a:t>表达式同样如此：</a:t>
            </a:r>
            <a:r>
              <a:rPr lang="en-US" altLang="zh-CN" sz="1600" dirty="0">
                <a:solidFill>
                  <a:srgbClr val="21537D"/>
                </a:solidFill>
                <a:latin typeface="微软雅黑" panose="020B0503020204020204" charset="-122"/>
                <a:ea typeface="微软雅黑" panose="020B0503020204020204" charset="-122"/>
              </a:rPr>
              <a:t> Lambda</a:t>
            </a:r>
            <a:r>
              <a:rPr lang="zh-CN" altLang="en-US" sz="1600" dirty="0">
                <a:solidFill>
                  <a:srgbClr val="21537D"/>
                </a:solidFill>
                <a:latin typeface="微软雅黑" panose="020B0503020204020204" charset="-122"/>
                <a:ea typeface="微软雅黑" panose="020B0503020204020204" charset="-122"/>
              </a:rPr>
              <a:t>表达式捕获的自由变量必须是</a:t>
            </a:r>
            <a:r>
              <a:rPr lang="en-US" altLang="zh-CN" sz="1600" dirty="0">
                <a:solidFill>
                  <a:srgbClr val="21537D"/>
                </a:solidFill>
                <a:latin typeface="微软雅黑" panose="020B0503020204020204" charset="-122"/>
                <a:ea typeface="微软雅黑" panose="020B0503020204020204" charset="-122"/>
              </a:rPr>
              <a:t>final</a:t>
            </a:r>
            <a:r>
              <a:rPr lang="zh-CN" altLang="en-US" sz="1600" dirty="0">
                <a:solidFill>
                  <a:srgbClr val="21537D"/>
                </a:solidFill>
                <a:latin typeface="微软雅黑" panose="020B0503020204020204" charset="-122"/>
                <a:ea typeface="微软雅黑" panose="020B0503020204020204" charset="-122"/>
              </a:rPr>
              <a:t>的</a:t>
            </a:r>
            <a:endParaRPr lang="en-US" altLang="zh-CN" sz="1600" dirty="0">
              <a:solidFill>
                <a:srgbClr val="21537D"/>
              </a:solidFill>
              <a:latin typeface="微软雅黑" panose="020B0503020204020204" charset="-122"/>
              <a:ea typeface="微软雅黑" panose="020B0503020204020204" charset="-122"/>
            </a:endParaRPr>
          </a:p>
          <a:p>
            <a:pPr marL="800100" lvl="1" indent="-342900">
              <a:lnSpc>
                <a:spcPct val="150000"/>
              </a:lnSpc>
              <a:buFont typeface="Wingdings" panose="05000000000000000000" charset="0"/>
              <a:buChar char=""/>
            </a:pPr>
            <a:r>
              <a:rPr lang="zh-CN" altLang="en-US" sz="1600" dirty="0">
                <a:solidFill>
                  <a:srgbClr val="21537D"/>
                </a:solidFill>
                <a:latin typeface="微软雅黑" panose="020B0503020204020204" charset="-122"/>
                <a:ea typeface="微软雅黑" panose="020B0503020204020204" charset="-122"/>
              </a:rPr>
              <a:t>为什么</a:t>
            </a:r>
            <a:r>
              <a:rPr lang="en-US" altLang="zh-CN" sz="1600" dirty="0">
                <a:solidFill>
                  <a:srgbClr val="21537D"/>
                </a:solidFill>
                <a:latin typeface="微软雅黑" panose="020B0503020204020204" charset="-122"/>
                <a:ea typeface="微软雅黑" panose="020B0503020204020204" charset="-122"/>
              </a:rPr>
              <a:t>Java</a:t>
            </a:r>
            <a:r>
              <a:rPr lang="zh-CN" altLang="en-US" sz="1600" dirty="0">
                <a:solidFill>
                  <a:srgbClr val="21537D"/>
                </a:solidFill>
                <a:latin typeface="微软雅黑" panose="020B0503020204020204" charset="-122"/>
                <a:ea typeface="微软雅黑" panose="020B0503020204020204" charset="-122"/>
              </a:rPr>
              <a:t>里的闭包多了这个限制：在</a:t>
            </a:r>
            <a:r>
              <a:rPr lang="en-US" altLang="zh-CN" sz="1600" dirty="0">
                <a:solidFill>
                  <a:srgbClr val="21537D"/>
                </a:solidFill>
                <a:latin typeface="微软雅黑" panose="020B0503020204020204" charset="-122"/>
                <a:ea typeface="微软雅黑" panose="020B0503020204020204" charset="-122"/>
              </a:rPr>
              <a:t>Java</a:t>
            </a:r>
            <a:r>
              <a:rPr lang="zh-CN" altLang="en-US" sz="1600" dirty="0">
                <a:solidFill>
                  <a:srgbClr val="21537D"/>
                </a:solidFill>
                <a:latin typeface="微软雅黑" panose="020B0503020204020204" charset="-122"/>
                <a:ea typeface="微软雅黑" panose="020B0503020204020204" charset="-122"/>
              </a:rPr>
              <a:t>的经典著作</a:t>
            </a:r>
            <a:r>
              <a:rPr lang="en-US" altLang="zh-CN" sz="1600" dirty="0">
                <a:solidFill>
                  <a:srgbClr val="21537D"/>
                </a:solidFill>
                <a:latin typeface="微软雅黑" panose="020B0503020204020204" charset="-122"/>
                <a:ea typeface="微软雅黑" panose="020B0503020204020204" charset="-122"/>
              </a:rPr>
              <a:t>《</a:t>
            </a:r>
            <a:r>
              <a:rPr lang="en-US" altLang="zh-CN" sz="1600" dirty="0">
                <a:solidFill>
                  <a:srgbClr val="21537D"/>
                </a:solidFill>
                <a:latin typeface="微软雅黑" panose="020B0503020204020204" charset="-122"/>
                <a:ea typeface="微软雅黑" panose="020B0503020204020204" charset="-122"/>
                <a:hlinkClick r:id="rId2" tooltip="Effective Java">
                  <a:extLst>
                    <a:ext uri="{A12FA001-AC4F-418D-AE19-62706E023703}">
                      <ahyp:hlinkClr xmlns:ahyp="http://schemas.microsoft.com/office/drawing/2018/hyperlinkcolor" val="tx"/>
                    </a:ext>
                  </a:extLst>
                </a:hlinkClick>
              </a:rPr>
              <a:t>Effective Java</a:t>
            </a:r>
            <a:r>
              <a:rPr lang="en-US" altLang="zh-CN" sz="1600" dirty="0">
                <a:solidFill>
                  <a:srgbClr val="21537D"/>
                </a:solidFill>
                <a:latin typeface="微软雅黑" panose="020B0503020204020204" charset="-122"/>
                <a:ea typeface="微软雅黑" panose="020B0503020204020204" charset="-122"/>
              </a:rPr>
              <a:t>》</a:t>
            </a:r>
            <a:r>
              <a:rPr lang="zh-CN" altLang="en-US" sz="1600" dirty="0">
                <a:solidFill>
                  <a:srgbClr val="21537D"/>
                </a:solidFill>
                <a:latin typeface="微软雅黑" panose="020B0503020204020204" charset="-122"/>
                <a:ea typeface="微软雅黑" panose="020B0503020204020204" charset="-122"/>
              </a:rPr>
              <a:t>、</a:t>
            </a:r>
            <a:r>
              <a:rPr lang="en-US" altLang="zh-CN" sz="1600" dirty="0">
                <a:solidFill>
                  <a:srgbClr val="21537D"/>
                </a:solidFill>
                <a:latin typeface="微软雅黑" panose="020B0503020204020204" charset="-122"/>
                <a:ea typeface="微软雅黑" panose="020B0503020204020204" charset="-122"/>
              </a:rPr>
              <a:t>《</a:t>
            </a:r>
            <a:r>
              <a:rPr lang="en-US" altLang="zh-CN" sz="1600" dirty="0">
                <a:solidFill>
                  <a:srgbClr val="21537D"/>
                </a:solidFill>
                <a:latin typeface="微软雅黑" panose="020B0503020204020204" charset="-122"/>
                <a:ea typeface="微软雅黑" panose="020B0503020204020204" charset="-122"/>
                <a:hlinkClick r:id="rId3" tooltip="Java Concurrency in Practice">
                  <a:extLst>
                    <a:ext uri="{A12FA001-AC4F-418D-AE19-62706E023703}">
                      <ahyp:hlinkClr xmlns:ahyp="http://schemas.microsoft.com/office/drawing/2018/hyperlinkcolor" val="tx"/>
                    </a:ext>
                  </a:extLst>
                </a:hlinkClick>
              </a:rPr>
              <a:t>Java Concurrency in Practice</a:t>
            </a:r>
            <a:r>
              <a:rPr lang="en-US" altLang="zh-CN" sz="1600" dirty="0">
                <a:solidFill>
                  <a:srgbClr val="21537D"/>
                </a:solidFill>
                <a:latin typeface="微软雅黑" panose="020B0503020204020204" charset="-122"/>
                <a:ea typeface="微软雅黑" panose="020B0503020204020204" charset="-122"/>
              </a:rPr>
              <a:t>》</a:t>
            </a:r>
            <a:r>
              <a:rPr lang="zh-CN" altLang="en-US" sz="1600" dirty="0">
                <a:solidFill>
                  <a:srgbClr val="21537D"/>
                </a:solidFill>
                <a:latin typeface="微软雅黑" panose="020B0503020204020204" charset="-122"/>
                <a:ea typeface="微软雅黑" panose="020B0503020204020204" charset="-122"/>
              </a:rPr>
              <a:t>大神们这么解释：如果</a:t>
            </a:r>
            <a:r>
              <a:rPr lang="en-US" altLang="zh-CN" sz="1600" dirty="0">
                <a:solidFill>
                  <a:srgbClr val="21537D"/>
                </a:solidFill>
                <a:latin typeface="微软雅黑" panose="020B0503020204020204" charset="-122"/>
                <a:ea typeface="微软雅黑" panose="020B0503020204020204" charset="-122"/>
              </a:rPr>
              <a:t>Java</a:t>
            </a:r>
            <a:r>
              <a:rPr lang="zh-CN" altLang="en-US" sz="1600" dirty="0">
                <a:solidFill>
                  <a:srgbClr val="21537D"/>
                </a:solidFill>
                <a:latin typeface="微软雅黑" panose="020B0503020204020204" charset="-122"/>
                <a:ea typeface="微软雅黑" panose="020B0503020204020204" charset="-122"/>
              </a:rPr>
              <a:t>闭包捕获的自由变量是非</a:t>
            </a:r>
            <a:r>
              <a:rPr lang="en-US" altLang="zh-CN" sz="1600" dirty="0">
                <a:solidFill>
                  <a:srgbClr val="21537D"/>
                </a:solidFill>
                <a:latin typeface="微软雅黑" panose="020B0503020204020204" charset="-122"/>
                <a:ea typeface="微软雅黑" panose="020B0503020204020204" charset="-122"/>
              </a:rPr>
              <a:t>final</a:t>
            </a:r>
            <a:r>
              <a:rPr lang="zh-CN" altLang="en-US" sz="1600" dirty="0">
                <a:solidFill>
                  <a:srgbClr val="21537D"/>
                </a:solidFill>
                <a:latin typeface="微软雅黑" panose="020B0503020204020204" charset="-122"/>
                <a:ea typeface="微软雅黑" panose="020B0503020204020204" charset="-122"/>
              </a:rPr>
              <a:t>的，会导致线程安全问题。</a:t>
            </a:r>
            <a:r>
              <a:rPr lang="zh-CN" altLang="en-US" dirty="0"/>
              <a:t> </a:t>
            </a:r>
            <a:r>
              <a:rPr lang="en-US" altLang="zh-CN" sz="1600" dirty="0">
                <a:solidFill>
                  <a:srgbClr val="21537D"/>
                </a:solidFill>
                <a:latin typeface="微软雅黑" panose="020B0503020204020204" charset="-122"/>
                <a:ea typeface="微软雅黑" panose="020B0503020204020204" charset="-122"/>
              </a:rPr>
              <a:t>Python</a:t>
            </a:r>
            <a:r>
              <a:rPr lang="zh-CN" altLang="en-US" sz="1600" dirty="0">
                <a:solidFill>
                  <a:srgbClr val="21537D"/>
                </a:solidFill>
                <a:latin typeface="微软雅黑" panose="020B0503020204020204" charset="-122"/>
                <a:ea typeface="微软雅黑" panose="020B0503020204020204" charset="-122"/>
              </a:rPr>
              <a:t>和</a:t>
            </a:r>
            <a:r>
              <a:rPr lang="en-US" altLang="zh-CN" sz="1600" dirty="0" err="1">
                <a:solidFill>
                  <a:srgbClr val="21537D"/>
                </a:solidFill>
                <a:latin typeface="微软雅黑" panose="020B0503020204020204" charset="-122"/>
                <a:ea typeface="微软雅黑" panose="020B0503020204020204" charset="-122"/>
              </a:rPr>
              <a:t>Javascript</a:t>
            </a:r>
            <a:r>
              <a:rPr lang="zh-CN" altLang="en-US" sz="1600" dirty="0">
                <a:solidFill>
                  <a:srgbClr val="21537D"/>
                </a:solidFill>
                <a:latin typeface="微软雅黑" panose="020B0503020204020204" charset="-122"/>
                <a:ea typeface="微软雅黑" panose="020B0503020204020204" charset="-122"/>
              </a:rPr>
              <a:t>则不用考虑这样的问题，所以它的闭包捕获的自由变量是可以任意修改的。</a:t>
            </a:r>
            <a:endParaRPr lang="en-US" altLang="zh-CN" sz="1600" dirty="0">
              <a:solidFill>
                <a:srgbClr val="21537D"/>
              </a:solidFill>
              <a:latin typeface="微软雅黑" panose="020B0503020204020204" charset="-122"/>
              <a:ea typeface="微软雅黑" panose="020B0503020204020204" charset="-122"/>
            </a:endParaRPr>
          </a:p>
        </p:txBody>
      </p:sp>
    </p:spTree>
    <p:extLst>
      <p:ext uri="{BB962C8B-B14F-4D97-AF65-F5344CB8AC3E}">
        <p14:creationId xmlns:p14="http://schemas.microsoft.com/office/powerpoint/2010/main" val="3459191669"/>
      </p:ext>
    </p:extLst>
  </p:cSld>
  <p:clrMapOvr>
    <a:masterClrMapping/>
  </p:clrMapOvr>
  <p:transition>
    <p:push/>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文本占位符 2"/>
          <p:cNvSpPr>
            <a:spLocks noGrp="1"/>
          </p:cNvSpPr>
          <p:nvPr>
            <p:ph type="body" sz="quarter" idx="12"/>
          </p:nvPr>
        </p:nvSpPr>
        <p:spPr bwMode="auto">
          <a:xfrm>
            <a:off x="1370898" y="254146"/>
            <a:ext cx="7394575" cy="496887"/>
          </a:xfrm>
          <a:noFill/>
        </p:spPr>
        <p:txBody>
          <a:bodyPr vert="horz" wrap="square" lIns="91440" tIns="45720" rIns="91440" bIns="45720" numCol="1" anchor="t" anchorCtr="0" compatLnSpc="1">
            <a:noAutofit/>
          </a:bodyPr>
          <a:lstStyle/>
          <a:p>
            <a:pPr eaLnBrk="1" hangingPunct="1"/>
            <a:r>
              <a:rPr lang="en-US" altLang="zh-CN" sz="4000" dirty="0"/>
              <a:t>Lambda</a:t>
            </a:r>
            <a:r>
              <a:rPr lang="zh-CN" altLang="en-US" sz="4000" dirty="0"/>
              <a:t>表达式</a:t>
            </a:r>
          </a:p>
        </p:txBody>
      </p:sp>
      <p:sp>
        <p:nvSpPr>
          <p:cNvPr id="7" name="文本占位符 1"/>
          <p:cNvSpPr>
            <a:spLocks noGrp="1"/>
          </p:cNvSpPr>
          <p:nvPr/>
        </p:nvSpPr>
        <p:spPr bwMode="auto">
          <a:xfrm>
            <a:off x="-20366" y="246843"/>
            <a:ext cx="1221831" cy="1008380"/>
          </a:xfrm>
          <a:prstGeom prst="rect">
            <a:avLst/>
          </a:prstGeom>
          <a:noFill/>
        </p:spPr>
        <p:txBody>
          <a:bodyPr vert="horz" wrap="square" lIns="91440" tIns="45720" rIns="91440" bIns="45720" numCol="1" rtlCol="0" anchor="t" anchorCtr="0" compatLnSpc="1">
            <a:normAutofit fontScale="87500"/>
          </a:bodyPr>
          <a:lstStyle>
            <a:lvl1pPr marL="0" indent="0" algn="dist" defTabSz="914400" rtl="0" eaLnBrk="1" latinLnBrk="0" hangingPunct="1">
              <a:lnSpc>
                <a:spcPct val="90000"/>
              </a:lnSpc>
              <a:spcBef>
                <a:spcPts val="1000"/>
              </a:spcBef>
              <a:buFont typeface="Arial" panose="020B0604020202020204" pitchFamily="34" charset="0"/>
              <a:buNone/>
              <a:defRPr sz="4800" b="1" kern="1200">
                <a:solidFill>
                  <a:schemeClr val="bg1"/>
                </a:solidFill>
                <a:latin typeface="华文细黑" panose="02010600040101010101" pitchFamily="2" charset="-122"/>
                <a:ea typeface="华文细黑" panose="02010600040101010101" pitchFamily="2"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en-US" altLang="zh-CN" dirty="0"/>
              <a:t>30.8</a:t>
            </a:r>
          </a:p>
        </p:txBody>
      </p:sp>
      <p:sp>
        <p:nvSpPr>
          <p:cNvPr id="3" name="文本框 2">
            <a:extLst>
              <a:ext uri="{FF2B5EF4-FFF2-40B4-BE49-F238E27FC236}">
                <a16:creationId xmlns:a16="http://schemas.microsoft.com/office/drawing/2014/main" id="{C0CB5B69-E12F-6AD8-DFB0-AF3C1A7F75CB}"/>
              </a:ext>
            </a:extLst>
          </p:cNvPr>
          <p:cNvSpPr txBox="1"/>
          <p:nvPr/>
        </p:nvSpPr>
        <p:spPr>
          <a:xfrm>
            <a:off x="0" y="1169572"/>
            <a:ext cx="12010292" cy="3361946"/>
          </a:xfrm>
          <a:prstGeom prst="rect">
            <a:avLst/>
          </a:prstGeom>
          <a:noFill/>
        </p:spPr>
        <p:txBody>
          <a:bodyPr wrap="square" rtlCol="0" anchor="t">
            <a:spAutoFit/>
          </a:bodyPr>
          <a:lstStyle/>
          <a:p>
            <a:pPr marL="342900" indent="-342900">
              <a:lnSpc>
                <a:spcPct val="150000"/>
              </a:lnSpc>
              <a:buFont typeface="Wingdings" panose="05000000000000000000" charset="0"/>
              <a:buChar char=""/>
            </a:pPr>
            <a:r>
              <a:rPr lang="zh-CN" altLang="en-US" sz="2400" dirty="0">
                <a:solidFill>
                  <a:srgbClr val="21537D"/>
                </a:solidFill>
                <a:latin typeface="微软雅黑" panose="020B0503020204020204" charset="-122"/>
                <a:ea typeface="微软雅黑" panose="020B0503020204020204" charset="-122"/>
              </a:rPr>
              <a:t>闭包</a:t>
            </a:r>
            <a:r>
              <a:rPr lang="en-US" altLang="zh-CN" sz="2400" dirty="0">
                <a:solidFill>
                  <a:srgbClr val="21537D"/>
                </a:solidFill>
                <a:latin typeface="微软雅黑" panose="020B0503020204020204" charset="-122"/>
                <a:ea typeface="微软雅黑" panose="020B0503020204020204" charset="-122"/>
              </a:rPr>
              <a:t>(Closure)</a:t>
            </a:r>
          </a:p>
          <a:p>
            <a:pPr marL="800100" lvl="1" indent="-342900">
              <a:lnSpc>
                <a:spcPct val="150000"/>
              </a:lnSpc>
              <a:buFont typeface="Wingdings" panose="05000000000000000000" charset="0"/>
              <a:buChar char=""/>
            </a:pPr>
            <a:r>
              <a:rPr lang="zh-CN" altLang="en-US" sz="2000" dirty="0">
                <a:solidFill>
                  <a:srgbClr val="21537D"/>
                </a:solidFill>
                <a:latin typeface="微软雅黑" panose="020B0503020204020204" charset="-122"/>
                <a:ea typeface="微软雅黑" panose="020B0503020204020204" charset="-122"/>
              </a:rPr>
              <a:t>闭包</a:t>
            </a:r>
            <a:r>
              <a:rPr lang="en-US" altLang="zh-CN" sz="2000" dirty="0">
                <a:solidFill>
                  <a:srgbClr val="21537D"/>
                </a:solidFill>
                <a:latin typeface="微软雅黑" panose="020B0503020204020204" charset="-122"/>
                <a:ea typeface="微软雅黑" panose="020B0503020204020204" charset="-122"/>
              </a:rPr>
              <a:t>(Closure)</a:t>
            </a:r>
            <a:r>
              <a:rPr lang="zh-CN" altLang="en-US" sz="2000" dirty="0">
                <a:solidFill>
                  <a:srgbClr val="21537D"/>
                </a:solidFill>
                <a:latin typeface="微软雅黑" panose="020B0503020204020204" charset="-122"/>
                <a:ea typeface="微软雅黑" panose="020B0503020204020204" charset="-122"/>
              </a:rPr>
              <a:t>并不是一个新鲜的概念，很多函数式语言中都使用了闭包。例如在</a:t>
            </a:r>
            <a:r>
              <a:rPr lang="en-US" altLang="zh-CN" sz="2000" dirty="0">
                <a:solidFill>
                  <a:srgbClr val="21537D"/>
                </a:solidFill>
                <a:latin typeface="微软雅黑" panose="020B0503020204020204" charset="-122"/>
                <a:ea typeface="微软雅黑" panose="020B0503020204020204" charset="-122"/>
              </a:rPr>
              <a:t>JavaScript</a:t>
            </a:r>
            <a:r>
              <a:rPr lang="zh-CN" altLang="en-US" sz="2000" dirty="0">
                <a:solidFill>
                  <a:srgbClr val="21537D"/>
                </a:solidFill>
                <a:latin typeface="微软雅黑" panose="020B0503020204020204" charset="-122"/>
                <a:ea typeface="微软雅黑" panose="020B0503020204020204" charset="-122"/>
              </a:rPr>
              <a:t>中，当你在内嵌函数中使用外部函数作用域内的变量时，就是使用了闭包。用一个常用的类比来解释闭包和类（</a:t>
            </a:r>
            <a:r>
              <a:rPr lang="en-US" altLang="zh-CN" sz="2000" dirty="0">
                <a:solidFill>
                  <a:srgbClr val="21537D"/>
                </a:solidFill>
                <a:latin typeface="微软雅黑" panose="020B0503020204020204" charset="-122"/>
                <a:ea typeface="微软雅黑" panose="020B0503020204020204" charset="-122"/>
              </a:rPr>
              <a:t>Class</a:t>
            </a:r>
            <a:r>
              <a:rPr lang="zh-CN" altLang="en-US" sz="2000" dirty="0">
                <a:solidFill>
                  <a:srgbClr val="21537D"/>
                </a:solidFill>
                <a:latin typeface="微软雅黑" panose="020B0503020204020204" charset="-122"/>
                <a:ea typeface="微软雅黑" panose="020B0503020204020204" charset="-122"/>
              </a:rPr>
              <a:t>）的关系：类是带函数的数据，闭包是带数据的函数。</a:t>
            </a:r>
          </a:p>
          <a:p>
            <a:pPr marL="342900" indent="-342900">
              <a:lnSpc>
                <a:spcPct val="150000"/>
              </a:lnSpc>
              <a:buFont typeface="Wingdings" panose="05000000000000000000" charset="0"/>
              <a:buChar char=""/>
            </a:pPr>
            <a:endParaRPr lang="zh-CN" altLang="en-US" sz="2000" dirty="0">
              <a:solidFill>
                <a:srgbClr val="21537D"/>
              </a:solidFill>
              <a:latin typeface="微软雅黑" panose="020B0503020204020204" charset="-122"/>
              <a:ea typeface="微软雅黑" panose="020B0503020204020204" charset="-122"/>
            </a:endParaRPr>
          </a:p>
          <a:p>
            <a:pPr marL="800100" lvl="1" indent="-342900">
              <a:lnSpc>
                <a:spcPct val="150000"/>
              </a:lnSpc>
              <a:buFont typeface="Wingdings" panose="05000000000000000000" charset="0"/>
              <a:buChar char=""/>
            </a:pPr>
            <a:r>
              <a:rPr lang="zh-CN" altLang="en-US" sz="2000" dirty="0">
                <a:solidFill>
                  <a:srgbClr val="21537D"/>
                </a:solidFill>
                <a:latin typeface="微软雅黑" panose="020B0503020204020204" charset="-122"/>
                <a:ea typeface="微软雅黑" panose="020B0503020204020204" charset="-122"/>
              </a:rPr>
              <a:t>闭包的本质：代码块</a:t>
            </a:r>
            <a:r>
              <a:rPr lang="en-US" altLang="zh-CN" sz="2000" dirty="0">
                <a:solidFill>
                  <a:srgbClr val="21537D"/>
                </a:solidFill>
                <a:latin typeface="微软雅黑" panose="020B0503020204020204" charset="-122"/>
                <a:ea typeface="微软雅黑" panose="020B0503020204020204" charset="-122"/>
              </a:rPr>
              <a:t>+</a:t>
            </a:r>
            <a:r>
              <a:rPr lang="zh-CN" altLang="en-US" sz="2000" dirty="0">
                <a:solidFill>
                  <a:srgbClr val="21537D"/>
                </a:solidFill>
                <a:latin typeface="微软雅黑" panose="020B0503020204020204" charset="-122"/>
                <a:ea typeface="微软雅黑" panose="020B0503020204020204" charset="-122"/>
              </a:rPr>
              <a:t>上下文</a:t>
            </a:r>
          </a:p>
          <a:p>
            <a:pPr marL="342900" indent="-342900">
              <a:lnSpc>
                <a:spcPct val="150000"/>
              </a:lnSpc>
              <a:buFont typeface="Wingdings" panose="05000000000000000000" charset="0"/>
              <a:buChar char=""/>
            </a:pPr>
            <a:endParaRPr lang="en-US" altLang="zh-CN" sz="2000" dirty="0">
              <a:solidFill>
                <a:srgbClr val="21537D"/>
              </a:solidFill>
              <a:latin typeface="微软雅黑" panose="020B0503020204020204" charset="-122"/>
              <a:ea typeface="微软雅黑" panose="020B0503020204020204" charset="-122"/>
            </a:endParaRPr>
          </a:p>
        </p:txBody>
      </p:sp>
    </p:spTree>
    <p:extLst>
      <p:ext uri="{BB962C8B-B14F-4D97-AF65-F5344CB8AC3E}">
        <p14:creationId xmlns:p14="http://schemas.microsoft.com/office/powerpoint/2010/main" val="1738366178"/>
      </p:ext>
    </p:extLst>
  </p:cSld>
  <p:clrMapOvr>
    <a:masterClrMapping/>
  </p:clrMapOvr>
  <p:transition>
    <p:push/>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文本占位符 2"/>
          <p:cNvSpPr>
            <a:spLocks noGrp="1"/>
          </p:cNvSpPr>
          <p:nvPr>
            <p:ph type="body" sz="quarter" idx="12"/>
          </p:nvPr>
        </p:nvSpPr>
        <p:spPr bwMode="auto">
          <a:xfrm>
            <a:off x="1370898" y="254146"/>
            <a:ext cx="7394575" cy="496887"/>
          </a:xfrm>
          <a:noFill/>
        </p:spPr>
        <p:txBody>
          <a:bodyPr vert="horz" wrap="square" lIns="91440" tIns="45720" rIns="91440" bIns="45720" numCol="1" anchor="t" anchorCtr="0" compatLnSpc="1">
            <a:noAutofit/>
          </a:bodyPr>
          <a:lstStyle/>
          <a:p>
            <a:pPr eaLnBrk="1" hangingPunct="1"/>
            <a:r>
              <a:rPr lang="en-US" altLang="zh-CN" sz="4000" dirty="0"/>
              <a:t>Lambda</a:t>
            </a:r>
            <a:r>
              <a:rPr lang="zh-CN" altLang="en-US" sz="4000" dirty="0"/>
              <a:t>表达式</a:t>
            </a:r>
          </a:p>
        </p:txBody>
      </p:sp>
      <p:sp>
        <p:nvSpPr>
          <p:cNvPr id="7" name="文本占位符 1"/>
          <p:cNvSpPr>
            <a:spLocks noGrp="1"/>
          </p:cNvSpPr>
          <p:nvPr/>
        </p:nvSpPr>
        <p:spPr bwMode="auto">
          <a:xfrm>
            <a:off x="-20366" y="246843"/>
            <a:ext cx="1221831" cy="1008380"/>
          </a:xfrm>
          <a:prstGeom prst="rect">
            <a:avLst/>
          </a:prstGeom>
          <a:noFill/>
        </p:spPr>
        <p:txBody>
          <a:bodyPr vert="horz" wrap="square" lIns="91440" tIns="45720" rIns="91440" bIns="45720" numCol="1" rtlCol="0" anchor="t" anchorCtr="0" compatLnSpc="1">
            <a:normAutofit fontScale="87500"/>
          </a:bodyPr>
          <a:lstStyle>
            <a:lvl1pPr marL="0" indent="0" algn="dist" defTabSz="914400" rtl="0" eaLnBrk="1" latinLnBrk="0" hangingPunct="1">
              <a:lnSpc>
                <a:spcPct val="90000"/>
              </a:lnSpc>
              <a:spcBef>
                <a:spcPts val="1000"/>
              </a:spcBef>
              <a:buFont typeface="Arial" panose="020B0604020202020204" pitchFamily="34" charset="0"/>
              <a:buNone/>
              <a:defRPr sz="4800" b="1" kern="1200">
                <a:solidFill>
                  <a:schemeClr val="bg1"/>
                </a:solidFill>
                <a:latin typeface="华文细黑" panose="02010600040101010101" pitchFamily="2" charset="-122"/>
                <a:ea typeface="华文细黑" panose="02010600040101010101" pitchFamily="2"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en-US" altLang="zh-CN" dirty="0"/>
              <a:t>30.8</a:t>
            </a:r>
          </a:p>
        </p:txBody>
      </p:sp>
      <p:sp>
        <p:nvSpPr>
          <p:cNvPr id="2" name="文本框 1">
            <a:extLst>
              <a:ext uri="{FF2B5EF4-FFF2-40B4-BE49-F238E27FC236}">
                <a16:creationId xmlns:a16="http://schemas.microsoft.com/office/drawing/2014/main" id="{C86C7784-831E-2F34-4D18-3CE884BCEDF1}"/>
              </a:ext>
            </a:extLst>
          </p:cNvPr>
          <p:cNvSpPr txBox="1"/>
          <p:nvPr/>
        </p:nvSpPr>
        <p:spPr>
          <a:xfrm>
            <a:off x="0" y="1169572"/>
            <a:ext cx="12010292" cy="1515287"/>
          </a:xfrm>
          <a:prstGeom prst="rect">
            <a:avLst/>
          </a:prstGeom>
          <a:noFill/>
        </p:spPr>
        <p:txBody>
          <a:bodyPr wrap="square" rtlCol="0" anchor="t">
            <a:spAutoFit/>
          </a:bodyPr>
          <a:lstStyle/>
          <a:p>
            <a:pPr marL="342900" indent="-342900">
              <a:lnSpc>
                <a:spcPct val="150000"/>
              </a:lnSpc>
              <a:buFont typeface="Wingdings" panose="05000000000000000000" charset="0"/>
              <a:buChar char=""/>
            </a:pPr>
            <a:r>
              <a:rPr lang="zh-CN" altLang="en-US" sz="2400" dirty="0">
                <a:solidFill>
                  <a:srgbClr val="21537D"/>
                </a:solidFill>
                <a:latin typeface="微软雅黑" panose="020B0503020204020204" charset="-122"/>
                <a:ea typeface="微软雅黑" panose="020B0503020204020204" charset="-122"/>
              </a:rPr>
              <a:t>闭包</a:t>
            </a:r>
            <a:r>
              <a:rPr lang="en-US" altLang="zh-CN" sz="2400" dirty="0">
                <a:solidFill>
                  <a:srgbClr val="21537D"/>
                </a:solidFill>
                <a:latin typeface="微软雅黑" panose="020B0503020204020204" charset="-122"/>
                <a:ea typeface="微软雅黑" panose="020B0503020204020204" charset="-122"/>
              </a:rPr>
              <a:t>(Closure)</a:t>
            </a:r>
            <a:endParaRPr lang="zh-CN" altLang="en-US" sz="2400" dirty="0">
              <a:solidFill>
                <a:srgbClr val="21537D"/>
              </a:solidFill>
              <a:latin typeface="微软雅黑" panose="020B0503020204020204" charset="-122"/>
              <a:ea typeface="微软雅黑" panose="020B0503020204020204" charset="-122"/>
            </a:endParaRPr>
          </a:p>
          <a:p>
            <a:pPr marL="800100" lvl="1" indent="-342900">
              <a:lnSpc>
                <a:spcPct val="150000"/>
              </a:lnSpc>
              <a:buFont typeface="Wingdings" panose="05000000000000000000" charset="0"/>
              <a:buChar char=""/>
            </a:pPr>
            <a:r>
              <a:rPr lang="zh-CN" altLang="en-US" sz="2000" dirty="0">
                <a:solidFill>
                  <a:srgbClr val="21537D"/>
                </a:solidFill>
                <a:latin typeface="微软雅黑" panose="020B0503020204020204" charset="-122"/>
                <a:ea typeface="微软雅黑" panose="020B0503020204020204" charset="-122"/>
              </a:rPr>
              <a:t>闭包的本质：代码块</a:t>
            </a:r>
            <a:r>
              <a:rPr lang="en-US" altLang="zh-CN" sz="2000" dirty="0">
                <a:solidFill>
                  <a:srgbClr val="21537D"/>
                </a:solidFill>
                <a:latin typeface="微软雅黑" panose="020B0503020204020204" charset="-122"/>
                <a:ea typeface="微软雅黑" panose="020B0503020204020204" charset="-122"/>
              </a:rPr>
              <a:t>+</a:t>
            </a:r>
            <a:r>
              <a:rPr lang="zh-CN" altLang="en-US" sz="2000" dirty="0">
                <a:solidFill>
                  <a:srgbClr val="21537D"/>
                </a:solidFill>
                <a:latin typeface="微软雅黑" panose="020B0503020204020204" charset="-122"/>
                <a:ea typeface="微软雅黑" panose="020B0503020204020204" charset="-122"/>
              </a:rPr>
              <a:t>上下文</a:t>
            </a:r>
          </a:p>
          <a:p>
            <a:pPr marL="342900" indent="-342900">
              <a:lnSpc>
                <a:spcPct val="150000"/>
              </a:lnSpc>
              <a:buFont typeface="Wingdings" panose="05000000000000000000" charset="0"/>
              <a:buChar char=""/>
            </a:pPr>
            <a:endParaRPr lang="en-US" altLang="zh-CN" sz="2000" dirty="0">
              <a:solidFill>
                <a:srgbClr val="21537D"/>
              </a:solidFill>
              <a:latin typeface="微软雅黑" panose="020B0503020204020204" charset="-122"/>
              <a:ea typeface="微软雅黑" panose="020B0503020204020204" charset="-122"/>
            </a:endParaRPr>
          </a:p>
        </p:txBody>
      </p:sp>
      <p:sp>
        <p:nvSpPr>
          <p:cNvPr id="4" name="矩形 3">
            <a:extLst>
              <a:ext uri="{FF2B5EF4-FFF2-40B4-BE49-F238E27FC236}">
                <a16:creationId xmlns:a16="http://schemas.microsoft.com/office/drawing/2014/main" id="{31BC411C-9B0E-0E62-0DE4-642C4ED0FBC2}"/>
              </a:ext>
            </a:extLst>
          </p:cNvPr>
          <p:cNvSpPr/>
          <p:nvPr/>
        </p:nvSpPr>
        <p:spPr>
          <a:xfrm>
            <a:off x="482279" y="2316375"/>
            <a:ext cx="9727042" cy="3939540"/>
          </a:xfrm>
          <a:prstGeom prst="rect">
            <a:avLst/>
          </a:prstGeom>
        </p:spPr>
        <p:txBody>
          <a:bodyPr wrap="square">
            <a:spAutoFit/>
          </a:bodyPr>
          <a:lstStyle/>
          <a:p>
            <a:pPr latinLnBrk="1"/>
            <a:br>
              <a:rPr lang="en-US" sz="1600" dirty="0"/>
            </a:br>
            <a:r>
              <a:rPr lang="en-US" dirty="0">
                <a:latin typeface="华文新魏" pitchFamily="2" charset="-122"/>
                <a:ea typeface="华文新魏" pitchFamily="2" charset="-122"/>
              </a:rPr>
              <a:t>function generator() {</a:t>
            </a:r>
          </a:p>
          <a:p>
            <a:pPr latinLnBrk="1"/>
            <a:r>
              <a:rPr lang="en-US" dirty="0">
                <a:latin typeface="华文新魏" pitchFamily="2" charset="-122"/>
                <a:ea typeface="华文新魏" pitchFamily="2" charset="-122"/>
              </a:rPr>
              <a:t>	var i = 0;  //</a:t>
            </a:r>
            <a:r>
              <a:rPr lang="zh-CN" altLang="en-US" dirty="0">
                <a:latin typeface="华文新魏" pitchFamily="2" charset="-122"/>
                <a:ea typeface="华文新魏" pitchFamily="2" charset="-122"/>
              </a:rPr>
              <a:t>被闭包捕获的自由变量</a:t>
            </a:r>
            <a:endParaRPr lang="en-US" dirty="0">
              <a:latin typeface="华文新魏" pitchFamily="2" charset="-122"/>
              <a:ea typeface="华文新魏" pitchFamily="2" charset="-122"/>
            </a:endParaRPr>
          </a:p>
          <a:p>
            <a:pPr latinLnBrk="1"/>
            <a:r>
              <a:rPr lang="en-US" dirty="0">
                <a:latin typeface="华文新魏" pitchFamily="2" charset="-122"/>
                <a:ea typeface="华文新魏" pitchFamily="2" charset="-122"/>
              </a:rPr>
              <a:t>	return function() { //</a:t>
            </a:r>
            <a:r>
              <a:rPr lang="zh-CN" altLang="en-US" dirty="0">
                <a:latin typeface="华文新魏" pitchFamily="2" charset="-122"/>
                <a:ea typeface="华文新魏" pitchFamily="2" charset="-122"/>
              </a:rPr>
              <a:t>返回一个嵌套匿名函数，使用了外部函数作用域里变量</a:t>
            </a:r>
            <a:r>
              <a:rPr lang="en-US" altLang="zh-CN" dirty="0" err="1">
                <a:latin typeface="华文新魏" pitchFamily="2" charset="-122"/>
                <a:ea typeface="华文新魏" pitchFamily="2" charset="-122"/>
              </a:rPr>
              <a:t>i</a:t>
            </a:r>
            <a:endParaRPr lang="en-US" dirty="0">
              <a:latin typeface="华文新魏" pitchFamily="2" charset="-122"/>
              <a:ea typeface="华文新魏" pitchFamily="2" charset="-122"/>
            </a:endParaRPr>
          </a:p>
          <a:p>
            <a:pPr latinLnBrk="1"/>
            <a:r>
              <a:rPr lang="en-US" dirty="0">
                <a:latin typeface="华文新魏" pitchFamily="2" charset="-122"/>
                <a:ea typeface="华文新魏" pitchFamily="2" charset="-122"/>
              </a:rPr>
              <a:t>		return </a:t>
            </a:r>
            <a:r>
              <a:rPr lang="en-US" dirty="0" err="1">
                <a:latin typeface="华文新魏" pitchFamily="2" charset="-122"/>
                <a:ea typeface="华文新魏" pitchFamily="2" charset="-122"/>
              </a:rPr>
              <a:t>i</a:t>
            </a:r>
            <a:r>
              <a:rPr lang="en-US" dirty="0">
                <a:latin typeface="华文新魏" pitchFamily="2" charset="-122"/>
                <a:ea typeface="华文新魏" pitchFamily="2" charset="-122"/>
              </a:rPr>
              <a:t>++;</a:t>
            </a:r>
          </a:p>
          <a:p>
            <a:pPr latinLnBrk="1"/>
            <a:r>
              <a:rPr lang="en-US" dirty="0">
                <a:latin typeface="华文新魏" pitchFamily="2" charset="-122"/>
                <a:ea typeface="华文新魏" pitchFamily="2" charset="-122"/>
              </a:rPr>
              <a:t>	};</a:t>
            </a:r>
          </a:p>
          <a:p>
            <a:pPr latinLnBrk="1"/>
            <a:r>
              <a:rPr lang="en-US" dirty="0">
                <a:latin typeface="华文新魏" pitchFamily="2" charset="-122"/>
                <a:ea typeface="华文新魏" pitchFamily="2" charset="-122"/>
              </a:rPr>
              <a:t>}</a:t>
            </a:r>
          </a:p>
          <a:p>
            <a:pPr latinLnBrk="1"/>
            <a:r>
              <a:rPr lang="en-US" dirty="0">
                <a:latin typeface="华文新魏" pitchFamily="2" charset="-122"/>
                <a:ea typeface="华文新魏" pitchFamily="2" charset="-122"/>
              </a:rPr>
              <a:t>var gen1 = generator(); 	</a:t>
            </a:r>
            <a:r>
              <a:rPr lang="en-US" i="1" dirty="0">
                <a:latin typeface="华文新魏" pitchFamily="2" charset="-122"/>
                <a:ea typeface="华文新魏" pitchFamily="2" charset="-122"/>
              </a:rPr>
              <a:t>// </a:t>
            </a:r>
            <a:r>
              <a:rPr lang="zh-CN" altLang="en-US" i="1" dirty="0">
                <a:latin typeface="华文新魏" pitchFamily="2" charset="-122"/>
                <a:ea typeface="华文新魏" pitchFamily="2" charset="-122"/>
              </a:rPr>
              <a:t>得到一个自然数生成器，</a:t>
            </a:r>
            <a:r>
              <a:rPr lang="en-US" altLang="zh-CN" i="1" dirty="0">
                <a:latin typeface="华文新魏" pitchFamily="2" charset="-122"/>
                <a:ea typeface="华文新魏" pitchFamily="2" charset="-122"/>
              </a:rPr>
              <a:t>		gen1</a:t>
            </a:r>
            <a:r>
              <a:rPr lang="zh-CN" altLang="en-US" i="1" dirty="0">
                <a:latin typeface="华文新魏" pitchFamily="2" charset="-122"/>
                <a:ea typeface="华文新魏" pitchFamily="2" charset="-122"/>
              </a:rPr>
              <a:t>是一个闭包</a:t>
            </a:r>
            <a:endParaRPr lang="zh-CN" altLang="en-US" dirty="0">
              <a:latin typeface="华文新魏" pitchFamily="2" charset="-122"/>
              <a:ea typeface="华文新魏" pitchFamily="2" charset="-122"/>
            </a:endParaRPr>
          </a:p>
          <a:p>
            <a:pPr latinLnBrk="1"/>
            <a:r>
              <a:rPr lang="en-US" dirty="0">
                <a:latin typeface="华文新魏" pitchFamily="2" charset="-122"/>
                <a:ea typeface="华文新魏" pitchFamily="2" charset="-122"/>
              </a:rPr>
              <a:t>var gen2 = generator();	 </a:t>
            </a:r>
            <a:r>
              <a:rPr lang="en-US" i="1" dirty="0">
                <a:latin typeface="华文新魏" pitchFamily="2" charset="-122"/>
                <a:ea typeface="华文新魏" pitchFamily="2" charset="-122"/>
              </a:rPr>
              <a:t>// </a:t>
            </a:r>
            <a:r>
              <a:rPr lang="zh-CN" altLang="en-US" i="1" dirty="0">
                <a:latin typeface="华文新魏" pitchFamily="2" charset="-122"/>
                <a:ea typeface="华文新魏" pitchFamily="2" charset="-122"/>
              </a:rPr>
              <a:t>得到另一个自然数生成器，</a:t>
            </a:r>
            <a:r>
              <a:rPr lang="en-US" altLang="zh-CN" i="1" dirty="0">
                <a:latin typeface="华文新魏" pitchFamily="2" charset="-122"/>
                <a:ea typeface="华文新魏" pitchFamily="2" charset="-122"/>
              </a:rPr>
              <a:t>	gen2</a:t>
            </a:r>
            <a:r>
              <a:rPr lang="zh-CN" altLang="en-US" i="1" dirty="0">
                <a:latin typeface="华文新魏" pitchFamily="2" charset="-122"/>
                <a:ea typeface="华文新魏" pitchFamily="2" charset="-122"/>
              </a:rPr>
              <a:t>是一个闭包</a:t>
            </a:r>
            <a:endParaRPr lang="zh-CN" altLang="en-US" dirty="0">
              <a:latin typeface="华文新魏" pitchFamily="2" charset="-122"/>
              <a:ea typeface="华文新魏" pitchFamily="2" charset="-122"/>
            </a:endParaRPr>
          </a:p>
          <a:p>
            <a:pPr latinLnBrk="1"/>
            <a:r>
              <a:rPr lang="en-US" dirty="0">
                <a:latin typeface="华文新魏" pitchFamily="2" charset="-122"/>
                <a:ea typeface="华文新魏" pitchFamily="2" charset="-122"/>
              </a:rPr>
              <a:t>var r1 = gen1(); 		</a:t>
            </a:r>
            <a:r>
              <a:rPr lang="en-US" i="1" dirty="0">
                <a:solidFill>
                  <a:srgbClr val="FF0000"/>
                </a:solidFill>
                <a:latin typeface="华文新魏" pitchFamily="2" charset="-122"/>
                <a:ea typeface="华文新魏" pitchFamily="2" charset="-122"/>
              </a:rPr>
              <a:t>// r1 = 0</a:t>
            </a:r>
            <a:endParaRPr lang="en-US" dirty="0">
              <a:solidFill>
                <a:srgbClr val="FF0000"/>
              </a:solidFill>
              <a:latin typeface="华文新魏" pitchFamily="2" charset="-122"/>
              <a:ea typeface="华文新魏" pitchFamily="2" charset="-122"/>
            </a:endParaRPr>
          </a:p>
          <a:p>
            <a:pPr latinLnBrk="1"/>
            <a:r>
              <a:rPr lang="en-US" dirty="0">
                <a:latin typeface="华文新魏" pitchFamily="2" charset="-122"/>
                <a:ea typeface="华文新魏" pitchFamily="2" charset="-122"/>
              </a:rPr>
              <a:t>var r2 = gen1(); 		</a:t>
            </a:r>
            <a:r>
              <a:rPr lang="en-US" i="1" dirty="0">
                <a:latin typeface="华文新魏" pitchFamily="2" charset="-122"/>
                <a:ea typeface="华文新魏" pitchFamily="2" charset="-122"/>
              </a:rPr>
              <a:t>// r2 = 1</a:t>
            </a:r>
            <a:endParaRPr lang="en-US" dirty="0">
              <a:latin typeface="华文新魏" pitchFamily="2" charset="-122"/>
              <a:ea typeface="华文新魏" pitchFamily="2" charset="-122"/>
            </a:endParaRPr>
          </a:p>
          <a:p>
            <a:pPr latinLnBrk="1"/>
            <a:r>
              <a:rPr lang="en-US" dirty="0">
                <a:latin typeface="华文新魏" pitchFamily="2" charset="-122"/>
                <a:ea typeface="华文新魏" pitchFamily="2" charset="-122"/>
              </a:rPr>
              <a:t>var r3 = gen2(); 		</a:t>
            </a:r>
            <a:r>
              <a:rPr lang="en-US" i="1" dirty="0">
                <a:solidFill>
                  <a:srgbClr val="FF0000"/>
                </a:solidFill>
                <a:latin typeface="华文新魏" pitchFamily="2" charset="-122"/>
                <a:ea typeface="华文新魏" pitchFamily="2" charset="-122"/>
              </a:rPr>
              <a:t>// r3 = 0</a:t>
            </a:r>
            <a:endParaRPr lang="en-US" dirty="0">
              <a:solidFill>
                <a:srgbClr val="FF0000"/>
              </a:solidFill>
              <a:latin typeface="华文新魏" pitchFamily="2" charset="-122"/>
              <a:ea typeface="华文新魏" pitchFamily="2" charset="-122"/>
            </a:endParaRPr>
          </a:p>
          <a:p>
            <a:pPr latinLnBrk="1"/>
            <a:r>
              <a:rPr lang="en-US" dirty="0">
                <a:latin typeface="华文新魏" pitchFamily="2" charset="-122"/>
                <a:ea typeface="华文新魏" pitchFamily="2" charset="-122"/>
              </a:rPr>
              <a:t>var r4 = gen2(); 		</a:t>
            </a:r>
            <a:r>
              <a:rPr lang="en-US" i="1" dirty="0">
                <a:latin typeface="华文新魏" pitchFamily="2" charset="-122"/>
                <a:ea typeface="华文新魏" pitchFamily="2" charset="-122"/>
              </a:rPr>
              <a:t>// r4 = 1</a:t>
            </a:r>
          </a:p>
          <a:p>
            <a:pPr latinLnBrk="1"/>
            <a:r>
              <a:rPr lang="en-US" altLang="zh-CN" i="1" dirty="0">
                <a:latin typeface="华文新魏" pitchFamily="2" charset="-122"/>
                <a:ea typeface="华文新魏" pitchFamily="2" charset="-122"/>
              </a:rPr>
              <a:t>console.log(r4);</a:t>
            </a:r>
            <a:endParaRPr lang="en-US" dirty="0">
              <a:latin typeface="华文新魏" pitchFamily="2" charset="-122"/>
              <a:ea typeface="华文新魏" pitchFamily="2" charset="-122"/>
            </a:endParaRPr>
          </a:p>
        </p:txBody>
      </p:sp>
    </p:spTree>
    <p:extLst>
      <p:ext uri="{BB962C8B-B14F-4D97-AF65-F5344CB8AC3E}">
        <p14:creationId xmlns:p14="http://schemas.microsoft.com/office/powerpoint/2010/main" val="2727097124"/>
      </p:ext>
    </p:extLst>
  </p:cSld>
  <p:clrMapOvr>
    <a:masterClrMapping/>
  </p:clrMapOvr>
  <p:transition>
    <p:push/>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文本占位符 2"/>
          <p:cNvSpPr>
            <a:spLocks noGrp="1"/>
          </p:cNvSpPr>
          <p:nvPr>
            <p:ph type="body" sz="quarter" idx="12"/>
          </p:nvPr>
        </p:nvSpPr>
        <p:spPr bwMode="auto">
          <a:xfrm>
            <a:off x="1370898" y="254146"/>
            <a:ext cx="7394575" cy="496887"/>
          </a:xfrm>
          <a:noFill/>
        </p:spPr>
        <p:txBody>
          <a:bodyPr vert="horz" wrap="square" lIns="91440" tIns="45720" rIns="91440" bIns="45720" numCol="1" anchor="t" anchorCtr="0" compatLnSpc="1">
            <a:noAutofit/>
          </a:bodyPr>
          <a:lstStyle/>
          <a:p>
            <a:pPr eaLnBrk="1" hangingPunct="1"/>
            <a:r>
              <a:rPr lang="en-US" altLang="zh-CN" sz="4000" dirty="0"/>
              <a:t>Lambda</a:t>
            </a:r>
            <a:r>
              <a:rPr lang="zh-CN" altLang="en-US" sz="4000" dirty="0"/>
              <a:t>表达式</a:t>
            </a:r>
          </a:p>
        </p:txBody>
      </p:sp>
      <p:sp>
        <p:nvSpPr>
          <p:cNvPr id="7" name="文本占位符 1"/>
          <p:cNvSpPr>
            <a:spLocks noGrp="1"/>
          </p:cNvSpPr>
          <p:nvPr/>
        </p:nvSpPr>
        <p:spPr bwMode="auto">
          <a:xfrm>
            <a:off x="-20366" y="246843"/>
            <a:ext cx="1221831" cy="1008380"/>
          </a:xfrm>
          <a:prstGeom prst="rect">
            <a:avLst/>
          </a:prstGeom>
          <a:noFill/>
        </p:spPr>
        <p:txBody>
          <a:bodyPr vert="horz" wrap="square" lIns="91440" tIns="45720" rIns="91440" bIns="45720" numCol="1" rtlCol="0" anchor="t" anchorCtr="0" compatLnSpc="1">
            <a:normAutofit fontScale="87500"/>
          </a:bodyPr>
          <a:lstStyle>
            <a:lvl1pPr marL="0" indent="0" algn="dist" defTabSz="914400" rtl="0" eaLnBrk="1" latinLnBrk="0" hangingPunct="1">
              <a:lnSpc>
                <a:spcPct val="90000"/>
              </a:lnSpc>
              <a:spcBef>
                <a:spcPts val="1000"/>
              </a:spcBef>
              <a:buFont typeface="Arial" panose="020B0604020202020204" pitchFamily="34" charset="0"/>
              <a:buNone/>
              <a:defRPr sz="4800" b="1" kern="1200">
                <a:solidFill>
                  <a:schemeClr val="bg1"/>
                </a:solidFill>
                <a:latin typeface="华文细黑" panose="02010600040101010101" pitchFamily="2" charset="-122"/>
                <a:ea typeface="华文细黑" panose="02010600040101010101" pitchFamily="2"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en-US" altLang="zh-CN" dirty="0"/>
              <a:t>30.8</a:t>
            </a:r>
          </a:p>
        </p:txBody>
      </p:sp>
      <p:sp>
        <p:nvSpPr>
          <p:cNvPr id="3" name="文本框 2">
            <a:extLst>
              <a:ext uri="{FF2B5EF4-FFF2-40B4-BE49-F238E27FC236}">
                <a16:creationId xmlns:a16="http://schemas.microsoft.com/office/drawing/2014/main" id="{715EB795-D0D6-A5D0-3297-BF3BB94DDFE5}"/>
              </a:ext>
            </a:extLst>
          </p:cNvPr>
          <p:cNvSpPr txBox="1"/>
          <p:nvPr/>
        </p:nvSpPr>
        <p:spPr>
          <a:xfrm>
            <a:off x="0" y="1169572"/>
            <a:ext cx="12010292" cy="2207784"/>
          </a:xfrm>
          <a:prstGeom prst="rect">
            <a:avLst/>
          </a:prstGeom>
          <a:noFill/>
        </p:spPr>
        <p:txBody>
          <a:bodyPr wrap="square" rtlCol="0" anchor="t">
            <a:spAutoFit/>
          </a:bodyPr>
          <a:lstStyle/>
          <a:p>
            <a:pPr marL="342900" indent="-342900">
              <a:lnSpc>
                <a:spcPct val="150000"/>
              </a:lnSpc>
              <a:buFont typeface="Wingdings" panose="05000000000000000000" charset="0"/>
              <a:buChar char=""/>
            </a:pPr>
            <a:r>
              <a:rPr lang="zh-CN" altLang="en-US" sz="2000" dirty="0">
                <a:solidFill>
                  <a:srgbClr val="21537D"/>
                </a:solidFill>
                <a:latin typeface="微软雅黑" panose="020B0503020204020204" charset="-122"/>
                <a:ea typeface="微软雅黑" panose="020B0503020204020204" charset="-122"/>
              </a:rPr>
              <a:t>闭包</a:t>
            </a:r>
            <a:r>
              <a:rPr lang="en-US" altLang="zh-CN" sz="2000" dirty="0">
                <a:solidFill>
                  <a:srgbClr val="21537D"/>
                </a:solidFill>
                <a:latin typeface="微软雅黑" panose="020B0503020204020204" charset="-122"/>
                <a:ea typeface="微软雅黑" panose="020B0503020204020204" charset="-122"/>
              </a:rPr>
              <a:t>(Closure)</a:t>
            </a:r>
            <a:endParaRPr lang="zh-CN" altLang="en-US" sz="2000" dirty="0">
              <a:solidFill>
                <a:srgbClr val="21537D"/>
              </a:solidFill>
              <a:latin typeface="微软雅黑" panose="020B0503020204020204" charset="-122"/>
              <a:ea typeface="微软雅黑" panose="020B0503020204020204" charset="-122"/>
            </a:endParaRPr>
          </a:p>
          <a:p>
            <a:pPr marL="800100" lvl="1" indent="-342900">
              <a:lnSpc>
                <a:spcPct val="150000"/>
              </a:lnSpc>
              <a:buFont typeface="Wingdings" panose="05000000000000000000" charset="0"/>
              <a:buChar char=""/>
            </a:pPr>
            <a:r>
              <a:rPr lang="zh-CN" altLang="en-US" dirty="0">
                <a:solidFill>
                  <a:srgbClr val="21537D"/>
                </a:solidFill>
                <a:latin typeface="微软雅黑" panose="020B0503020204020204" charset="-122"/>
                <a:ea typeface="微软雅黑" panose="020B0503020204020204" charset="-122"/>
              </a:rPr>
              <a:t>闭包中</a:t>
            </a:r>
            <a:r>
              <a:rPr lang="zh-CN" altLang="en-US" dirty="0">
                <a:solidFill>
                  <a:srgbClr val="FF0000"/>
                </a:solidFill>
                <a:latin typeface="微软雅黑" panose="020B0503020204020204" charset="-122"/>
                <a:ea typeface="微软雅黑" panose="020B0503020204020204" charset="-122"/>
              </a:rPr>
              <a:t>捕获的自由变量</a:t>
            </a:r>
            <a:r>
              <a:rPr lang="zh-CN" altLang="en-US" dirty="0">
                <a:solidFill>
                  <a:srgbClr val="21537D"/>
                </a:solidFill>
                <a:latin typeface="微软雅黑" panose="020B0503020204020204" charset="-122"/>
                <a:ea typeface="微软雅黑" panose="020B0503020204020204" charset="-122"/>
              </a:rPr>
              <a:t>有一个</a:t>
            </a:r>
            <a:r>
              <a:rPr lang="zh-CN" altLang="en-US" dirty="0">
                <a:solidFill>
                  <a:srgbClr val="FF0000"/>
                </a:solidFill>
                <a:latin typeface="微软雅黑" panose="020B0503020204020204" charset="-122"/>
                <a:ea typeface="微软雅黑" panose="020B0503020204020204" charset="-122"/>
              </a:rPr>
              <a:t>特性</a:t>
            </a:r>
            <a:r>
              <a:rPr lang="zh-CN" altLang="en-US" dirty="0">
                <a:solidFill>
                  <a:srgbClr val="21537D"/>
                </a:solidFill>
                <a:latin typeface="微软雅黑" panose="020B0503020204020204" charset="-122"/>
                <a:ea typeface="微软雅黑" panose="020B0503020204020204" charset="-122"/>
              </a:rPr>
              <a:t>，</a:t>
            </a:r>
            <a:r>
              <a:rPr lang="zh-CN" altLang="en-US" dirty="0">
                <a:solidFill>
                  <a:srgbClr val="FF0000"/>
                </a:solidFill>
                <a:latin typeface="微软雅黑" panose="020B0503020204020204" charset="-122"/>
                <a:ea typeface="微软雅黑" panose="020B0503020204020204" charset="-122"/>
              </a:rPr>
              <a:t>就是它们不在父函数返回时释放，而是随着闭包生命周期的结束而结束</a:t>
            </a:r>
            <a:r>
              <a:rPr lang="zh-CN" altLang="en-US" dirty="0">
                <a:solidFill>
                  <a:srgbClr val="21537D"/>
                </a:solidFill>
                <a:latin typeface="微软雅黑" panose="020B0503020204020204" charset="-122"/>
                <a:ea typeface="微软雅黑" panose="020B0503020204020204" charset="-122"/>
              </a:rPr>
              <a:t>。</a:t>
            </a:r>
            <a:r>
              <a:rPr lang="en-US" altLang="zh-CN" dirty="0">
                <a:solidFill>
                  <a:srgbClr val="21537D"/>
                </a:solidFill>
                <a:latin typeface="微软雅黑" panose="020B0503020204020204" charset="-122"/>
                <a:ea typeface="微软雅黑" panose="020B0503020204020204" charset="-122"/>
              </a:rPr>
              <a:t>gen1</a:t>
            </a:r>
            <a:r>
              <a:rPr lang="zh-CN" altLang="en-US" dirty="0">
                <a:solidFill>
                  <a:srgbClr val="21537D"/>
                </a:solidFill>
                <a:latin typeface="微软雅黑" panose="020B0503020204020204" charset="-122"/>
                <a:ea typeface="微软雅黑" panose="020B0503020204020204" charset="-122"/>
              </a:rPr>
              <a:t>和</a:t>
            </a:r>
            <a:r>
              <a:rPr lang="en-US" altLang="zh-CN" dirty="0">
                <a:solidFill>
                  <a:srgbClr val="21537D"/>
                </a:solidFill>
                <a:latin typeface="微软雅黑" panose="020B0503020204020204" charset="-122"/>
                <a:ea typeface="微软雅黑" panose="020B0503020204020204" charset="-122"/>
              </a:rPr>
              <a:t>gen2</a:t>
            </a:r>
            <a:r>
              <a:rPr lang="zh-CN" altLang="en-US" dirty="0">
                <a:solidFill>
                  <a:srgbClr val="21537D"/>
                </a:solidFill>
                <a:latin typeface="微软雅黑" panose="020B0503020204020204" charset="-122"/>
                <a:ea typeface="微软雅黑" panose="020B0503020204020204" charset="-122"/>
              </a:rPr>
              <a:t>分别使用了相互独立的变量</a:t>
            </a:r>
            <a:r>
              <a:rPr lang="en-US" altLang="zh-CN" dirty="0">
                <a:solidFill>
                  <a:srgbClr val="21537D"/>
                </a:solidFill>
                <a:latin typeface="微软雅黑" panose="020B0503020204020204" charset="-122"/>
                <a:ea typeface="微软雅黑" panose="020B0503020204020204" charset="-122"/>
              </a:rPr>
              <a:t>i</a:t>
            </a:r>
            <a:r>
              <a:rPr lang="zh-CN" altLang="en-US" dirty="0">
                <a:solidFill>
                  <a:srgbClr val="21537D"/>
                </a:solidFill>
                <a:latin typeface="微软雅黑" panose="020B0503020204020204" charset="-122"/>
                <a:ea typeface="微软雅黑" panose="020B0503020204020204" charset="-122"/>
              </a:rPr>
              <a:t>（在</a:t>
            </a:r>
            <a:r>
              <a:rPr lang="en-US" altLang="zh-CN" dirty="0">
                <a:solidFill>
                  <a:srgbClr val="21537D"/>
                </a:solidFill>
                <a:latin typeface="微软雅黑" panose="020B0503020204020204" charset="-122"/>
                <a:ea typeface="微软雅黑" panose="020B0503020204020204" charset="-122"/>
              </a:rPr>
              <a:t>gen1</a:t>
            </a:r>
            <a:r>
              <a:rPr lang="zh-CN" altLang="en-US" dirty="0">
                <a:solidFill>
                  <a:srgbClr val="21537D"/>
                </a:solidFill>
                <a:latin typeface="微软雅黑" panose="020B0503020204020204" charset="-122"/>
                <a:ea typeface="微软雅黑" panose="020B0503020204020204" charset="-122"/>
              </a:rPr>
              <a:t>的</a:t>
            </a:r>
            <a:r>
              <a:rPr lang="en-US" altLang="zh-CN" dirty="0">
                <a:solidFill>
                  <a:srgbClr val="21537D"/>
                </a:solidFill>
                <a:latin typeface="微软雅黑" panose="020B0503020204020204" charset="-122"/>
                <a:ea typeface="微软雅黑" panose="020B0503020204020204" charset="-122"/>
              </a:rPr>
              <a:t>i</a:t>
            </a:r>
            <a:r>
              <a:rPr lang="zh-CN" altLang="en-US" dirty="0">
                <a:solidFill>
                  <a:srgbClr val="21537D"/>
                </a:solidFill>
                <a:latin typeface="微软雅黑" panose="020B0503020204020204" charset="-122"/>
                <a:ea typeface="微软雅黑" panose="020B0503020204020204" charset="-122"/>
              </a:rPr>
              <a:t>自增</a:t>
            </a:r>
            <a:r>
              <a:rPr lang="en-US" altLang="zh-CN" dirty="0">
                <a:solidFill>
                  <a:srgbClr val="21537D"/>
                </a:solidFill>
                <a:latin typeface="微软雅黑" panose="020B0503020204020204" charset="-122"/>
                <a:ea typeface="微软雅黑" panose="020B0503020204020204" charset="-122"/>
              </a:rPr>
              <a:t>1</a:t>
            </a:r>
            <a:r>
              <a:rPr lang="zh-CN" altLang="en-US" dirty="0">
                <a:solidFill>
                  <a:srgbClr val="21537D"/>
                </a:solidFill>
                <a:latin typeface="微软雅黑" panose="020B0503020204020204" charset="-122"/>
                <a:ea typeface="微软雅黑" panose="020B0503020204020204" charset="-122"/>
              </a:rPr>
              <a:t>的时候，</a:t>
            </a:r>
            <a:r>
              <a:rPr lang="en-US" altLang="zh-CN" dirty="0">
                <a:solidFill>
                  <a:srgbClr val="21537D"/>
                </a:solidFill>
                <a:latin typeface="微软雅黑" panose="020B0503020204020204" charset="-122"/>
                <a:ea typeface="微软雅黑" panose="020B0503020204020204" charset="-122"/>
              </a:rPr>
              <a:t>gen2</a:t>
            </a:r>
            <a:r>
              <a:rPr lang="zh-CN" altLang="en-US" dirty="0">
                <a:solidFill>
                  <a:srgbClr val="21537D"/>
                </a:solidFill>
                <a:latin typeface="微软雅黑" panose="020B0503020204020204" charset="-122"/>
                <a:ea typeface="微软雅黑" panose="020B0503020204020204" charset="-122"/>
              </a:rPr>
              <a:t>的</a:t>
            </a:r>
            <a:r>
              <a:rPr lang="en-US" altLang="zh-CN" dirty="0">
                <a:solidFill>
                  <a:srgbClr val="21537D"/>
                </a:solidFill>
                <a:latin typeface="微软雅黑" panose="020B0503020204020204" charset="-122"/>
                <a:ea typeface="微软雅黑" panose="020B0503020204020204" charset="-122"/>
              </a:rPr>
              <a:t>i</a:t>
            </a:r>
            <a:r>
              <a:rPr lang="zh-CN" altLang="en-US" dirty="0">
                <a:solidFill>
                  <a:srgbClr val="21537D"/>
                </a:solidFill>
                <a:latin typeface="微软雅黑" panose="020B0503020204020204" charset="-122"/>
                <a:ea typeface="微软雅黑" panose="020B0503020204020204" charset="-122"/>
              </a:rPr>
              <a:t>并不受影响，反之亦然），只要</a:t>
            </a:r>
            <a:r>
              <a:rPr lang="en-US" altLang="zh-CN" dirty="0">
                <a:solidFill>
                  <a:srgbClr val="21537D"/>
                </a:solidFill>
                <a:latin typeface="微软雅黑" panose="020B0503020204020204" charset="-122"/>
                <a:ea typeface="微软雅黑" panose="020B0503020204020204" charset="-122"/>
              </a:rPr>
              <a:t>gen1</a:t>
            </a:r>
            <a:r>
              <a:rPr lang="zh-CN" altLang="en-US" dirty="0">
                <a:solidFill>
                  <a:srgbClr val="21537D"/>
                </a:solidFill>
                <a:latin typeface="微软雅黑" panose="020B0503020204020204" charset="-122"/>
                <a:ea typeface="微软雅黑" panose="020B0503020204020204" charset="-122"/>
              </a:rPr>
              <a:t>或</a:t>
            </a:r>
            <a:r>
              <a:rPr lang="en-US" altLang="zh-CN" dirty="0">
                <a:solidFill>
                  <a:srgbClr val="21537D"/>
                </a:solidFill>
                <a:latin typeface="微软雅黑" panose="020B0503020204020204" charset="-122"/>
                <a:ea typeface="微软雅黑" panose="020B0503020204020204" charset="-122"/>
              </a:rPr>
              <a:t>gen2</a:t>
            </a:r>
            <a:r>
              <a:rPr lang="zh-CN" altLang="en-US" dirty="0">
                <a:solidFill>
                  <a:srgbClr val="21537D"/>
                </a:solidFill>
                <a:latin typeface="微软雅黑" panose="020B0503020204020204" charset="-122"/>
                <a:ea typeface="微软雅黑" panose="020B0503020204020204" charset="-122"/>
              </a:rPr>
              <a:t>这两个变量没有被</a:t>
            </a:r>
            <a:r>
              <a:rPr lang="en-US" altLang="zh-CN" dirty="0">
                <a:solidFill>
                  <a:srgbClr val="21537D"/>
                </a:solidFill>
                <a:latin typeface="微软雅黑" panose="020B0503020204020204" charset="-122"/>
                <a:ea typeface="微软雅黑" panose="020B0503020204020204" charset="-122"/>
              </a:rPr>
              <a:t>JavaScript</a:t>
            </a:r>
            <a:r>
              <a:rPr lang="zh-CN" altLang="en-US" dirty="0">
                <a:solidFill>
                  <a:srgbClr val="21537D"/>
                </a:solidFill>
                <a:latin typeface="微软雅黑" panose="020B0503020204020204" charset="-122"/>
                <a:ea typeface="微软雅黑" panose="020B0503020204020204" charset="-122"/>
              </a:rPr>
              <a:t>引擎垃圾回收，他们各自的变量</a:t>
            </a:r>
            <a:r>
              <a:rPr lang="en-US" altLang="zh-CN" dirty="0">
                <a:solidFill>
                  <a:srgbClr val="21537D"/>
                </a:solidFill>
                <a:latin typeface="微软雅黑" panose="020B0503020204020204" charset="-122"/>
                <a:ea typeface="微软雅黑" panose="020B0503020204020204" charset="-122"/>
              </a:rPr>
              <a:t>i</a:t>
            </a:r>
            <a:r>
              <a:rPr lang="zh-CN" altLang="en-US" dirty="0">
                <a:solidFill>
                  <a:srgbClr val="21537D"/>
                </a:solidFill>
                <a:latin typeface="微软雅黑" panose="020B0503020204020204" charset="-122"/>
                <a:ea typeface="微软雅黑" panose="020B0503020204020204" charset="-122"/>
              </a:rPr>
              <a:t>就不会被释放。</a:t>
            </a:r>
          </a:p>
          <a:p>
            <a:pPr marL="342900" indent="-342900">
              <a:lnSpc>
                <a:spcPct val="150000"/>
              </a:lnSpc>
              <a:buFont typeface="Wingdings" panose="05000000000000000000" charset="0"/>
              <a:buChar char=""/>
            </a:pPr>
            <a:endParaRPr lang="en-US" altLang="zh-CN" sz="2000" dirty="0">
              <a:solidFill>
                <a:srgbClr val="21537D"/>
              </a:solidFill>
              <a:latin typeface="微软雅黑" panose="020B0503020204020204" charset="-122"/>
              <a:ea typeface="微软雅黑" panose="020B0503020204020204" charset="-122"/>
            </a:endParaRPr>
          </a:p>
        </p:txBody>
      </p:sp>
      <p:sp>
        <p:nvSpPr>
          <p:cNvPr id="5" name="矩形 4">
            <a:extLst>
              <a:ext uri="{FF2B5EF4-FFF2-40B4-BE49-F238E27FC236}">
                <a16:creationId xmlns:a16="http://schemas.microsoft.com/office/drawing/2014/main" id="{32DBA4E2-EEEA-36DB-662C-D5E356D2E497}"/>
              </a:ext>
            </a:extLst>
          </p:cNvPr>
          <p:cNvSpPr/>
          <p:nvPr/>
        </p:nvSpPr>
        <p:spPr>
          <a:xfrm>
            <a:off x="819631" y="2760259"/>
            <a:ext cx="9727042" cy="3939540"/>
          </a:xfrm>
          <a:prstGeom prst="rect">
            <a:avLst/>
          </a:prstGeom>
        </p:spPr>
        <p:txBody>
          <a:bodyPr wrap="square">
            <a:spAutoFit/>
          </a:bodyPr>
          <a:lstStyle/>
          <a:p>
            <a:pPr latinLnBrk="1"/>
            <a:br>
              <a:rPr lang="en-US" sz="1600" dirty="0"/>
            </a:br>
            <a:r>
              <a:rPr lang="en-US" dirty="0">
                <a:latin typeface="华文新魏" pitchFamily="2" charset="-122"/>
                <a:ea typeface="华文新魏" pitchFamily="2" charset="-122"/>
              </a:rPr>
              <a:t>function generator() {</a:t>
            </a:r>
          </a:p>
          <a:p>
            <a:pPr latinLnBrk="1"/>
            <a:r>
              <a:rPr lang="en-US" dirty="0">
                <a:latin typeface="华文新魏" pitchFamily="2" charset="-122"/>
                <a:ea typeface="华文新魏" pitchFamily="2" charset="-122"/>
              </a:rPr>
              <a:t>	var i = 0;  //</a:t>
            </a:r>
            <a:r>
              <a:rPr lang="zh-CN" altLang="en-US" dirty="0">
                <a:latin typeface="华文新魏" pitchFamily="2" charset="-122"/>
                <a:ea typeface="华文新魏" pitchFamily="2" charset="-122"/>
              </a:rPr>
              <a:t>被闭包捕获的自由变量</a:t>
            </a:r>
            <a:endParaRPr lang="en-US" dirty="0">
              <a:latin typeface="华文新魏" pitchFamily="2" charset="-122"/>
              <a:ea typeface="华文新魏" pitchFamily="2" charset="-122"/>
            </a:endParaRPr>
          </a:p>
          <a:p>
            <a:pPr latinLnBrk="1"/>
            <a:r>
              <a:rPr lang="en-US" dirty="0">
                <a:latin typeface="华文新魏" pitchFamily="2" charset="-122"/>
                <a:ea typeface="华文新魏" pitchFamily="2" charset="-122"/>
              </a:rPr>
              <a:t>	return function() { //</a:t>
            </a:r>
            <a:r>
              <a:rPr lang="zh-CN" altLang="en-US" dirty="0">
                <a:latin typeface="华文新魏" pitchFamily="2" charset="-122"/>
                <a:ea typeface="华文新魏" pitchFamily="2" charset="-122"/>
              </a:rPr>
              <a:t>返回一个嵌套匿名函数，使用了外部函数作用域里变量</a:t>
            </a:r>
            <a:r>
              <a:rPr lang="en-US" altLang="zh-CN" dirty="0" err="1">
                <a:latin typeface="华文新魏" pitchFamily="2" charset="-122"/>
                <a:ea typeface="华文新魏" pitchFamily="2" charset="-122"/>
              </a:rPr>
              <a:t>i</a:t>
            </a:r>
            <a:endParaRPr lang="en-US" dirty="0">
              <a:latin typeface="华文新魏" pitchFamily="2" charset="-122"/>
              <a:ea typeface="华文新魏" pitchFamily="2" charset="-122"/>
            </a:endParaRPr>
          </a:p>
          <a:p>
            <a:pPr latinLnBrk="1"/>
            <a:r>
              <a:rPr lang="en-US" dirty="0">
                <a:latin typeface="华文新魏" pitchFamily="2" charset="-122"/>
                <a:ea typeface="华文新魏" pitchFamily="2" charset="-122"/>
              </a:rPr>
              <a:t>		return </a:t>
            </a:r>
            <a:r>
              <a:rPr lang="en-US" dirty="0" err="1">
                <a:latin typeface="华文新魏" pitchFamily="2" charset="-122"/>
                <a:ea typeface="华文新魏" pitchFamily="2" charset="-122"/>
              </a:rPr>
              <a:t>i</a:t>
            </a:r>
            <a:r>
              <a:rPr lang="en-US" dirty="0">
                <a:latin typeface="华文新魏" pitchFamily="2" charset="-122"/>
                <a:ea typeface="华文新魏" pitchFamily="2" charset="-122"/>
              </a:rPr>
              <a:t>++;</a:t>
            </a:r>
          </a:p>
          <a:p>
            <a:pPr latinLnBrk="1"/>
            <a:r>
              <a:rPr lang="en-US" dirty="0">
                <a:latin typeface="华文新魏" pitchFamily="2" charset="-122"/>
                <a:ea typeface="华文新魏" pitchFamily="2" charset="-122"/>
              </a:rPr>
              <a:t>	};</a:t>
            </a:r>
          </a:p>
          <a:p>
            <a:pPr latinLnBrk="1"/>
            <a:r>
              <a:rPr lang="en-US" dirty="0">
                <a:latin typeface="华文新魏" pitchFamily="2" charset="-122"/>
                <a:ea typeface="华文新魏" pitchFamily="2" charset="-122"/>
              </a:rPr>
              <a:t>}</a:t>
            </a:r>
          </a:p>
          <a:p>
            <a:pPr latinLnBrk="1"/>
            <a:r>
              <a:rPr lang="en-US" dirty="0">
                <a:latin typeface="华文新魏" pitchFamily="2" charset="-122"/>
                <a:ea typeface="华文新魏" pitchFamily="2" charset="-122"/>
              </a:rPr>
              <a:t>var gen1 = generator(); 	</a:t>
            </a:r>
            <a:r>
              <a:rPr lang="en-US" i="1" dirty="0">
                <a:latin typeface="华文新魏" pitchFamily="2" charset="-122"/>
                <a:ea typeface="华文新魏" pitchFamily="2" charset="-122"/>
              </a:rPr>
              <a:t>// </a:t>
            </a:r>
            <a:r>
              <a:rPr lang="zh-CN" altLang="en-US" i="1" dirty="0">
                <a:latin typeface="华文新魏" pitchFamily="2" charset="-122"/>
                <a:ea typeface="华文新魏" pitchFamily="2" charset="-122"/>
              </a:rPr>
              <a:t>得到一个自然数生成器，</a:t>
            </a:r>
            <a:r>
              <a:rPr lang="en-US" altLang="zh-CN" i="1" dirty="0">
                <a:latin typeface="华文新魏" pitchFamily="2" charset="-122"/>
                <a:ea typeface="华文新魏" pitchFamily="2" charset="-122"/>
              </a:rPr>
              <a:t>		gen1</a:t>
            </a:r>
            <a:r>
              <a:rPr lang="zh-CN" altLang="en-US" i="1" dirty="0">
                <a:latin typeface="华文新魏" pitchFamily="2" charset="-122"/>
                <a:ea typeface="华文新魏" pitchFamily="2" charset="-122"/>
              </a:rPr>
              <a:t>是一个闭包</a:t>
            </a:r>
            <a:endParaRPr lang="zh-CN" altLang="en-US" dirty="0">
              <a:latin typeface="华文新魏" pitchFamily="2" charset="-122"/>
              <a:ea typeface="华文新魏" pitchFamily="2" charset="-122"/>
            </a:endParaRPr>
          </a:p>
          <a:p>
            <a:pPr latinLnBrk="1"/>
            <a:r>
              <a:rPr lang="en-US" dirty="0">
                <a:latin typeface="华文新魏" pitchFamily="2" charset="-122"/>
                <a:ea typeface="华文新魏" pitchFamily="2" charset="-122"/>
              </a:rPr>
              <a:t>var gen2 = generator();	 </a:t>
            </a:r>
            <a:r>
              <a:rPr lang="en-US" i="1" dirty="0">
                <a:latin typeface="华文新魏" pitchFamily="2" charset="-122"/>
                <a:ea typeface="华文新魏" pitchFamily="2" charset="-122"/>
              </a:rPr>
              <a:t>// </a:t>
            </a:r>
            <a:r>
              <a:rPr lang="zh-CN" altLang="en-US" i="1" dirty="0">
                <a:latin typeface="华文新魏" pitchFamily="2" charset="-122"/>
                <a:ea typeface="华文新魏" pitchFamily="2" charset="-122"/>
              </a:rPr>
              <a:t>得到另一个自然数生成器，</a:t>
            </a:r>
            <a:r>
              <a:rPr lang="en-US" altLang="zh-CN" i="1" dirty="0">
                <a:latin typeface="华文新魏" pitchFamily="2" charset="-122"/>
                <a:ea typeface="华文新魏" pitchFamily="2" charset="-122"/>
              </a:rPr>
              <a:t>	gen2</a:t>
            </a:r>
            <a:r>
              <a:rPr lang="zh-CN" altLang="en-US" i="1" dirty="0">
                <a:latin typeface="华文新魏" pitchFamily="2" charset="-122"/>
                <a:ea typeface="华文新魏" pitchFamily="2" charset="-122"/>
              </a:rPr>
              <a:t>是一个闭包</a:t>
            </a:r>
            <a:endParaRPr lang="zh-CN" altLang="en-US" dirty="0">
              <a:latin typeface="华文新魏" pitchFamily="2" charset="-122"/>
              <a:ea typeface="华文新魏" pitchFamily="2" charset="-122"/>
            </a:endParaRPr>
          </a:p>
          <a:p>
            <a:pPr latinLnBrk="1"/>
            <a:r>
              <a:rPr lang="en-US" dirty="0">
                <a:latin typeface="华文新魏" pitchFamily="2" charset="-122"/>
                <a:ea typeface="华文新魏" pitchFamily="2" charset="-122"/>
              </a:rPr>
              <a:t>var r1 = gen1(); 		</a:t>
            </a:r>
            <a:r>
              <a:rPr lang="en-US" i="1" dirty="0">
                <a:solidFill>
                  <a:srgbClr val="FF0000"/>
                </a:solidFill>
                <a:latin typeface="华文新魏" pitchFamily="2" charset="-122"/>
                <a:ea typeface="华文新魏" pitchFamily="2" charset="-122"/>
              </a:rPr>
              <a:t>// r1 = 0</a:t>
            </a:r>
            <a:endParaRPr lang="en-US" dirty="0">
              <a:solidFill>
                <a:srgbClr val="FF0000"/>
              </a:solidFill>
              <a:latin typeface="华文新魏" pitchFamily="2" charset="-122"/>
              <a:ea typeface="华文新魏" pitchFamily="2" charset="-122"/>
            </a:endParaRPr>
          </a:p>
          <a:p>
            <a:pPr latinLnBrk="1"/>
            <a:r>
              <a:rPr lang="en-US" dirty="0">
                <a:latin typeface="华文新魏" pitchFamily="2" charset="-122"/>
                <a:ea typeface="华文新魏" pitchFamily="2" charset="-122"/>
              </a:rPr>
              <a:t>var r2 = gen1(); 		</a:t>
            </a:r>
            <a:r>
              <a:rPr lang="en-US" i="1" dirty="0">
                <a:latin typeface="华文新魏" pitchFamily="2" charset="-122"/>
                <a:ea typeface="华文新魏" pitchFamily="2" charset="-122"/>
              </a:rPr>
              <a:t>// r2 = 1</a:t>
            </a:r>
            <a:endParaRPr lang="en-US" dirty="0">
              <a:latin typeface="华文新魏" pitchFamily="2" charset="-122"/>
              <a:ea typeface="华文新魏" pitchFamily="2" charset="-122"/>
            </a:endParaRPr>
          </a:p>
          <a:p>
            <a:pPr latinLnBrk="1"/>
            <a:r>
              <a:rPr lang="en-US" dirty="0">
                <a:latin typeface="华文新魏" pitchFamily="2" charset="-122"/>
                <a:ea typeface="华文新魏" pitchFamily="2" charset="-122"/>
              </a:rPr>
              <a:t>var r3 = gen2(); 		</a:t>
            </a:r>
            <a:r>
              <a:rPr lang="en-US" i="1" dirty="0">
                <a:solidFill>
                  <a:srgbClr val="FF0000"/>
                </a:solidFill>
                <a:latin typeface="华文新魏" pitchFamily="2" charset="-122"/>
                <a:ea typeface="华文新魏" pitchFamily="2" charset="-122"/>
              </a:rPr>
              <a:t>// r3 = 0</a:t>
            </a:r>
            <a:endParaRPr lang="en-US" dirty="0">
              <a:solidFill>
                <a:srgbClr val="FF0000"/>
              </a:solidFill>
              <a:latin typeface="华文新魏" pitchFamily="2" charset="-122"/>
              <a:ea typeface="华文新魏" pitchFamily="2" charset="-122"/>
            </a:endParaRPr>
          </a:p>
          <a:p>
            <a:pPr latinLnBrk="1"/>
            <a:r>
              <a:rPr lang="en-US" dirty="0">
                <a:latin typeface="华文新魏" pitchFamily="2" charset="-122"/>
                <a:ea typeface="华文新魏" pitchFamily="2" charset="-122"/>
              </a:rPr>
              <a:t>var r4 = gen2(); 		</a:t>
            </a:r>
            <a:r>
              <a:rPr lang="en-US" i="1" dirty="0">
                <a:latin typeface="华文新魏" pitchFamily="2" charset="-122"/>
                <a:ea typeface="华文新魏" pitchFamily="2" charset="-122"/>
              </a:rPr>
              <a:t>// r4 = 1</a:t>
            </a:r>
          </a:p>
          <a:p>
            <a:pPr latinLnBrk="1"/>
            <a:r>
              <a:rPr lang="en-US" altLang="zh-CN" i="1" dirty="0">
                <a:latin typeface="华文新魏" pitchFamily="2" charset="-122"/>
                <a:ea typeface="华文新魏" pitchFamily="2" charset="-122"/>
              </a:rPr>
              <a:t>console.log(r4);</a:t>
            </a:r>
            <a:endParaRPr lang="en-US" dirty="0">
              <a:latin typeface="华文新魏" pitchFamily="2" charset="-122"/>
              <a:ea typeface="华文新魏" pitchFamily="2" charset="-122"/>
            </a:endParaRPr>
          </a:p>
        </p:txBody>
      </p:sp>
      <p:sp>
        <p:nvSpPr>
          <p:cNvPr id="6" name="矩形 5">
            <a:extLst>
              <a:ext uri="{FF2B5EF4-FFF2-40B4-BE49-F238E27FC236}">
                <a16:creationId xmlns:a16="http://schemas.microsoft.com/office/drawing/2014/main" id="{D7BCE039-814B-9055-8C43-7B0E5D233845}"/>
              </a:ext>
            </a:extLst>
          </p:cNvPr>
          <p:cNvSpPr/>
          <p:nvPr/>
        </p:nvSpPr>
        <p:spPr>
          <a:xfrm>
            <a:off x="5270304" y="5587007"/>
            <a:ext cx="6096000" cy="923330"/>
          </a:xfrm>
          <a:prstGeom prst="rect">
            <a:avLst/>
          </a:prstGeom>
        </p:spPr>
        <p:txBody>
          <a:bodyPr>
            <a:spAutoFit/>
          </a:bodyPr>
          <a:lstStyle/>
          <a:p>
            <a:r>
              <a:rPr lang="zh-CN" altLang="en-US" dirty="0">
                <a:solidFill>
                  <a:srgbClr val="FF0000"/>
                </a:solidFill>
                <a:latin typeface="华文新魏" panose="02010800040101010101" pitchFamily="2" charset="-122"/>
                <a:ea typeface="华文新魏" panose="02010800040101010101" pitchFamily="2" charset="-122"/>
              </a:rPr>
              <a:t>闭包被创造出来显然是因为有场景需要的。一个最为普遍和典型的使用场合是：延迟执行。我们可以把一段代码封装到闭包里，你可以等到“时机”成熟时去执行它。</a:t>
            </a:r>
            <a:endParaRPr lang="zh-CN" altLang="en-US" dirty="0">
              <a:latin typeface="华文新魏" panose="02010800040101010101" pitchFamily="2" charset="-122"/>
              <a:ea typeface="华文新魏" panose="02010800040101010101" pitchFamily="2" charset="-122"/>
            </a:endParaRPr>
          </a:p>
        </p:txBody>
      </p:sp>
    </p:spTree>
    <p:extLst>
      <p:ext uri="{BB962C8B-B14F-4D97-AF65-F5344CB8AC3E}">
        <p14:creationId xmlns:p14="http://schemas.microsoft.com/office/powerpoint/2010/main" val="3496686864"/>
      </p:ext>
    </p:extLst>
  </p:cSld>
  <p:clrMapOvr>
    <a:masterClrMapping/>
  </p:clrMapOvr>
  <p:transition>
    <p:push/>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文本占位符 2"/>
          <p:cNvSpPr>
            <a:spLocks noGrp="1"/>
          </p:cNvSpPr>
          <p:nvPr>
            <p:ph type="body" sz="quarter" idx="12"/>
          </p:nvPr>
        </p:nvSpPr>
        <p:spPr bwMode="auto">
          <a:xfrm>
            <a:off x="1370898" y="254146"/>
            <a:ext cx="7394575" cy="496887"/>
          </a:xfrm>
          <a:noFill/>
        </p:spPr>
        <p:txBody>
          <a:bodyPr vert="horz" wrap="square" lIns="91440" tIns="45720" rIns="91440" bIns="45720" numCol="1" anchor="t" anchorCtr="0" compatLnSpc="1">
            <a:noAutofit/>
          </a:bodyPr>
          <a:lstStyle/>
          <a:p>
            <a:pPr eaLnBrk="1" hangingPunct="1"/>
            <a:r>
              <a:rPr lang="en-US" altLang="zh-CN" sz="4000" dirty="0"/>
              <a:t>Lambda</a:t>
            </a:r>
            <a:r>
              <a:rPr lang="zh-CN" altLang="en-US" sz="4000" dirty="0"/>
              <a:t>表达式</a:t>
            </a:r>
          </a:p>
        </p:txBody>
      </p:sp>
      <p:sp>
        <p:nvSpPr>
          <p:cNvPr id="7" name="文本占位符 1"/>
          <p:cNvSpPr>
            <a:spLocks noGrp="1"/>
          </p:cNvSpPr>
          <p:nvPr/>
        </p:nvSpPr>
        <p:spPr bwMode="auto">
          <a:xfrm>
            <a:off x="-20366" y="246843"/>
            <a:ext cx="1221831" cy="1008380"/>
          </a:xfrm>
          <a:prstGeom prst="rect">
            <a:avLst/>
          </a:prstGeom>
          <a:noFill/>
        </p:spPr>
        <p:txBody>
          <a:bodyPr vert="horz" wrap="square" lIns="91440" tIns="45720" rIns="91440" bIns="45720" numCol="1" rtlCol="0" anchor="t" anchorCtr="0" compatLnSpc="1">
            <a:normAutofit fontScale="87500"/>
          </a:bodyPr>
          <a:lstStyle>
            <a:lvl1pPr marL="0" indent="0" algn="dist" defTabSz="914400" rtl="0" eaLnBrk="1" latinLnBrk="0" hangingPunct="1">
              <a:lnSpc>
                <a:spcPct val="90000"/>
              </a:lnSpc>
              <a:spcBef>
                <a:spcPts val="1000"/>
              </a:spcBef>
              <a:buFont typeface="Arial" panose="020B0604020202020204" pitchFamily="34" charset="0"/>
              <a:buNone/>
              <a:defRPr sz="4800" b="1" kern="1200">
                <a:solidFill>
                  <a:schemeClr val="bg1"/>
                </a:solidFill>
                <a:latin typeface="华文细黑" panose="02010600040101010101" pitchFamily="2" charset="-122"/>
                <a:ea typeface="华文细黑" panose="02010600040101010101" pitchFamily="2"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en-US" altLang="zh-CN" dirty="0"/>
              <a:t>30.8</a:t>
            </a:r>
          </a:p>
        </p:txBody>
      </p:sp>
      <p:sp>
        <p:nvSpPr>
          <p:cNvPr id="2" name="矩形 1">
            <a:extLst>
              <a:ext uri="{FF2B5EF4-FFF2-40B4-BE49-F238E27FC236}">
                <a16:creationId xmlns:a16="http://schemas.microsoft.com/office/drawing/2014/main" id="{19CA6235-4DB2-321D-E4DF-86E4E497A054}"/>
              </a:ext>
            </a:extLst>
          </p:cNvPr>
          <p:cNvSpPr/>
          <p:nvPr/>
        </p:nvSpPr>
        <p:spPr>
          <a:xfrm>
            <a:off x="5066" y="1158470"/>
            <a:ext cx="2866417" cy="1815882"/>
          </a:xfrm>
          <a:prstGeom prst="rect">
            <a:avLst/>
          </a:prstGeom>
          <a:solidFill>
            <a:schemeClr val="accent4">
              <a:lumMod val="20000"/>
              <a:lumOff val="80000"/>
            </a:schemeClr>
          </a:solidFill>
          <a:ln w="25400">
            <a:solidFill>
              <a:schemeClr val="accent4">
                <a:lumMod val="75000"/>
              </a:schemeClr>
            </a:solidFill>
          </a:ln>
        </p:spPr>
        <p:txBody>
          <a:bodyPr wrap="square">
            <a:spAutoFit/>
          </a:bodyPr>
          <a:lstStyle/>
          <a:p>
            <a:r>
              <a:rPr lang="en-US" altLang="zh-CN" sz="1600" dirty="0">
                <a:latin typeface="华文新魏" panose="02010800040101010101" pitchFamily="2" charset="-122"/>
                <a:ea typeface="华文新魏" panose="02010800040101010101" pitchFamily="2" charset="-122"/>
              </a:rPr>
              <a:t>interface Closure&lt;T&gt;{</a:t>
            </a:r>
          </a:p>
          <a:p>
            <a:r>
              <a:rPr lang="en-US" altLang="zh-CN" sz="1600" dirty="0">
                <a:latin typeface="华文新魏" panose="02010800040101010101" pitchFamily="2" charset="-122"/>
                <a:ea typeface="华文新魏" panose="02010800040101010101" pitchFamily="2" charset="-122"/>
              </a:rPr>
              <a:t>    T get();</a:t>
            </a:r>
          </a:p>
          <a:p>
            <a:r>
              <a:rPr lang="en-US" altLang="zh-CN" sz="1600" dirty="0">
                <a:latin typeface="华文新魏" panose="02010800040101010101" pitchFamily="2" charset="-122"/>
                <a:ea typeface="华文新魏" panose="02010800040101010101" pitchFamily="2" charset="-122"/>
              </a:rPr>
              <a:t>}</a:t>
            </a:r>
          </a:p>
          <a:p>
            <a:endParaRPr lang="en-US" altLang="zh-CN" sz="1600" dirty="0">
              <a:latin typeface="华文新魏" panose="02010800040101010101" pitchFamily="2" charset="-122"/>
              <a:ea typeface="华文新魏" panose="02010800040101010101" pitchFamily="2" charset="-122"/>
            </a:endParaRPr>
          </a:p>
          <a:p>
            <a:r>
              <a:rPr lang="en-US" altLang="zh-CN" sz="1600" dirty="0">
                <a:latin typeface="华文新魏" panose="02010800040101010101" pitchFamily="2" charset="-122"/>
                <a:ea typeface="华文新魏" panose="02010800040101010101" pitchFamily="2" charset="-122"/>
              </a:rPr>
              <a:t>class Dog{</a:t>
            </a:r>
          </a:p>
          <a:p>
            <a:endParaRPr lang="en-US" altLang="zh-CN" sz="1600" dirty="0">
              <a:latin typeface="华文新魏" panose="02010800040101010101" pitchFamily="2" charset="-122"/>
              <a:ea typeface="华文新魏" panose="02010800040101010101" pitchFamily="2" charset="-122"/>
            </a:endParaRPr>
          </a:p>
          <a:p>
            <a:r>
              <a:rPr lang="en-US" altLang="zh-CN" sz="1600" dirty="0">
                <a:latin typeface="华文新魏" panose="02010800040101010101" pitchFamily="2" charset="-122"/>
                <a:ea typeface="华文新魏" panose="02010800040101010101" pitchFamily="2" charset="-122"/>
              </a:rPr>
              <a:t>}</a:t>
            </a:r>
            <a:endParaRPr lang="zh-CN" altLang="en-US" sz="1600" dirty="0">
              <a:latin typeface="华文新魏" panose="02010800040101010101" pitchFamily="2" charset="-122"/>
              <a:ea typeface="华文新魏" panose="02010800040101010101" pitchFamily="2" charset="-122"/>
            </a:endParaRPr>
          </a:p>
        </p:txBody>
      </p:sp>
      <p:sp>
        <p:nvSpPr>
          <p:cNvPr id="4" name="矩形 3">
            <a:extLst>
              <a:ext uri="{FF2B5EF4-FFF2-40B4-BE49-F238E27FC236}">
                <a16:creationId xmlns:a16="http://schemas.microsoft.com/office/drawing/2014/main" id="{19D5CF9C-35D3-78F4-FEAD-FB63FCC9C6B3}"/>
              </a:ext>
            </a:extLst>
          </p:cNvPr>
          <p:cNvSpPr/>
          <p:nvPr/>
        </p:nvSpPr>
        <p:spPr>
          <a:xfrm>
            <a:off x="0" y="3071727"/>
            <a:ext cx="7394576" cy="3539430"/>
          </a:xfrm>
          <a:prstGeom prst="rect">
            <a:avLst/>
          </a:prstGeom>
          <a:solidFill>
            <a:schemeClr val="accent4">
              <a:lumMod val="20000"/>
              <a:lumOff val="80000"/>
            </a:schemeClr>
          </a:solidFill>
          <a:ln w="25400">
            <a:solidFill>
              <a:schemeClr val="accent4">
                <a:lumMod val="75000"/>
              </a:schemeClr>
            </a:solidFill>
          </a:ln>
        </p:spPr>
        <p:txBody>
          <a:bodyPr wrap="square">
            <a:spAutoFit/>
          </a:bodyPr>
          <a:lstStyle/>
          <a:p>
            <a:r>
              <a:rPr lang="en-US" altLang="zh-CN" sz="1600" dirty="0">
                <a:latin typeface="华文新魏" panose="02010800040101010101" pitchFamily="2" charset="-122"/>
                <a:ea typeface="华文新魏" panose="02010800040101010101" pitchFamily="2" charset="-122"/>
              </a:rPr>
              <a:t>public static Closure&lt;Dog&gt; testClosure1(){</a:t>
            </a:r>
          </a:p>
          <a:p>
            <a:r>
              <a:rPr lang="en-US" altLang="zh-CN" sz="1600" dirty="0">
                <a:latin typeface="华文新魏" panose="02010800040101010101" pitchFamily="2" charset="-122"/>
                <a:ea typeface="华文新魏" panose="02010800040101010101" pitchFamily="2" charset="-122"/>
              </a:rPr>
              <a:t>       //</a:t>
            </a:r>
            <a:r>
              <a:rPr lang="zh-CN" altLang="en-US" sz="1600" dirty="0">
                <a:latin typeface="华文新魏" panose="02010800040101010101" pitchFamily="2" charset="-122"/>
                <a:ea typeface="华文新魏" panose="02010800040101010101" pitchFamily="2" charset="-122"/>
              </a:rPr>
              <a:t>匿名内部类需要访问匿名内部类所在方法中的局部变量的时候，</a:t>
            </a:r>
            <a:endParaRPr lang="en-US" altLang="zh-CN" sz="1600" dirty="0">
              <a:latin typeface="华文新魏" panose="02010800040101010101" pitchFamily="2" charset="-122"/>
              <a:ea typeface="华文新魏" panose="02010800040101010101" pitchFamily="2" charset="-122"/>
            </a:endParaRPr>
          </a:p>
          <a:p>
            <a:r>
              <a:rPr lang="en-US" altLang="zh-CN" sz="1600" dirty="0">
                <a:latin typeface="华文新魏" panose="02010800040101010101" pitchFamily="2" charset="-122"/>
                <a:ea typeface="华文新魏" panose="02010800040101010101" pitchFamily="2" charset="-122"/>
              </a:rPr>
              <a:t>       //</a:t>
            </a:r>
            <a:r>
              <a:rPr lang="zh-CN" altLang="en-US" sz="1600" dirty="0">
                <a:latin typeface="华文新魏" panose="02010800040101010101" pitchFamily="2" charset="-122"/>
                <a:ea typeface="华文新魏" panose="02010800040101010101" pitchFamily="2" charset="-122"/>
              </a:rPr>
              <a:t>必须给局部变量加</a:t>
            </a:r>
            <a:r>
              <a:rPr lang="en-US" altLang="zh-CN" sz="1600" dirty="0">
                <a:latin typeface="华文新魏" panose="02010800040101010101" pitchFamily="2" charset="-122"/>
                <a:ea typeface="华文新魏" panose="02010800040101010101" pitchFamily="2" charset="-122"/>
              </a:rPr>
              <a:t>final</a:t>
            </a:r>
            <a:r>
              <a:rPr lang="zh-CN" altLang="en-US" sz="1600" dirty="0">
                <a:latin typeface="华文新魏" panose="02010800040101010101" pitchFamily="2" charset="-122"/>
                <a:ea typeface="华文新魏" panose="02010800040101010101" pitchFamily="2" charset="-122"/>
              </a:rPr>
              <a:t>进行修饰</a:t>
            </a:r>
          </a:p>
          <a:p>
            <a:r>
              <a:rPr lang="zh-CN" altLang="en-US" sz="1600" dirty="0">
                <a:latin typeface="华文新魏" panose="02010800040101010101" pitchFamily="2" charset="-122"/>
                <a:ea typeface="华文新魏" panose="02010800040101010101" pitchFamily="2" charset="-122"/>
              </a:rPr>
              <a:t>        </a:t>
            </a:r>
            <a:r>
              <a:rPr lang="en-US" altLang="zh-CN" sz="1600" dirty="0">
                <a:solidFill>
                  <a:srgbClr val="FF0000"/>
                </a:solidFill>
                <a:latin typeface="华文新魏" panose="02010800040101010101" pitchFamily="2" charset="-122"/>
                <a:ea typeface="华文新魏" panose="02010800040101010101" pitchFamily="2" charset="-122"/>
              </a:rPr>
              <a:t>final Dog  </a:t>
            </a:r>
            <a:r>
              <a:rPr lang="en-US" altLang="zh-CN" sz="1600" dirty="0" err="1">
                <a:solidFill>
                  <a:srgbClr val="FF0000"/>
                </a:solidFill>
                <a:latin typeface="华文新魏" panose="02010800040101010101" pitchFamily="2" charset="-122"/>
                <a:ea typeface="华文新魏" panose="02010800040101010101" pitchFamily="2" charset="-122"/>
              </a:rPr>
              <a:t>dog</a:t>
            </a:r>
            <a:r>
              <a:rPr lang="en-US" altLang="zh-CN" sz="1600" dirty="0">
                <a:solidFill>
                  <a:srgbClr val="FF0000"/>
                </a:solidFill>
                <a:latin typeface="华文新魏" panose="02010800040101010101" pitchFamily="2" charset="-122"/>
                <a:ea typeface="华文新魏" panose="02010800040101010101" pitchFamily="2" charset="-122"/>
              </a:rPr>
              <a:t> = new Dog();  </a:t>
            </a:r>
          </a:p>
          <a:p>
            <a:r>
              <a:rPr lang="en-US" altLang="zh-CN" sz="1600" dirty="0">
                <a:latin typeface="华文新魏" panose="02010800040101010101" pitchFamily="2" charset="-122"/>
                <a:ea typeface="华文新魏" panose="02010800040101010101" pitchFamily="2" charset="-122"/>
              </a:rPr>
              <a:t>        //Java</a:t>
            </a:r>
            <a:r>
              <a:rPr lang="zh-CN" altLang="en-US" sz="1600" dirty="0">
                <a:latin typeface="华文新魏" panose="02010800040101010101" pitchFamily="2" charset="-122"/>
                <a:ea typeface="华文新魏" panose="02010800040101010101" pitchFamily="2" charset="-122"/>
              </a:rPr>
              <a:t>里，匿名内部类方法要捕获的外部闭包环境的自由变量必须是</a:t>
            </a:r>
            <a:r>
              <a:rPr lang="en-US" altLang="zh-CN" sz="1600" dirty="0">
                <a:latin typeface="华文新魏" panose="02010800040101010101" pitchFamily="2" charset="-122"/>
                <a:ea typeface="华文新魏" panose="02010800040101010101" pitchFamily="2" charset="-122"/>
              </a:rPr>
              <a:t>final</a:t>
            </a:r>
            <a:r>
              <a:rPr lang="zh-CN" altLang="en-US" sz="1600" dirty="0">
                <a:latin typeface="华文新魏" panose="02010800040101010101" pitchFamily="2" charset="-122"/>
                <a:ea typeface="华文新魏" panose="02010800040101010101" pitchFamily="2" charset="-122"/>
              </a:rPr>
              <a:t>的</a:t>
            </a:r>
          </a:p>
          <a:p>
            <a:r>
              <a:rPr lang="zh-CN" altLang="en-US" sz="1600" dirty="0">
                <a:latin typeface="华文新魏" panose="02010800040101010101" pitchFamily="2" charset="-122"/>
                <a:ea typeface="华文新魏" panose="02010800040101010101" pitchFamily="2" charset="-122"/>
              </a:rPr>
              <a:t>        </a:t>
            </a:r>
            <a:r>
              <a:rPr lang="en-US" altLang="zh-CN" sz="1600" dirty="0">
                <a:latin typeface="华文新魏" panose="02010800040101010101" pitchFamily="2" charset="-122"/>
                <a:ea typeface="华文新魏" panose="02010800040101010101" pitchFamily="2" charset="-122"/>
              </a:rPr>
              <a:t>return new Closure&lt;Dog&gt;() {</a:t>
            </a:r>
          </a:p>
          <a:p>
            <a:r>
              <a:rPr lang="en-US" altLang="zh-CN" sz="1600" dirty="0">
                <a:latin typeface="华文新魏" panose="02010800040101010101" pitchFamily="2" charset="-122"/>
                <a:ea typeface="华文新魏" panose="02010800040101010101" pitchFamily="2" charset="-122"/>
              </a:rPr>
              <a:t>            @Override</a:t>
            </a:r>
          </a:p>
          <a:p>
            <a:r>
              <a:rPr lang="en-US" altLang="zh-CN" sz="1600" dirty="0">
                <a:latin typeface="华文新魏" panose="02010800040101010101" pitchFamily="2" charset="-122"/>
                <a:ea typeface="华文新魏" panose="02010800040101010101" pitchFamily="2" charset="-122"/>
              </a:rPr>
              <a:t>            public Dog get() {</a:t>
            </a:r>
          </a:p>
          <a:p>
            <a:r>
              <a:rPr lang="en-US" altLang="zh-CN" sz="1600" dirty="0">
                <a:latin typeface="华文新魏" panose="02010800040101010101" pitchFamily="2" charset="-122"/>
                <a:ea typeface="华文新魏" panose="02010800040101010101" pitchFamily="2" charset="-122"/>
              </a:rPr>
              <a:t>                //</a:t>
            </a:r>
            <a:r>
              <a:rPr lang="zh-CN" altLang="en-US" sz="1600" dirty="0">
                <a:latin typeface="华文新魏" panose="02010800040101010101" pitchFamily="2" charset="-122"/>
                <a:ea typeface="华文新魏" panose="02010800040101010101" pitchFamily="2" charset="-122"/>
              </a:rPr>
              <a:t>匿名对象的</a:t>
            </a:r>
            <a:r>
              <a:rPr lang="en-US" altLang="zh-CN" sz="1600" dirty="0">
                <a:latin typeface="华文新魏" panose="02010800040101010101" pitchFamily="2" charset="-122"/>
                <a:ea typeface="华文新魏" panose="02010800040101010101" pitchFamily="2" charset="-122"/>
              </a:rPr>
              <a:t>get</a:t>
            </a:r>
            <a:r>
              <a:rPr lang="zh-CN" altLang="en-US" sz="1600" dirty="0">
                <a:latin typeface="华文新魏" panose="02010800040101010101" pitchFamily="2" charset="-122"/>
                <a:ea typeface="华文新魏" panose="02010800040101010101" pitchFamily="2" charset="-122"/>
              </a:rPr>
              <a:t>方法捕获了外面的自由变量</a:t>
            </a:r>
            <a:r>
              <a:rPr lang="en-US" altLang="zh-CN" sz="1600" dirty="0">
                <a:latin typeface="华文新魏" panose="02010800040101010101" pitchFamily="2" charset="-122"/>
                <a:ea typeface="华文新魏" panose="02010800040101010101" pitchFamily="2" charset="-122"/>
              </a:rPr>
              <a:t>dog</a:t>
            </a:r>
            <a:r>
              <a:rPr lang="zh-CN" altLang="en-US" sz="1600" dirty="0">
                <a:latin typeface="华文新魏" panose="02010800040101010101" pitchFamily="2" charset="-122"/>
                <a:ea typeface="华文新魏" panose="02010800040101010101" pitchFamily="2" charset="-122"/>
              </a:rPr>
              <a:t>，</a:t>
            </a:r>
          </a:p>
          <a:p>
            <a:r>
              <a:rPr lang="zh-CN" altLang="en-US" sz="1600" dirty="0">
                <a:latin typeface="华文新魏" panose="02010800040101010101" pitchFamily="2" charset="-122"/>
                <a:ea typeface="华文新魏" panose="02010800040101010101" pitchFamily="2" charset="-122"/>
              </a:rPr>
              <a:t>                </a:t>
            </a:r>
            <a:r>
              <a:rPr lang="en-US" altLang="zh-CN" sz="1600" dirty="0">
                <a:latin typeface="华文新魏" panose="02010800040101010101" pitchFamily="2" charset="-122"/>
                <a:ea typeface="华文新魏" panose="02010800040101010101" pitchFamily="2" charset="-122"/>
              </a:rPr>
              <a:t>//</a:t>
            </a:r>
            <a:r>
              <a:rPr lang="zh-CN" altLang="en-US" sz="1600" dirty="0">
                <a:latin typeface="华文新魏" panose="02010800040101010101" pitchFamily="2" charset="-122"/>
                <a:ea typeface="华文新魏" panose="02010800040101010101" pitchFamily="2" charset="-122"/>
              </a:rPr>
              <a:t>使得</a:t>
            </a:r>
            <a:r>
              <a:rPr lang="en-US" altLang="zh-CN" sz="1600" dirty="0">
                <a:latin typeface="华文新魏" panose="02010800040101010101" pitchFamily="2" charset="-122"/>
                <a:ea typeface="华文新魏" panose="02010800040101010101" pitchFamily="2" charset="-122"/>
              </a:rPr>
              <a:t>testClosure1</a:t>
            </a:r>
            <a:r>
              <a:rPr lang="zh-CN" altLang="en-US" sz="1600" dirty="0">
                <a:latin typeface="华文新魏" panose="02010800040101010101" pitchFamily="2" charset="-122"/>
                <a:ea typeface="华文新魏" panose="02010800040101010101" pitchFamily="2" charset="-122"/>
              </a:rPr>
              <a:t>中的局部变量</a:t>
            </a:r>
            <a:r>
              <a:rPr lang="en-US" altLang="zh-CN" sz="1600" dirty="0">
                <a:latin typeface="华文新魏" panose="02010800040101010101" pitchFamily="2" charset="-122"/>
                <a:ea typeface="华文新魏" panose="02010800040101010101" pitchFamily="2" charset="-122"/>
              </a:rPr>
              <a:t>dog</a:t>
            </a:r>
            <a:r>
              <a:rPr lang="zh-CN" altLang="en-US" sz="1600" dirty="0">
                <a:latin typeface="华文新魏" panose="02010800040101010101" pitchFamily="2" charset="-122"/>
                <a:ea typeface="华文新魏" panose="02010800040101010101" pitchFamily="2" charset="-122"/>
              </a:rPr>
              <a:t>生命周期延长</a:t>
            </a:r>
          </a:p>
          <a:p>
            <a:r>
              <a:rPr lang="zh-CN" altLang="en-US" sz="1600" dirty="0">
                <a:latin typeface="华文新魏" panose="02010800040101010101" pitchFamily="2" charset="-122"/>
                <a:ea typeface="华文新魏" panose="02010800040101010101" pitchFamily="2" charset="-122"/>
              </a:rPr>
              <a:t>                </a:t>
            </a:r>
            <a:r>
              <a:rPr lang="en-US" altLang="zh-CN" sz="1600" dirty="0">
                <a:latin typeface="华文新魏" panose="02010800040101010101" pitchFamily="2" charset="-122"/>
                <a:ea typeface="华文新魏" panose="02010800040101010101" pitchFamily="2" charset="-122"/>
              </a:rPr>
              <a:t>return dog;   </a:t>
            </a:r>
          </a:p>
          <a:p>
            <a:r>
              <a:rPr lang="en-US" altLang="zh-CN" sz="1600" dirty="0">
                <a:latin typeface="华文新魏" panose="02010800040101010101" pitchFamily="2" charset="-122"/>
                <a:ea typeface="华文新魏" panose="02010800040101010101" pitchFamily="2" charset="-122"/>
              </a:rPr>
              <a:t>            }</a:t>
            </a:r>
          </a:p>
          <a:p>
            <a:r>
              <a:rPr lang="en-US" altLang="zh-CN" sz="1600" dirty="0">
                <a:latin typeface="华文新魏" panose="02010800040101010101" pitchFamily="2" charset="-122"/>
                <a:ea typeface="华文新魏" panose="02010800040101010101" pitchFamily="2" charset="-122"/>
              </a:rPr>
              <a:t>        };</a:t>
            </a:r>
          </a:p>
          <a:p>
            <a:r>
              <a:rPr lang="en-US" altLang="zh-CN" sz="1600" dirty="0">
                <a:latin typeface="华文新魏" panose="02010800040101010101" pitchFamily="2" charset="-122"/>
                <a:ea typeface="华文新魏" panose="02010800040101010101" pitchFamily="2" charset="-122"/>
              </a:rPr>
              <a:t> }</a:t>
            </a:r>
            <a:endParaRPr lang="zh-CN" altLang="en-US" sz="1600" dirty="0">
              <a:latin typeface="华文新魏" panose="02010800040101010101" pitchFamily="2" charset="-122"/>
              <a:ea typeface="华文新魏" panose="02010800040101010101" pitchFamily="2" charset="-122"/>
            </a:endParaRPr>
          </a:p>
        </p:txBody>
      </p:sp>
      <p:sp>
        <p:nvSpPr>
          <p:cNvPr id="8" name="矩形 7">
            <a:extLst>
              <a:ext uri="{FF2B5EF4-FFF2-40B4-BE49-F238E27FC236}">
                <a16:creationId xmlns:a16="http://schemas.microsoft.com/office/drawing/2014/main" id="{64FF6AE3-E194-E317-196E-0FD113D9EB6C}"/>
              </a:ext>
            </a:extLst>
          </p:cNvPr>
          <p:cNvSpPr/>
          <p:nvPr/>
        </p:nvSpPr>
        <p:spPr>
          <a:xfrm>
            <a:off x="3697288" y="1281581"/>
            <a:ext cx="8226426" cy="1569660"/>
          </a:xfrm>
          <a:prstGeom prst="rect">
            <a:avLst/>
          </a:prstGeom>
          <a:solidFill>
            <a:schemeClr val="accent5">
              <a:lumMod val="20000"/>
              <a:lumOff val="80000"/>
            </a:schemeClr>
          </a:solidFill>
          <a:ln w="25400">
            <a:solidFill>
              <a:schemeClr val="accent5">
                <a:lumMod val="75000"/>
              </a:schemeClr>
            </a:solidFill>
          </a:ln>
        </p:spPr>
        <p:txBody>
          <a:bodyPr wrap="square">
            <a:spAutoFit/>
          </a:bodyPr>
          <a:lstStyle/>
          <a:p>
            <a:r>
              <a:rPr lang="en-US" altLang="zh-CN" sz="1600" dirty="0">
                <a:latin typeface="华文新魏" panose="02010800040101010101" pitchFamily="2" charset="-122"/>
                <a:ea typeface="华文新魏" panose="02010800040101010101" pitchFamily="2" charset="-122"/>
              </a:rPr>
              <a:t>Closure&lt;Dog&gt; c1 = testClosure1();    //</a:t>
            </a:r>
            <a:r>
              <a:rPr lang="zh-CN" altLang="en-US" sz="1600" dirty="0">
                <a:latin typeface="华文新魏" panose="02010800040101010101" pitchFamily="2" charset="-122"/>
                <a:ea typeface="华文新魏" panose="02010800040101010101" pitchFamily="2" charset="-122"/>
              </a:rPr>
              <a:t>返回闭包</a:t>
            </a:r>
            <a:r>
              <a:rPr lang="en-US" altLang="zh-CN" sz="1600" dirty="0">
                <a:latin typeface="华文新魏" panose="02010800040101010101" pitchFamily="2" charset="-122"/>
                <a:ea typeface="华文新魏" panose="02010800040101010101" pitchFamily="2" charset="-122"/>
              </a:rPr>
              <a:t>1</a:t>
            </a:r>
          </a:p>
          <a:p>
            <a:r>
              <a:rPr lang="en-US" altLang="zh-CN" sz="1600" dirty="0">
                <a:latin typeface="华文新魏" panose="02010800040101010101" pitchFamily="2" charset="-122"/>
                <a:ea typeface="华文新魏" panose="02010800040101010101" pitchFamily="2" charset="-122"/>
              </a:rPr>
              <a:t>Closure&lt;Dog&gt; c2 = testClosure1();    //</a:t>
            </a:r>
            <a:r>
              <a:rPr lang="zh-CN" altLang="en-US" sz="1600" dirty="0">
                <a:latin typeface="华文新魏" panose="02010800040101010101" pitchFamily="2" charset="-122"/>
                <a:ea typeface="华文新魏" panose="02010800040101010101" pitchFamily="2" charset="-122"/>
              </a:rPr>
              <a:t>返回闭包</a:t>
            </a:r>
            <a:r>
              <a:rPr lang="en-US" altLang="zh-CN" sz="1600" dirty="0">
                <a:latin typeface="华文新魏" panose="02010800040101010101" pitchFamily="2" charset="-122"/>
                <a:ea typeface="华文新魏" panose="02010800040101010101" pitchFamily="2" charset="-122"/>
              </a:rPr>
              <a:t>2</a:t>
            </a:r>
          </a:p>
          <a:p>
            <a:endParaRPr lang="en-US" altLang="zh-CN" sz="1600" dirty="0">
              <a:latin typeface="华文新魏" panose="02010800040101010101" pitchFamily="2" charset="-122"/>
              <a:ea typeface="华文新魏" panose="02010800040101010101" pitchFamily="2" charset="-122"/>
            </a:endParaRPr>
          </a:p>
          <a:p>
            <a:r>
              <a:rPr lang="en-US" altLang="zh-CN" sz="1600" dirty="0">
                <a:latin typeface="华文新魏" panose="02010800040101010101" pitchFamily="2" charset="-122"/>
                <a:ea typeface="华文新魏" panose="02010800040101010101" pitchFamily="2" charset="-122"/>
              </a:rPr>
              <a:t>//</a:t>
            </a:r>
            <a:r>
              <a:rPr lang="zh-CN" altLang="en-US" sz="1600" dirty="0">
                <a:latin typeface="华文新魏" panose="02010800040101010101" pitchFamily="2" charset="-122"/>
                <a:ea typeface="华文新魏" panose="02010800040101010101" pitchFamily="2" charset="-122"/>
              </a:rPr>
              <a:t>二个闭包里面还有</a:t>
            </a:r>
            <a:r>
              <a:rPr lang="en-US" altLang="zh-CN" sz="1600" dirty="0">
                <a:latin typeface="华文新魏" panose="02010800040101010101" pitchFamily="2" charset="-122"/>
                <a:ea typeface="华文新魏" panose="02010800040101010101" pitchFamily="2" charset="-122"/>
              </a:rPr>
              <a:t>dog</a:t>
            </a:r>
            <a:r>
              <a:rPr lang="zh-CN" altLang="en-US" sz="1600" dirty="0">
                <a:latin typeface="华文新魏" panose="02010800040101010101" pitchFamily="2" charset="-122"/>
                <a:ea typeface="华文新魏" panose="02010800040101010101" pitchFamily="2" charset="-122"/>
              </a:rPr>
              <a:t>，而且是不同的</a:t>
            </a:r>
            <a:r>
              <a:rPr lang="en-US" altLang="zh-CN" sz="1600" dirty="0">
                <a:latin typeface="华文新魏" panose="02010800040101010101" pitchFamily="2" charset="-122"/>
                <a:ea typeface="华文新魏" panose="02010800040101010101" pitchFamily="2" charset="-122"/>
              </a:rPr>
              <a:t>dog</a:t>
            </a:r>
            <a:r>
              <a:rPr lang="zh-CN" altLang="en-US" sz="1600" dirty="0">
                <a:latin typeface="华文新魏" panose="02010800040101010101" pitchFamily="2" charset="-122"/>
                <a:ea typeface="华文新魏" panose="02010800040101010101" pitchFamily="2" charset="-122"/>
              </a:rPr>
              <a:t>，这个时候</a:t>
            </a:r>
            <a:r>
              <a:rPr lang="en-US" altLang="zh-CN" sz="1600" dirty="0">
                <a:latin typeface="华文新魏" panose="02010800040101010101" pitchFamily="2" charset="-122"/>
                <a:ea typeface="华文新魏" panose="02010800040101010101" pitchFamily="2" charset="-122"/>
              </a:rPr>
              <a:t>testClosure1</a:t>
            </a:r>
            <a:r>
              <a:rPr lang="zh-CN" altLang="en-US" sz="1600" dirty="0">
                <a:latin typeface="华文新魏" panose="02010800040101010101" pitchFamily="2" charset="-122"/>
                <a:ea typeface="华文新魏" panose="02010800040101010101" pitchFamily="2" charset="-122"/>
              </a:rPr>
              <a:t>方法已经结束了</a:t>
            </a:r>
            <a:endParaRPr lang="en-US" altLang="zh-CN" sz="1600" dirty="0">
              <a:latin typeface="华文新魏" panose="02010800040101010101" pitchFamily="2" charset="-122"/>
              <a:ea typeface="华文新魏" panose="02010800040101010101" pitchFamily="2" charset="-122"/>
            </a:endParaRPr>
          </a:p>
          <a:p>
            <a:r>
              <a:rPr lang="en-US" altLang="zh-CN" sz="1600" dirty="0">
                <a:latin typeface="华文新魏" panose="02010800040101010101" pitchFamily="2" charset="-122"/>
                <a:ea typeface="华文新魏" panose="02010800040101010101" pitchFamily="2" charset="-122"/>
              </a:rPr>
              <a:t>//</a:t>
            </a:r>
            <a:r>
              <a:rPr lang="zh-CN" altLang="en-US" sz="1600" dirty="0">
                <a:latin typeface="华文新魏" panose="02010800040101010101" pitchFamily="2" charset="-122"/>
                <a:ea typeface="华文新魏" panose="02010800040101010101" pitchFamily="2" charset="-122"/>
              </a:rPr>
              <a:t>二个闭包都捕获了局部变量</a:t>
            </a:r>
            <a:r>
              <a:rPr lang="en-US" altLang="zh-CN" sz="1600" dirty="0">
                <a:latin typeface="华文新魏" panose="02010800040101010101" pitchFamily="2" charset="-122"/>
                <a:ea typeface="华文新魏" panose="02010800040101010101" pitchFamily="2" charset="-122"/>
              </a:rPr>
              <a:t>dog</a:t>
            </a:r>
            <a:r>
              <a:rPr lang="zh-CN" altLang="en-US" sz="1600" dirty="0">
                <a:latin typeface="华文新魏" panose="02010800040101010101" pitchFamily="2" charset="-122"/>
                <a:ea typeface="华文新魏" panose="02010800040101010101" pitchFamily="2" charset="-122"/>
              </a:rPr>
              <a:t>，延长了</a:t>
            </a:r>
            <a:r>
              <a:rPr lang="en-US" altLang="zh-CN" sz="1600" dirty="0">
                <a:latin typeface="华文新魏" panose="02010800040101010101" pitchFamily="2" charset="-122"/>
                <a:ea typeface="华文新魏" panose="02010800040101010101" pitchFamily="2" charset="-122"/>
              </a:rPr>
              <a:t>dog</a:t>
            </a:r>
            <a:r>
              <a:rPr lang="zh-CN" altLang="en-US" sz="1600" dirty="0">
                <a:latin typeface="华文新魏" panose="02010800040101010101" pitchFamily="2" charset="-122"/>
                <a:ea typeface="华文新魏" panose="02010800040101010101" pitchFamily="2" charset="-122"/>
              </a:rPr>
              <a:t>的生命周期</a:t>
            </a:r>
            <a:endParaRPr lang="en-US" altLang="zh-CN" sz="1600" dirty="0">
              <a:latin typeface="华文新魏" panose="02010800040101010101" pitchFamily="2" charset="-122"/>
              <a:ea typeface="华文新魏" panose="02010800040101010101" pitchFamily="2" charset="-122"/>
            </a:endParaRPr>
          </a:p>
          <a:p>
            <a:r>
              <a:rPr lang="en-US" altLang="zh-CN" sz="1600" dirty="0">
                <a:latin typeface="华文新魏" panose="02010800040101010101" pitchFamily="2" charset="-122"/>
                <a:ea typeface="华文新魏" panose="02010800040101010101" pitchFamily="2" charset="-122"/>
              </a:rPr>
              <a:t>System.out.println(c1.get() == c2.get());  //false</a:t>
            </a:r>
          </a:p>
        </p:txBody>
      </p:sp>
    </p:spTree>
    <p:extLst>
      <p:ext uri="{BB962C8B-B14F-4D97-AF65-F5344CB8AC3E}">
        <p14:creationId xmlns:p14="http://schemas.microsoft.com/office/powerpoint/2010/main" val="1027999028"/>
      </p:ext>
    </p:extLst>
  </p:cSld>
  <p:clrMapOvr>
    <a:masterClrMapping/>
  </p:clrMapOvr>
  <p:transition>
    <p:push/>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文本占位符 2"/>
          <p:cNvSpPr>
            <a:spLocks noGrp="1"/>
          </p:cNvSpPr>
          <p:nvPr>
            <p:ph type="body" sz="quarter" idx="12"/>
          </p:nvPr>
        </p:nvSpPr>
        <p:spPr bwMode="auto">
          <a:xfrm>
            <a:off x="1370898" y="254146"/>
            <a:ext cx="7394575" cy="496887"/>
          </a:xfrm>
          <a:noFill/>
        </p:spPr>
        <p:txBody>
          <a:bodyPr vert="horz" wrap="square" lIns="91440" tIns="45720" rIns="91440" bIns="45720" numCol="1" anchor="t" anchorCtr="0" compatLnSpc="1">
            <a:noAutofit/>
          </a:bodyPr>
          <a:lstStyle/>
          <a:p>
            <a:pPr eaLnBrk="1" hangingPunct="1"/>
            <a:r>
              <a:rPr lang="en-US" altLang="zh-CN" sz="4000" dirty="0"/>
              <a:t>Lambda</a:t>
            </a:r>
            <a:r>
              <a:rPr lang="zh-CN" altLang="en-US" sz="4000" dirty="0"/>
              <a:t>表达式</a:t>
            </a:r>
          </a:p>
        </p:txBody>
      </p:sp>
      <p:sp>
        <p:nvSpPr>
          <p:cNvPr id="7" name="文本占位符 1"/>
          <p:cNvSpPr>
            <a:spLocks noGrp="1"/>
          </p:cNvSpPr>
          <p:nvPr/>
        </p:nvSpPr>
        <p:spPr bwMode="auto">
          <a:xfrm>
            <a:off x="-20366" y="246843"/>
            <a:ext cx="1221831" cy="1008380"/>
          </a:xfrm>
          <a:prstGeom prst="rect">
            <a:avLst/>
          </a:prstGeom>
          <a:noFill/>
        </p:spPr>
        <p:txBody>
          <a:bodyPr vert="horz" wrap="square" lIns="91440" tIns="45720" rIns="91440" bIns="45720" numCol="1" rtlCol="0" anchor="t" anchorCtr="0" compatLnSpc="1">
            <a:normAutofit fontScale="87500"/>
          </a:bodyPr>
          <a:lstStyle>
            <a:lvl1pPr marL="0" indent="0" algn="dist" defTabSz="914400" rtl="0" eaLnBrk="1" latinLnBrk="0" hangingPunct="1">
              <a:lnSpc>
                <a:spcPct val="90000"/>
              </a:lnSpc>
              <a:spcBef>
                <a:spcPts val="1000"/>
              </a:spcBef>
              <a:buFont typeface="Arial" panose="020B0604020202020204" pitchFamily="34" charset="0"/>
              <a:buNone/>
              <a:defRPr sz="4800" b="1" kern="1200">
                <a:solidFill>
                  <a:schemeClr val="bg1"/>
                </a:solidFill>
                <a:latin typeface="华文细黑" panose="02010600040101010101" pitchFamily="2" charset="-122"/>
                <a:ea typeface="华文细黑" panose="02010600040101010101" pitchFamily="2"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en-US" altLang="zh-CN" dirty="0"/>
              <a:t>30.8</a:t>
            </a:r>
          </a:p>
        </p:txBody>
      </p:sp>
      <p:sp>
        <p:nvSpPr>
          <p:cNvPr id="3" name="矩形 2">
            <a:extLst>
              <a:ext uri="{FF2B5EF4-FFF2-40B4-BE49-F238E27FC236}">
                <a16:creationId xmlns:a16="http://schemas.microsoft.com/office/drawing/2014/main" id="{E48D5C51-7419-6682-29C7-90432CBFF9A4}"/>
              </a:ext>
            </a:extLst>
          </p:cNvPr>
          <p:cNvSpPr/>
          <p:nvPr/>
        </p:nvSpPr>
        <p:spPr>
          <a:xfrm>
            <a:off x="5066" y="1158470"/>
            <a:ext cx="2866417" cy="1815882"/>
          </a:xfrm>
          <a:prstGeom prst="rect">
            <a:avLst/>
          </a:prstGeom>
          <a:solidFill>
            <a:schemeClr val="accent4">
              <a:lumMod val="20000"/>
              <a:lumOff val="80000"/>
            </a:schemeClr>
          </a:solidFill>
          <a:ln w="25400">
            <a:solidFill>
              <a:schemeClr val="accent4">
                <a:lumMod val="75000"/>
              </a:schemeClr>
            </a:solidFill>
          </a:ln>
        </p:spPr>
        <p:txBody>
          <a:bodyPr wrap="square">
            <a:spAutoFit/>
          </a:bodyPr>
          <a:lstStyle/>
          <a:p>
            <a:r>
              <a:rPr lang="en-US" altLang="zh-CN" sz="1600" dirty="0">
                <a:latin typeface="华文新魏" panose="02010800040101010101" pitchFamily="2" charset="-122"/>
                <a:ea typeface="华文新魏" panose="02010800040101010101" pitchFamily="2" charset="-122"/>
              </a:rPr>
              <a:t>interface Closure&lt;T&gt;{</a:t>
            </a:r>
          </a:p>
          <a:p>
            <a:r>
              <a:rPr lang="en-US" altLang="zh-CN" sz="1600" dirty="0">
                <a:latin typeface="华文新魏" panose="02010800040101010101" pitchFamily="2" charset="-122"/>
                <a:ea typeface="华文新魏" panose="02010800040101010101" pitchFamily="2" charset="-122"/>
              </a:rPr>
              <a:t>    T get();</a:t>
            </a:r>
          </a:p>
          <a:p>
            <a:r>
              <a:rPr lang="en-US" altLang="zh-CN" sz="1600" dirty="0">
                <a:latin typeface="华文新魏" panose="02010800040101010101" pitchFamily="2" charset="-122"/>
                <a:ea typeface="华文新魏" panose="02010800040101010101" pitchFamily="2" charset="-122"/>
              </a:rPr>
              <a:t>}</a:t>
            </a:r>
          </a:p>
          <a:p>
            <a:endParaRPr lang="en-US" altLang="zh-CN" sz="1600" dirty="0">
              <a:latin typeface="华文新魏" panose="02010800040101010101" pitchFamily="2" charset="-122"/>
              <a:ea typeface="华文新魏" panose="02010800040101010101" pitchFamily="2" charset="-122"/>
            </a:endParaRPr>
          </a:p>
          <a:p>
            <a:r>
              <a:rPr lang="en-US" altLang="zh-CN" sz="1600" dirty="0">
                <a:latin typeface="华文新魏" panose="02010800040101010101" pitchFamily="2" charset="-122"/>
                <a:ea typeface="华文新魏" panose="02010800040101010101" pitchFamily="2" charset="-122"/>
              </a:rPr>
              <a:t>class Dog{</a:t>
            </a:r>
          </a:p>
          <a:p>
            <a:endParaRPr lang="en-US" altLang="zh-CN" sz="1600" dirty="0">
              <a:latin typeface="华文新魏" panose="02010800040101010101" pitchFamily="2" charset="-122"/>
              <a:ea typeface="华文新魏" panose="02010800040101010101" pitchFamily="2" charset="-122"/>
            </a:endParaRPr>
          </a:p>
          <a:p>
            <a:r>
              <a:rPr lang="en-US" altLang="zh-CN" sz="1600" dirty="0">
                <a:latin typeface="华文新魏" panose="02010800040101010101" pitchFamily="2" charset="-122"/>
                <a:ea typeface="华文新魏" panose="02010800040101010101" pitchFamily="2" charset="-122"/>
              </a:rPr>
              <a:t>}</a:t>
            </a:r>
            <a:endParaRPr lang="zh-CN" altLang="en-US" sz="1600" dirty="0">
              <a:latin typeface="华文新魏" panose="02010800040101010101" pitchFamily="2" charset="-122"/>
              <a:ea typeface="华文新魏" panose="02010800040101010101" pitchFamily="2" charset="-122"/>
            </a:endParaRPr>
          </a:p>
        </p:txBody>
      </p:sp>
      <p:sp>
        <p:nvSpPr>
          <p:cNvPr id="5" name="矩形 4">
            <a:extLst>
              <a:ext uri="{FF2B5EF4-FFF2-40B4-BE49-F238E27FC236}">
                <a16:creationId xmlns:a16="http://schemas.microsoft.com/office/drawing/2014/main" id="{8124976E-82F0-E6C5-8DD5-1445798C77D4}"/>
              </a:ext>
            </a:extLst>
          </p:cNvPr>
          <p:cNvSpPr/>
          <p:nvPr/>
        </p:nvSpPr>
        <p:spPr>
          <a:xfrm>
            <a:off x="165370" y="4268230"/>
            <a:ext cx="11381362" cy="1903791"/>
          </a:xfrm>
          <a:prstGeom prst="rect">
            <a:avLst/>
          </a:prstGeom>
          <a:solidFill>
            <a:schemeClr val="accent4">
              <a:lumMod val="20000"/>
              <a:lumOff val="80000"/>
            </a:schemeClr>
          </a:solidFill>
          <a:ln w="25400">
            <a:solidFill>
              <a:schemeClr val="accent4">
                <a:lumMod val="75000"/>
              </a:schemeClr>
            </a:solidFill>
          </a:ln>
        </p:spPr>
        <p:txBody>
          <a:bodyPr wrap="square">
            <a:spAutoFit/>
          </a:bodyPr>
          <a:lstStyle/>
          <a:p>
            <a:pPr>
              <a:lnSpc>
                <a:spcPct val="150000"/>
              </a:lnSpc>
            </a:pPr>
            <a:r>
              <a:rPr lang="en-US" altLang="zh-CN" sz="1600" dirty="0">
                <a:latin typeface="华文新魏" panose="02010800040101010101" pitchFamily="2" charset="-122"/>
                <a:ea typeface="华文新魏" panose="02010800040101010101" pitchFamily="2" charset="-122"/>
              </a:rPr>
              <a:t> public static Closure&lt;Integer&gt; testClosure2(){</a:t>
            </a:r>
          </a:p>
          <a:p>
            <a:pPr>
              <a:lnSpc>
                <a:spcPct val="150000"/>
              </a:lnSpc>
            </a:pPr>
            <a:r>
              <a:rPr lang="en-US" altLang="zh-CN" sz="1600" dirty="0">
                <a:latin typeface="华文新魏" panose="02010800040101010101" pitchFamily="2" charset="-122"/>
                <a:ea typeface="华文新魏" panose="02010800040101010101" pitchFamily="2" charset="-122"/>
              </a:rPr>
              <a:t>        //</a:t>
            </a:r>
            <a:r>
              <a:rPr lang="zh-CN" altLang="en-US" sz="1600" dirty="0">
                <a:latin typeface="华文新魏" panose="02010800040101010101" pitchFamily="2" charset="-122"/>
                <a:ea typeface="华文新魏" panose="02010800040101010101" pitchFamily="2" charset="-122"/>
              </a:rPr>
              <a:t>从</a:t>
            </a:r>
            <a:r>
              <a:rPr lang="en-US" altLang="zh-CN" sz="1600" dirty="0">
                <a:latin typeface="华文新魏" panose="02010800040101010101" pitchFamily="2" charset="-122"/>
                <a:ea typeface="华文新魏" panose="02010800040101010101" pitchFamily="2" charset="-122"/>
              </a:rPr>
              <a:t>JDK1.8</a:t>
            </a:r>
            <a:r>
              <a:rPr lang="zh-CN" altLang="en-US" sz="1600" dirty="0">
                <a:latin typeface="华文新魏" panose="02010800040101010101" pitchFamily="2" charset="-122"/>
                <a:ea typeface="华文新魏" panose="02010800040101010101" pitchFamily="2" charset="-122"/>
              </a:rPr>
              <a:t>开始</a:t>
            </a:r>
            <a:r>
              <a:rPr lang="en-US" altLang="zh-CN" sz="1600" dirty="0">
                <a:latin typeface="华文新魏" panose="02010800040101010101" pitchFamily="2" charset="-122"/>
                <a:ea typeface="华文新魏" panose="02010800040101010101" pitchFamily="2" charset="-122"/>
              </a:rPr>
              <a:t>8</a:t>
            </a:r>
            <a:r>
              <a:rPr lang="zh-CN" altLang="en-US" sz="1600" dirty="0">
                <a:latin typeface="华文新魏" panose="02010800040101010101" pitchFamily="2" charset="-122"/>
                <a:ea typeface="华文新魏" panose="02010800040101010101" pitchFamily="2" charset="-122"/>
              </a:rPr>
              <a:t>加了一个语法糖：在</a:t>
            </a:r>
            <a:r>
              <a:rPr lang="en-US" altLang="zh-CN" sz="1600" dirty="0">
                <a:latin typeface="华文新魏" panose="02010800040101010101" pitchFamily="2" charset="-122"/>
                <a:ea typeface="华文新魏" panose="02010800040101010101" pitchFamily="2" charset="-122"/>
              </a:rPr>
              <a:t>lambda</a:t>
            </a:r>
            <a:r>
              <a:rPr lang="zh-CN" altLang="en-US" sz="1600" dirty="0">
                <a:latin typeface="华文新魏" panose="02010800040101010101" pitchFamily="2" charset="-122"/>
                <a:ea typeface="华文新魏" panose="02010800040101010101" pitchFamily="2" charset="-122"/>
              </a:rPr>
              <a:t>表达式以及匿名类内部，如果捕获某局部变量，则直接将其视为</a:t>
            </a:r>
            <a:r>
              <a:rPr lang="en-US" altLang="zh-CN" sz="1600" dirty="0">
                <a:latin typeface="华文新魏" panose="02010800040101010101" pitchFamily="2" charset="-122"/>
                <a:ea typeface="华文新魏" panose="02010800040101010101" pitchFamily="2" charset="-122"/>
              </a:rPr>
              <a:t>final</a:t>
            </a:r>
            <a:r>
              <a:rPr lang="zh-CN" altLang="en-US" sz="1600" dirty="0">
                <a:latin typeface="华文新魏" panose="02010800040101010101" pitchFamily="2" charset="-122"/>
                <a:ea typeface="华文新魏" panose="02010800040101010101" pitchFamily="2" charset="-122"/>
              </a:rPr>
              <a:t>。</a:t>
            </a:r>
          </a:p>
          <a:p>
            <a:pPr>
              <a:lnSpc>
                <a:spcPct val="150000"/>
              </a:lnSpc>
            </a:pPr>
            <a:r>
              <a:rPr lang="zh-CN" altLang="en-US" sz="1600" dirty="0">
                <a:latin typeface="华文新魏" panose="02010800040101010101" pitchFamily="2" charset="-122"/>
                <a:ea typeface="华文新魏" panose="02010800040101010101" pitchFamily="2" charset="-122"/>
              </a:rPr>
              <a:t>        </a:t>
            </a:r>
            <a:r>
              <a:rPr lang="en-US" altLang="zh-CN" sz="1600" dirty="0">
                <a:latin typeface="华文新魏" panose="02010800040101010101" pitchFamily="2" charset="-122"/>
                <a:ea typeface="华文新魏" panose="02010800040101010101" pitchFamily="2" charset="-122"/>
              </a:rPr>
              <a:t>int i = 0; //</a:t>
            </a:r>
            <a:r>
              <a:rPr lang="zh-CN" altLang="en-US" sz="1600" dirty="0">
                <a:latin typeface="华文新魏" panose="02010800040101010101" pitchFamily="2" charset="-122"/>
                <a:ea typeface="华文新魏" panose="02010800040101010101" pitchFamily="2" charset="-122"/>
              </a:rPr>
              <a:t>不用</a:t>
            </a:r>
            <a:r>
              <a:rPr lang="en-US" altLang="zh-CN" sz="1600" dirty="0">
                <a:latin typeface="华文新魏" panose="02010800040101010101" pitchFamily="2" charset="-122"/>
                <a:ea typeface="华文新魏" panose="02010800040101010101" pitchFamily="2" charset="-122"/>
              </a:rPr>
              <a:t>final</a:t>
            </a:r>
            <a:r>
              <a:rPr lang="zh-CN" altLang="en-US" sz="1600" dirty="0">
                <a:latin typeface="华文新魏" panose="02010800040101010101" pitchFamily="2" charset="-122"/>
                <a:ea typeface="华文新魏" panose="02010800040101010101" pitchFamily="2" charset="-122"/>
              </a:rPr>
              <a:t>修饰，但是一旦在</a:t>
            </a:r>
            <a:r>
              <a:rPr lang="en-US" altLang="zh-CN" sz="1600" dirty="0">
                <a:latin typeface="华文新魏" panose="02010800040101010101" pitchFamily="2" charset="-122"/>
                <a:ea typeface="华文新魏" panose="02010800040101010101" pitchFamily="2" charset="-122"/>
              </a:rPr>
              <a:t>lambda</a:t>
            </a:r>
            <a:r>
              <a:rPr lang="zh-CN" altLang="en-US" sz="1600" dirty="0">
                <a:latin typeface="华文新魏" panose="02010800040101010101" pitchFamily="2" charset="-122"/>
                <a:ea typeface="华文新魏" panose="02010800040101010101" pitchFamily="2" charset="-122"/>
              </a:rPr>
              <a:t>表达式里修改</a:t>
            </a:r>
            <a:r>
              <a:rPr lang="en-US" altLang="zh-CN" sz="1600" dirty="0">
                <a:latin typeface="华文新魏" panose="02010800040101010101" pitchFamily="2" charset="-122"/>
                <a:ea typeface="华文新魏" panose="02010800040101010101" pitchFamily="2" charset="-122"/>
              </a:rPr>
              <a:t>i</a:t>
            </a:r>
            <a:r>
              <a:rPr lang="zh-CN" altLang="en-US" sz="1600" dirty="0">
                <a:latin typeface="华文新魏" panose="02010800040101010101" pitchFamily="2" charset="-122"/>
                <a:ea typeface="华文新魏" panose="02010800040101010101" pitchFamily="2" charset="-122"/>
              </a:rPr>
              <a:t>，立刻编译报错，换句话说，捕获的自由变量还是不可改</a:t>
            </a:r>
          </a:p>
          <a:p>
            <a:pPr>
              <a:lnSpc>
                <a:spcPct val="150000"/>
              </a:lnSpc>
            </a:pPr>
            <a:r>
              <a:rPr lang="zh-CN" altLang="en-US" sz="1600" dirty="0">
                <a:latin typeface="华文新魏" panose="02010800040101010101" pitchFamily="2" charset="-122"/>
                <a:ea typeface="华文新魏" panose="02010800040101010101" pitchFamily="2" charset="-122"/>
              </a:rPr>
              <a:t>        </a:t>
            </a:r>
            <a:r>
              <a:rPr lang="en-US" altLang="zh-CN" sz="1600" dirty="0">
                <a:latin typeface="华文新魏" panose="02010800040101010101" pitchFamily="2" charset="-122"/>
                <a:ea typeface="华文新魏" panose="02010800040101010101" pitchFamily="2" charset="-122"/>
              </a:rPr>
              <a:t>return () -&gt; { return i;};  //</a:t>
            </a:r>
            <a:r>
              <a:rPr lang="zh-CN" altLang="en-US" sz="1600" dirty="0">
                <a:latin typeface="华文新魏" panose="02010800040101010101" pitchFamily="2" charset="-122"/>
                <a:ea typeface="华文新魏" panose="02010800040101010101" pitchFamily="2" charset="-122"/>
              </a:rPr>
              <a:t>注意装箱操作，返回的是</a:t>
            </a:r>
            <a:r>
              <a:rPr lang="en-US" altLang="zh-CN" sz="1600" dirty="0">
                <a:latin typeface="华文新魏" panose="02010800040101010101" pitchFamily="2" charset="-122"/>
                <a:ea typeface="华文新魏" panose="02010800040101010101" pitchFamily="2" charset="-122"/>
              </a:rPr>
              <a:t>Integer</a:t>
            </a:r>
            <a:r>
              <a:rPr lang="zh-CN" altLang="en-US" sz="1600" dirty="0">
                <a:latin typeface="华文新魏" panose="02010800040101010101" pitchFamily="2" charset="-122"/>
                <a:ea typeface="华文新魏" panose="02010800040101010101" pitchFamily="2" charset="-122"/>
              </a:rPr>
              <a:t>对象。</a:t>
            </a:r>
            <a:endParaRPr lang="en-US" altLang="zh-CN" sz="1600" dirty="0">
              <a:latin typeface="华文新魏" panose="02010800040101010101" pitchFamily="2" charset="-122"/>
              <a:ea typeface="华文新魏" panose="02010800040101010101" pitchFamily="2" charset="-122"/>
            </a:endParaRPr>
          </a:p>
          <a:p>
            <a:pPr>
              <a:lnSpc>
                <a:spcPct val="150000"/>
              </a:lnSpc>
            </a:pPr>
            <a:r>
              <a:rPr lang="en-US" altLang="zh-CN" sz="1600" dirty="0">
                <a:latin typeface="华文新魏" panose="02010800040101010101" pitchFamily="2" charset="-122"/>
                <a:ea typeface="华文新魏" panose="02010800040101010101" pitchFamily="2" charset="-122"/>
              </a:rPr>
              <a:t>}</a:t>
            </a:r>
            <a:endParaRPr lang="zh-CN" altLang="en-US" sz="1600" dirty="0">
              <a:latin typeface="华文新魏" panose="02010800040101010101" pitchFamily="2" charset="-122"/>
              <a:ea typeface="华文新魏" panose="02010800040101010101" pitchFamily="2" charset="-122"/>
            </a:endParaRPr>
          </a:p>
        </p:txBody>
      </p:sp>
      <p:sp>
        <p:nvSpPr>
          <p:cNvPr id="6" name="矩形 5">
            <a:extLst>
              <a:ext uri="{FF2B5EF4-FFF2-40B4-BE49-F238E27FC236}">
                <a16:creationId xmlns:a16="http://schemas.microsoft.com/office/drawing/2014/main" id="{025F7140-E937-03E6-B651-785B343EE928}"/>
              </a:ext>
            </a:extLst>
          </p:cNvPr>
          <p:cNvSpPr/>
          <p:nvPr/>
        </p:nvSpPr>
        <p:spPr>
          <a:xfrm>
            <a:off x="3697288" y="1281581"/>
            <a:ext cx="8226426" cy="1323439"/>
          </a:xfrm>
          <a:prstGeom prst="rect">
            <a:avLst/>
          </a:prstGeom>
          <a:solidFill>
            <a:schemeClr val="accent5">
              <a:lumMod val="20000"/>
              <a:lumOff val="80000"/>
            </a:schemeClr>
          </a:solidFill>
          <a:ln w="25400">
            <a:solidFill>
              <a:schemeClr val="accent5">
                <a:lumMod val="75000"/>
              </a:schemeClr>
            </a:solidFill>
          </a:ln>
        </p:spPr>
        <p:txBody>
          <a:bodyPr wrap="square">
            <a:spAutoFit/>
          </a:bodyPr>
          <a:lstStyle/>
          <a:p>
            <a:r>
              <a:rPr lang="en-US" altLang="zh-CN" sz="1600" dirty="0">
                <a:latin typeface="华文新魏" panose="02010800040101010101" pitchFamily="2" charset="-122"/>
                <a:ea typeface="华文新魏" panose="02010800040101010101" pitchFamily="2" charset="-122"/>
              </a:rPr>
              <a:t>Closure&lt;Integer&gt; c3 = testClosure2();    //</a:t>
            </a:r>
            <a:r>
              <a:rPr lang="zh-CN" altLang="en-US" sz="1600" dirty="0">
                <a:latin typeface="华文新魏" panose="02010800040101010101" pitchFamily="2" charset="-122"/>
                <a:ea typeface="华文新魏" panose="02010800040101010101" pitchFamily="2" charset="-122"/>
              </a:rPr>
              <a:t>返回闭包</a:t>
            </a:r>
            <a:r>
              <a:rPr lang="en-US" altLang="zh-CN" sz="1600" dirty="0">
                <a:latin typeface="华文新魏" panose="02010800040101010101" pitchFamily="2" charset="-122"/>
                <a:ea typeface="华文新魏" panose="02010800040101010101" pitchFamily="2" charset="-122"/>
              </a:rPr>
              <a:t>1</a:t>
            </a:r>
          </a:p>
          <a:p>
            <a:r>
              <a:rPr lang="en-US" altLang="zh-CN" sz="1600" dirty="0">
                <a:latin typeface="华文新魏" panose="02010800040101010101" pitchFamily="2" charset="-122"/>
                <a:ea typeface="华文新魏" panose="02010800040101010101" pitchFamily="2" charset="-122"/>
              </a:rPr>
              <a:t>Closure&lt;Integer&gt; c4 = testClosure2();    //</a:t>
            </a:r>
            <a:r>
              <a:rPr lang="zh-CN" altLang="en-US" sz="1600" dirty="0">
                <a:latin typeface="华文新魏" panose="02010800040101010101" pitchFamily="2" charset="-122"/>
                <a:ea typeface="华文新魏" panose="02010800040101010101" pitchFamily="2" charset="-122"/>
              </a:rPr>
              <a:t>返回闭包</a:t>
            </a:r>
            <a:r>
              <a:rPr lang="en-US" altLang="zh-CN" sz="1600" dirty="0">
                <a:latin typeface="华文新魏" panose="02010800040101010101" pitchFamily="2" charset="-122"/>
                <a:ea typeface="华文新魏" panose="02010800040101010101" pitchFamily="2" charset="-122"/>
              </a:rPr>
              <a:t>2</a:t>
            </a:r>
          </a:p>
          <a:p>
            <a:endParaRPr lang="en-US" altLang="zh-CN" sz="1600" dirty="0">
              <a:latin typeface="华文新魏" panose="02010800040101010101" pitchFamily="2" charset="-122"/>
              <a:ea typeface="华文新魏" panose="02010800040101010101" pitchFamily="2" charset="-122"/>
            </a:endParaRPr>
          </a:p>
          <a:p>
            <a:r>
              <a:rPr lang="en-US" altLang="zh-CN" sz="1600" dirty="0">
                <a:latin typeface="华文新魏" panose="02010800040101010101" pitchFamily="2" charset="-122"/>
                <a:ea typeface="华文新魏" panose="02010800040101010101" pitchFamily="2" charset="-122"/>
              </a:rPr>
              <a:t>//</a:t>
            </a:r>
            <a:r>
              <a:rPr lang="zh-CN" altLang="en-US" sz="1600" dirty="0">
                <a:latin typeface="华文新魏" panose="02010800040101010101" pitchFamily="2" charset="-122"/>
                <a:ea typeface="华文新魏" panose="02010800040101010101" pitchFamily="2" charset="-122"/>
              </a:rPr>
              <a:t>二个闭包里面还有</a:t>
            </a:r>
            <a:r>
              <a:rPr lang="en-US" altLang="zh-CN" sz="1600" dirty="0">
                <a:latin typeface="华文新魏" panose="02010800040101010101" pitchFamily="2" charset="-122"/>
                <a:ea typeface="华文新魏" panose="02010800040101010101" pitchFamily="2" charset="-122"/>
              </a:rPr>
              <a:t>Integer</a:t>
            </a:r>
            <a:r>
              <a:rPr lang="zh-CN" altLang="en-US" sz="1600" dirty="0">
                <a:latin typeface="华文新魏" panose="02010800040101010101" pitchFamily="2" charset="-122"/>
                <a:ea typeface="华文新魏" panose="02010800040101010101" pitchFamily="2" charset="-122"/>
              </a:rPr>
              <a:t>，而且是不同的</a:t>
            </a:r>
            <a:r>
              <a:rPr lang="en-US" altLang="zh-CN" sz="1600" dirty="0">
                <a:latin typeface="华文新魏" panose="02010800040101010101" pitchFamily="2" charset="-122"/>
                <a:ea typeface="华文新魏" panose="02010800040101010101" pitchFamily="2" charset="-122"/>
              </a:rPr>
              <a:t>Integer</a:t>
            </a:r>
          </a:p>
          <a:p>
            <a:r>
              <a:rPr lang="en-US" altLang="zh-CN" sz="1600" dirty="0">
                <a:latin typeface="华文新魏" panose="02010800040101010101" pitchFamily="2" charset="-122"/>
                <a:ea typeface="华文新魏" panose="02010800040101010101" pitchFamily="2" charset="-122"/>
              </a:rPr>
              <a:t> System.out.println(c3.get() == c4.get());  </a:t>
            </a:r>
          </a:p>
        </p:txBody>
      </p:sp>
    </p:spTree>
    <p:extLst>
      <p:ext uri="{BB962C8B-B14F-4D97-AF65-F5344CB8AC3E}">
        <p14:creationId xmlns:p14="http://schemas.microsoft.com/office/powerpoint/2010/main" val="21672750"/>
      </p:ext>
    </p:extLst>
  </p:cSld>
  <p:clrMapOvr>
    <a:masterClrMapping/>
  </p:clrMapOvr>
  <p:transition>
    <p:push/>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文本占位符 1"/>
          <p:cNvSpPr>
            <a:spLocks noGrp="1"/>
          </p:cNvSpPr>
          <p:nvPr>
            <p:ph type="body" sz="quarter" idx="10"/>
          </p:nvPr>
        </p:nvSpPr>
        <p:spPr bwMode="auto">
          <a:xfrm>
            <a:off x="237439" y="175846"/>
            <a:ext cx="1248461" cy="835269"/>
          </a:xfrm>
          <a:noFill/>
        </p:spPr>
        <p:txBody>
          <a:bodyPr vert="horz" wrap="square" lIns="91440" tIns="45720" rIns="91440" bIns="45720" numCol="1" anchor="t" anchorCtr="0" compatLnSpc="1">
            <a:normAutofit fontScale="87500"/>
          </a:bodyPr>
          <a:lstStyle/>
          <a:p>
            <a:pPr eaLnBrk="1" hangingPunct="1"/>
            <a:r>
              <a:rPr lang="en-US" altLang="zh-CN" dirty="0"/>
              <a:t>30.2</a:t>
            </a:r>
          </a:p>
        </p:txBody>
      </p:sp>
      <p:sp>
        <p:nvSpPr>
          <p:cNvPr id="17" name="矩形 16"/>
          <p:cNvSpPr/>
          <p:nvPr/>
        </p:nvSpPr>
        <p:spPr>
          <a:xfrm>
            <a:off x="0" y="1214265"/>
            <a:ext cx="9895326" cy="461665"/>
          </a:xfrm>
          <a:prstGeom prst="rect">
            <a:avLst/>
          </a:prstGeom>
          <a:solidFill>
            <a:schemeClr val="accent1">
              <a:lumMod val="50000"/>
            </a:schemeClr>
          </a:solidFill>
        </p:spPr>
        <p:txBody>
          <a:bodyPr wrap="square">
            <a:spAutoFit/>
          </a:bodyPr>
          <a:lstStyle/>
          <a:p>
            <a:r>
              <a:rPr lang="en-US" altLang="zh-CN" sz="2400" b="1" dirty="0">
                <a:solidFill>
                  <a:schemeClr val="bg1"/>
                </a:solidFill>
                <a:latin typeface="华文细黑" panose="02010600040101010101" pitchFamily="2" charset="-122"/>
                <a:ea typeface="华文细黑" panose="02010600040101010101" pitchFamily="2" charset="-122"/>
              </a:rPr>
              <a:t>1: </a:t>
            </a:r>
            <a:r>
              <a:rPr lang="zh-CN" altLang="en-US" sz="2400" b="1" dirty="0">
                <a:solidFill>
                  <a:schemeClr val="bg1"/>
                </a:solidFill>
                <a:latin typeface="华文细黑" panose="02010600040101010101" pitchFamily="2" charset="-122"/>
                <a:ea typeface="华文细黑" panose="02010600040101010101" pitchFamily="2" charset="-122"/>
              </a:rPr>
              <a:t>通过实现</a:t>
            </a:r>
            <a:r>
              <a:rPr lang="en-US" altLang="zh-CN" sz="2400" b="1" dirty="0">
                <a:solidFill>
                  <a:schemeClr val="bg1"/>
                </a:solidFill>
                <a:latin typeface="华文细黑" panose="02010600040101010101" pitchFamily="2" charset="-122"/>
                <a:ea typeface="华文细黑" panose="02010600040101010101" pitchFamily="2" charset="-122"/>
              </a:rPr>
              <a:t>Runnable</a:t>
            </a:r>
            <a:r>
              <a:rPr lang="zh-CN" altLang="en-US" sz="2400" b="1" dirty="0">
                <a:solidFill>
                  <a:schemeClr val="bg1"/>
                </a:solidFill>
                <a:latin typeface="华文细黑" panose="02010600040101010101" pitchFamily="2" charset="-122"/>
                <a:ea typeface="华文细黑" panose="02010600040101010101" pitchFamily="2" charset="-122"/>
              </a:rPr>
              <a:t>接口创建线程的例子</a:t>
            </a:r>
          </a:p>
        </p:txBody>
      </p:sp>
      <p:sp>
        <p:nvSpPr>
          <p:cNvPr id="7" name="Text Box 3"/>
          <p:cNvSpPr txBox="1">
            <a:spLocks noChangeArrowheads="1"/>
          </p:cNvSpPr>
          <p:nvPr/>
        </p:nvSpPr>
        <p:spPr bwMode="auto">
          <a:xfrm>
            <a:off x="0" y="2302279"/>
            <a:ext cx="6574420" cy="2308324"/>
          </a:xfrm>
          <a:prstGeom prst="rect">
            <a:avLst/>
          </a:prstGeom>
          <a:solidFill>
            <a:schemeClr val="accent4">
              <a:lumMod val="20000"/>
              <a:lumOff val="80000"/>
            </a:schemeClr>
          </a:solidFill>
          <a:ln w="25400">
            <a:solidFill>
              <a:schemeClr val="accent4">
                <a:lumMod val="50000"/>
              </a:schemeClr>
            </a:solidFill>
            <a:miter lim="800000"/>
            <a:headEnd/>
            <a:tailEnd/>
          </a:ln>
        </p:spPr>
        <p:txBody>
          <a:bodyPr wrap="square">
            <a:spAutoFit/>
          </a:bodyPr>
          <a:lstStyle/>
          <a:p>
            <a:pPr algn="l"/>
            <a:r>
              <a:rPr lang="en-US" altLang="en-US" sz="1600" dirty="0">
                <a:latin typeface="华文新魏" panose="02010800040101010101" pitchFamily="2" charset="-122"/>
                <a:ea typeface="华文新魏" panose="02010800040101010101" pitchFamily="2" charset="-122"/>
              </a:rPr>
              <a:t>class </a:t>
            </a:r>
            <a:r>
              <a:rPr lang="en-US" altLang="en-US" sz="1600" dirty="0" err="1">
                <a:latin typeface="华文新魏" panose="02010800040101010101" pitchFamily="2" charset="-122"/>
                <a:ea typeface="华文新魏" panose="02010800040101010101" pitchFamily="2" charset="-122"/>
              </a:rPr>
              <a:t>PrintChar</a:t>
            </a:r>
            <a:r>
              <a:rPr lang="en-US" altLang="en-US" sz="1600" dirty="0">
                <a:latin typeface="华文新魏" panose="02010800040101010101" pitchFamily="2" charset="-122"/>
                <a:ea typeface="华文新魏" panose="02010800040101010101" pitchFamily="2" charset="-122"/>
              </a:rPr>
              <a:t> </a:t>
            </a:r>
            <a:r>
              <a:rPr lang="en-US" altLang="en-US" sz="1600" dirty="0">
                <a:solidFill>
                  <a:srgbClr val="FF0000"/>
                </a:solidFill>
                <a:latin typeface="华文新魏" panose="02010800040101010101" pitchFamily="2" charset="-122"/>
                <a:ea typeface="华文新魏" panose="02010800040101010101" pitchFamily="2" charset="-122"/>
              </a:rPr>
              <a:t>implements </a:t>
            </a:r>
            <a:r>
              <a:rPr lang="en-US" altLang="en-US" sz="1600" dirty="0" err="1">
                <a:solidFill>
                  <a:srgbClr val="FF0000"/>
                </a:solidFill>
                <a:latin typeface="华文新魏" panose="02010800040101010101" pitchFamily="2" charset="-122"/>
                <a:ea typeface="华文新魏" panose="02010800040101010101" pitchFamily="2" charset="-122"/>
              </a:rPr>
              <a:t>Runnable</a:t>
            </a:r>
            <a:r>
              <a:rPr lang="en-US" altLang="en-US" sz="1600" dirty="0">
                <a:latin typeface="华文新魏" panose="02010800040101010101" pitchFamily="2" charset="-122"/>
                <a:ea typeface="华文新魏" panose="02010800040101010101" pitchFamily="2" charset="-122"/>
              </a:rPr>
              <a:t> </a:t>
            </a:r>
            <a:r>
              <a:rPr lang="en-US" altLang="en-US" sz="1600" dirty="0">
                <a:solidFill>
                  <a:srgbClr val="FF0000"/>
                </a:solidFill>
                <a:latin typeface="华文新魏" panose="02010800040101010101" pitchFamily="2" charset="-122"/>
                <a:ea typeface="华文新魏" panose="02010800040101010101" pitchFamily="2" charset="-122"/>
              </a:rPr>
              <a:t>//</a:t>
            </a:r>
            <a:r>
              <a:rPr lang="en-US" altLang="en-US" sz="1600" dirty="0" err="1">
                <a:solidFill>
                  <a:srgbClr val="FF0000"/>
                </a:solidFill>
                <a:latin typeface="华文新魏" panose="02010800040101010101" pitchFamily="2" charset="-122"/>
                <a:ea typeface="华文新魏" panose="02010800040101010101" pitchFamily="2" charset="-122"/>
              </a:rPr>
              <a:t>实现Runnable接口</a:t>
            </a:r>
            <a:endParaRPr lang="en-US" altLang="en-US" sz="1600" dirty="0">
              <a:solidFill>
                <a:srgbClr val="FF0000"/>
              </a:solidFill>
              <a:latin typeface="华文新魏" panose="02010800040101010101" pitchFamily="2" charset="-122"/>
              <a:ea typeface="华文新魏" panose="02010800040101010101" pitchFamily="2" charset="-122"/>
            </a:endParaRPr>
          </a:p>
          <a:p>
            <a:pPr algn="l"/>
            <a:r>
              <a:rPr lang="en-US" altLang="en-US" sz="1600" dirty="0">
                <a:latin typeface="华文新魏" panose="02010800040101010101" pitchFamily="2" charset="-122"/>
                <a:ea typeface="华文新魏" panose="02010800040101010101" pitchFamily="2" charset="-122"/>
              </a:rPr>
              <a:t>{</a:t>
            </a:r>
          </a:p>
          <a:p>
            <a:pPr algn="l"/>
            <a:r>
              <a:rPr lang="en-US" altLang="en-US" sz="1600" dirty="0">
                <a:latin typeface="华文新魏" panose="02010800040101010101" pitchFamily="2" charset="-122"/>
                <a:ea typeface="华文新魏" panose="02010800040101010101" pitchFamily="2" charset="-122"/>
              </a:rPr>
              <a:t>      private char </a:t>
            </a:r>
            <a:r>
              <a:rPr lang="en-US" altLang="en-US" sz="1600" dirty="0" err="1">
                <a:latin typeface="华文新魏" panose="02010800040101010101" pitchFamily="2" charset="-122"/>
                <a:ea typeface="华文新魏" panose="02010800040101010101" pitchFamily="2" charset="-122"/>
              </a:rPr>
              <a:t>charToPrint</a:t>
            </a:r>
            <a:r>
              <a:rPr lang="en-US" altLang="en-US" sz="1600" dirty="0">
                <a:latin typeface="华文新魏" panose="02010800040101010101" pitchFamily="2" charset="-122"/>
                <a:ea typeface="华文新魏" panose="02010800040101010101" pitchFamily="2" charset="-122"/>
              </a:rPr>
              <a:t>;  // The character to print</a:t>
            </a:r>
          </a:p>
          <a:p>
            <a:pPr algn="l"/>
            <a:r>
              <a:rPr lang="en-US" altLang="en-US" sz="1600" dirty="0">
                <a:latin typeface="华文新魏" panose="02010800040101010101" pitchFamily="2" charset="-122"/>
                <a:ea typeface="华文新魏" panose="02010800040101010101" pitchFamily="2" charset="-122"/>
              </a:rPr>
              <a:t>      private int times;  // The times to repeat</a:t>
            </a:r>
          </a:p>
          <a:p>
            <a:pPr algn="l"/>
            <a:r>
              <a:rPr lang="en-US" altLang="en-US" sz="1600" dirty="0">
                <a:latin typeface="华文新魏" panose="02010800040101010101" pitchFamily="2" charset="-122"/>
                <a:ea typeface="华文新魏" panose="02010800040101010101" pitchFamily="2" charset="-122"/>
              </a:rPr>
              <a:t>      public </a:t>
            </a:r>
            <a:r>
              <a:rPr lang="en-US" altLang="en-US" sz="1600" dirty="0" err="1">
                <a:latin typeface="华文新魏" panose="02010800040101010101" pitchFamily="2" charset="-122"/>
                <a:ea typeface="华文新魏" panose="02010800040101010101" pitchFamily="2" charset="-122"/>
              </a:rPr>
              <a:t>PrintChar</a:t>
            </a:r>
            <a:r>
              <a:rPr lang="en-US" altLang="en-US" sz="1600" dirty="0">
                <a:latin typeface="华文新魏" panose="02010800040101010101" pitchFamily="2" charset="-122"/>
                <a:ea typeface="华文新魏" panose="02010800040101010101" pitchFamily="2" charset="-122"/>
              </a:rPr>
              <a:t>(char c, int t){</a:t>
            </a:r>
            <a:r>
              <a:rPr lang="en-US" altLang="zh-CN" sz="1600" dirty="0">
                <a:latin typeface="华文新魏" panose="02010800040101010101" pitchFamily="2" charset="-122"/>
                <a:ea typeface="华文新魏" panose="02010800040101010101" pitchFamily="2" charset="-122"/>
              </a:rPr>
              <a:t> </a:t>
            </a:r>
            <a:r>
              <a:rPr lang="en-US" altLang="en-US" sz="1600" dirty="0">
                <a:latin typeface="华文新魏" panose="02010800040101010101" pitchFamily="2" charset="-122"/>
                <a:ea typeface="华文新魏" panose="02010800040101010101" pitchFamily="2" charset="-122"/>
              </a:rPr>
              <a:t> </a:t>
            </a:r>
            <a:r>
              <a:rPr lang="en-US" altLang="en-US" sz="1600" dirty="0" err="1">
                <a:latin typeface="华文新魏" panose="02010800040101010101" pitchFamily="2" charset="-122"/>
                <a:ea typeface="华文新魏" panose="02010800040101010101" pitchFamily="2" charset="-122"/>
              </a:rPr>
              <a:t>charToPrint</a:t>
            </a:r>
            <a:r>
              <a:rPr lang="en-US" altLang="en-US" sz="1600" dirty="0">
                <a:latin typeface="华文新魏" panose="02010800040101010101" pitchFamily="2" charset="-122"/>
                <a:ea typeface="华文新魏" panose="02010800040101010101" pitchFamily="2" charset="-122"/>
              </a:rPr>
              <a:t> = c;</a:t>
            </a:r>
            <a:r>
              <a:rPr lang="en-US" altLang="zh-CN" sz="1600" dirty="0">
                <a:latin typeface="华文新魏" panose="02010800040101010101" pitchFamily="2" charset="-122"/>
                <a:ea typeface="华文新魏" panose="02010800040101010101" pitchFamily="2" charset="-122"/>
              </a:rPr>
              <a:t> </a:t>
            </a:r>
            <a:r>
              <a:rPr lang="en-US" altLang="en-US" sz="1600" dirty="0">
                <a:latin typeface="华文新魏" panose="02010800040101010101" pitchFamily="2" charset="-122"/>
                <a:ea typeface="华文新魏" panose="02010800040101010101" pitchFamily="2" charset="-122"/>
              </a:rPr>
              <a:t> times = t;</a:t>
            </a:r>
            <a:r>
              <a:rPr lang="en-US" altLang="zh-CN" sz="1600" dirty="0">
                <a:latin typeface="华文新魏" panose="02010800040101010101" pitchFamily="2" charset="-122"/>
                <a:ea typeface="华文新魏" panose="02010800040101010101" pitchFamily="2" charset="-122"/>
              </a:rPr>
              <a:t> </a:t>
            </a:r>
            <a:r>
              <a:rPr lang="en-US" altLang="en-US" sz="1600" dirty="0">
                <a:latin typeface="华文新魏" panose="02010800040101010101" pitchFamily="2" charset="-122"/>
                <a:ea typeface="华文新魏" panose="02010800040101010101" pitchFamily="2" charset="-122"/>
              </a:rPr>
              <a:t>}</a:t>
            </a:r>
          </a:p>
          <a:p>
            <a:pPr algn="l"/>
            <a:r>
              <a:rPr lang="en-US" altLang="en-US" sz="1600" dirty="0">
                <a:latin typeface="华文新魏" panose="02010800040101010101" pitchFamily="2" charset="-122"/>
                <a:ea typeface="华文新魏" panose="02010800040101010101" pitchFamily="2" charset="-122"/>
              </a:rPr>
              <a:t>      public void run(){</a:t>
            </a:r>
            <a:r>
              <a:rPr lang="en-US" altLang="zh-CN" sz="1600" dirty="0">
                <a:latin typeface="华文新魏" panose="02010800040101010101" pitchFamily="2" charset="-122"/>
                <a:ea typeface="华文新魏" panose="02010800040101010101" pitchFamily="2" charset="-122"/>
              </a:rPr>
              <a:t> </a:t>
            </a:r>
            <a:r>
              <a:rPr lang="en-US" altLang="zh-CN" sz="1600" dirty="0">
                <a:solidFill>
                  <a:srgbClr val="FF0000"/>
                </a:solidFill>
                <a:latin typeface="华文新魏" panose="02010800040101010101" pitchFamily="2" charset="-122"/>
                <a:ea typeface="华文新魏" panose="02010800040101010101" pitchFamily="2" charset="-122"/>
              </a:rPr>
              <a:t>//</a:t>
            </a:r>
            <a:r>
              <a:rPr lang="zh-CN" altLang="en-US" sz="1600" dirty="0">
                <a:solidFill>
                  <a:srgbClr val="FF0000"/>
                </a:solidFill>
                <a:latin typeface="华文新魏" panose="02010800040101010101" pitchFamily="2" charset="-122"/>
                <a:ea typeface="华文新魏" panose="02010800040101010101" pitchFamily="2" charset="-122"/>
              </a:rPr>
              <a:t>实现</a:t>
            </a:r>
            <a:r>
              <a:rPr lang="en-US" altLang="zh-CN" sz="1600" dirty="0" err="1">
                <a:solidFill>
                  <a:srgbClr val="FF0000"/>
                </a:solidFill>
                <a:latin typeface="华文新魏" panose="02010800040101010101" pitchFamily="2" charset="-122"/>
                <a:ea typeface="华文新魏" panose="02010800040101010101" pitchFamily="2" charset="-122"/>
              </a:rPr>
              <a:t>Runnable</a:t>
            </a:r>
            <a:r>
              <a:rPr lang="zh-CN" altLang="en-US" sz="1600" dirty="0">
                <a:solidFill>
                  <a:srgbClr val="FF0000"/>
                </a:solidFill>
                <a:latin typeface="华文新魏" panose="02010800040101010101" pitchFamily="2" charset="-122"/>
                <a:ea typeface="华文新魏" panose="02010800040101010101" pitchFamily="2" charset="-122"/>
              </a:rPr>
              <a:t>中声明的</a:t>
            </a:r>
            <a:r>
              <a:rPr lang="en-US" altLang="zh-CN" sz="1600" dirty="0">
                <a:solidFill>
                  <a:srgbClr val="FF0000"/>
                </a:solidFill>
                <a:latin typeface="华文新魏" panose="02010800040101010101" pitchFamily="2" charset="-122"/>
                <a:ea typeface="华文新魏" panose="02010800040101010101" pitchFamily="2" charset="-122"/>
              </a:rPr>
              <a:t>run</a:t>
            </a:r>
            <a:r>
              <a:rPr lang="zh-CN" altLang="en-US" sz="1600" dirty="0">
                <a:solidFill>
                  <a:srgbClr val="FF0000"/>
                </a:solidFill>
                <a:latin typeface="华文新魏" panose="02010800040101010101" pitchFamily="2" charset="-122"/>
                <a:ea typeface="华文新魏" panose="02010800040101010101" pitchFamily="2" charset="-122"/>
              </a:rPr>
              <a:t>方法</a:t>
            </a:r>
            <a:endParaRPr lang="en-US" altLang="zh-CN" sz="1600" dirty="0">
              <a:solidFill>
                <a:srgbClr val="FF0000"/>
              </a:solidFill>
              <a:latin typeface="华文新魏" panose="02010800040101010101" pitchFamily="2" charset="-122"/>
              <a:ea typeface="华文新魏" panose="02010800040101010101" pitchFamily="2" charset="-122"/>
            </a:endParaRPr>
          </a:p>
          <a:p>
            <a:pPr algn="l"/>
            <a:r>
              <a:rPr lang="en-US" altLang="en-US" sz="1600" dirty="0">
                <a:solidFill>
                  <a:srgbClr val="FF0000"/>
                </a:solidFill>
                <a:latin typeface="华文新魏" panose="02010800040101010101" pitchFamily="2" charset="-122"/>
                <a:ea typeface="华文新魏" panose="02010800040101010101" pitchFamily="2" charset="-122"/>
              </a:rPr>
              <a:t>          </a:t>
            </a:r>
            <a:r>
              <a:rPr lang="en-US" altLang="en-US" sz="1600" dirty="0">
                <a:latin typeface="华文新魏" panose="02010800040101010101" pitchFamily="2" charset="-122"/>
                <a:ea typeface="华文新魏" panose="02010800040101010101" pitchFamily="2" charset="-122"/>
              </a:rPr>
              <a:t>for (int i=1; i &lt; times; i++)</a:t>
            </a:r>
            <a:r>
              <a:rPr lang="en-US" altLang="zh-CN" sz="1600" dirty="0">
                <a:latin typeface="华文新魏" panose="02010800040101010101" pitchFamily="2" charset="-122"/>
                <a:ea typeface="华文新魏" panose="02010800040101010101" pitchFamily="2" charset="-122"/>
              </a:rPr>
              <a:t> </a:t>
            </a:r>
            <a:r>
              <a:rPr lang="en-US" altLang="en-US" sz="1600" dirty="0">
                <a:latin typeface="华文新魏" panose="02010800040101010101" pitchFamily="2" charset="-122"/>
                <a:ea typeface="华文新魏" panose="02010800040101010101" pitchFamily="2" charset="-122"/>
              </a:rPr>
              <a:t>System.out.print(</a:t>
            </a:r>
            <a:r>
              <a:rPr lang="en-US" altLang="en-US" sz="1600" dirty="0" err="1">
                <a:latin typeface="华文新魏" panose="02010800040101010101" pitchFamily="2" charset="-122"/>
                <a:ea typeface="华文新魏" panose="02010800040101010101" pitchFamily="2" charset="-122"/>
              </a:rPr>
              <a:t>charToPrint</a:t>
            </a:r>
            <a:r>
              <a:rPr lang="en-US" altLang="en-US" sz="1600" dirty="0">
                <a:latin typeface="华文新魏" panose="02010800040101010101" pitchFamily="2" charset="-122"/>
                <a:ea typeface="华文新魏" panose="02010800040101010101" pitchFamily="2" charset="-122"/>
              </a:rPr>
              <a:t>);</a:t>
            </a:r>
          </a:p>
          <a:p>
            <a:pPr algn="l"/>
            <a:r>
              <a:rPr lang="en-US" altLang="en-US" sz="1600" dirty="0">
                <a:latin typeface="华文新魏" panose="02010800040101010101" pitchFamily="2" charset="-122"/>
                <a:ea typeface="华文新魏" panose="02010800040101010101" pitchFamily="2" charset="-122"/>
              </a:rPr>
              <a:t>      }</a:t>
            </a:r>
          </a:p>
          <a:p>
            <a:pPr algn="l"/>
            <a:r>
              <a:rPr lang="en-US" altLang="en-US" sz="1600" dirty="0">
                <a:latin typeface="华文新魏" panose="02010800040101010101" pitchFamily="2" charset="-122"/>
                <a:ea typeface="华文新魏" panose="02010800040101010101" pitchFamily="2" charset="-122"/>
              </a:rPr>
              <a:t>}</a:t>
            </a:r>
          </a:p>
        </p:txBody>
      </p:sp>
      <p:sp>
        <p:nvSpPr>
          <p:cNvPr id="6" name="Text Box 3">
            <a:extLst>
              <a:ext uri="{FF2B5EF4-FFF2-40B4-BE49-F238E27FC236}">
                <a16:creationId xmlns:a16="http://schemas.microsoft.com/office/drawing/2014/main" id="{428A76BB-5CBB-4ECC-8099-3292DD69D625}"/>
              </a:ext>
            </a:extLst>
          </p:cNvPr>
          <p:cNvSpPr txBox="1">
            <a:spLocks noChangeArrowheads="1"/>
          </p:cNvSpPr>
          <p:nvPr/>
        </p:nvSpPr>
        <p:spPr bwMode="auto">
          <a:xfrm>
            <a:off x="5617580" y="4303455"/>
            <a:ext cx="6574420" cy="2554545"/>
          </a:xfrm>
          <a:prstGeom prst="rect">
            <a:avLst/>
          </a:prstGeom>
          <a:solidFill>
            <a:schemeClr val="accent4">
              <a:lumMod val="20000"/>
              <a:lumOff val="80000"/>
            </a:schemeClr>
          </a:solidFill>
          <a:ln w="25400">
            <a:solidFill>
              <a:schemeClr val="accent4">
                <a:lumMod val="50000"/>
              </a:schemeClr>
            </a:solidFill>
            <a:miter lim="800000"/>
            <a:headEnd/>
            <a:tailEnd/>
          </a:ln>
        </p:spPr>
        <p:txBody>
          <a:bodyPr wrap="square">
            <a:spAutoFit/>
          </a:bodyPr>
          <a:lstStyle/>
          <a:p>
            <a:pPr algn="l"/>
            <a:r>
              <a:rPr lang="en-US" altLang="en-US" sz="1600" dirty="0">
                <a:latin typeface="华文新魏" panose="02010800040101010101" pitchFamily="2" charset="-122"/>
                <a:ea typeface="华文新魏" panose="02010800040101010101" pitchFamily="2" charset="-122"/>
              </a:rPr>
              <a:t>public class </a:t>
            </a:r>
            <a:r>
              <a:rPr lang="en-US" altLang="en-US" sz="1600" dirty="0" err="1">
                <a:latin typeface="华文新魏" panose="02010800040101010101" pitchFamily="2" charset="-122"/>
                <a:ea typeface="华文新魏" panose="02010800040101010101" pitchFamily="2" charset="-122"/>
              </a:rPr>
              <a:t>RunnableDemo</a:t>
            </a:r>
            <a:endParaRPr lang="en-US" altLang="en-US" sz="1600" dirty="0">
              <a:latin typeface="华文新魏" panose="02010800040101010101" pitchFamily="2" charset="-122"/>
              <a:ea typeface="华文新魏" panose="02010800040101010101" pitchFamily="2" charset="-122"/>
            </a:endParaRPr>
          </a:p>
          <a:p>
            <a:pPr algn="l"/>
            <a:r>
              <a:rPr lang="en-US" altLang="en-US" sz="1600" dirty="0">
                <a:latin typeface="华文新魏" panose="02010800040101010101" pitchFamily="2" charset="-122"/>
                <a:ea typeface="华文新魏" panose="02010800040101010101" pitchFamily="2" charset="-122"/>
              </a:rPr>
              <a:t>{</a:t>
            </a:r>
          </a:p>
          <a:p>
            <a:pPr algn="l"/>
            <a:r>
              <a:rPr lang="en-US" altLang="en-US" sz="1600" dirty="0">
                <a:latin typeface="华文新魏" panose="02010800040101010101" pitchFamily="2" charset="-122"/>
                <a:ea typeface="华文新魏" panose="02010800040101010101" pitchFamily="2" charset="-122"/>
              </a:rPr>
              <a:t>    public static void main(String[] args){</a:t>
            </a:r>
            <a:endParaRPr lang="en-US" altLang="zh-CN" sz="1600" dirty="0">
              <a:latin typeface="华文新魏" panose="02010800040101010101" pitchFamily="2" charset="-122"/>
              <a:ea typeface="华文新魏" panose="02010800040101010101" pitchFamily="2" charset="-122"/>
            </a:endParaRPr>
          </a:p>
          <a:p>
            <a:pPr algn="l"/>
            <a:r>
              <a:rPr lang="en-US" altLang="zh-CN" sz="1600" dirty="0">
                <a:latin typeface="华文新魏" panose="02010800040101010101" pitchFamily="2" charset="-122"/>
                <a:ea typeface="华文新魏" panose="02010800040101010101" pitchFamily="2" charset="-122"/>
              </a:rPr>
              <a:t>        //</a:t>
            </a:r>
            <a:r>
              <a:rPr lang="zh-CN" altLang="en-US" sz="1600" dirty="0">
                <a:latin typeface="华文新魏" panose="02010800040101010101" pitchFamily="2" charset="-122"/>
                <a:ea typeface="华文新魏" panose="02010800040101010101" pitchFamily="2" charset="-122"/>
              </a:rPr>
              <a:t>以</a:t>
            </a:r>
            <a:r>
              <a:rPr lang="en-US" altLang="zh-CN" sz="1600" dirty="0" err="1">
                <a:latin typeface="华文新魏" panose="02010800040101010101" pitchFamily="2" charset="-122"/>
                <a:ea typeface="华文新魏" panose="02010800040101010101" pitchFamily="2" charset="-122"/>
              </a:rPr>
              <a:t>PrintChar</a:t>
            </a:r>
            <a:r>
              <a:rPr lang="zh-CN" altLang="en-US" sz="1600" dirty="0">
                <a:latin typeface="华文新魏" panose="02010800040101010101" pitchFamily="2" charset="-122"/>
                <a:ea typeface="华文新魏" panose="02010800040101010101" pitchFamily="2" charset="-122"/>
              </a:rPr>
              <a:t>对象实例为参数构造</a:t>
            </a:r>
            <a:r>
              <a:rPr lang="en-US" altLang="zh-CN" sz="1600" dirty="0">
                <a:latin typeface="华文新魏" panose="02010800040101010101" pitchFamily="2" charset="-122"/>
                <a:ea typeface="华文新魏" panose="02010800040101010101" pitchFamily="2" charset="-122"/>
              </a:rPr>
              <a:t>Thread</a:t>
            </a:r>
            <a:r>
              <a:rPr lang="zh-CN" altLang="en-US" sz="1600" dirty="0">
                <a:latin typeface="华文新魏" panose="02010800040101010101" pitchFamily="2" charset="-122"/>
                <a:ea typeface="华文新魏" panose="02010800040101010101" pitchFamily="2" charset="-122"/>
              </a:rPr>
              <a:t>对象</a:t>
            </a:r>
            <a:r>
              <a:rPr lang="en-US" altLang="en-US" sz="1600" dirty="0">
                <a:latin typeface="华文新魏" panose="02010800040101010101" pitchFamily="2" charset="-122"/>
                <a:ea typeface="华文新魏" panose="02010800040101010101" pitchFamily="2" charset="-122"/>
              </a:rPr>
              <a:t> </a:t>
            </a:r>
          </a:p>
          <a:p>
            <a:pPr algn="l"/>
            <a:r>
              <a:rPr lang="en-US" altLang="en-US" sz="1600" dirty="0">
                <a:latin typeface="华文新魏" panose="02010800040101010101" pitchFamily="2" charset="-122"/>
                <a:ea typeface="华文新魏" panose="02010800040101010101" pitchFamily="2" charset="-122"/>
              </a:rPr>
              <a:t>        Thread </a:t>
            </a:r>
            <a:r>
              <a:rPr lang="en-US" altLang="en-US" sz="1600" dirty="0" err="1">
                <a:latin typeface="华文新魏" panose="02010800040101010101" pitchFamily="2" charset="-122"/>
                <a:ea typeface="华文新魏" panose="02010800040101010101" pitchFamily="2" charset="-122"/>
              </a:rPr>
              <a:t>printA</a:t>
            </a:r>
            <a:r>
              <a:rPr lang="en-US" altLang="en-US" sz="1600" dirty="0">
                <a:latin typeface="华文新魏" panose="02010800040101010101" pitchFamily="2" charset="-122"/>
                <a:ea typeface="华文新魏" panose="02010800040101010101" pitchFamily="2" charset="-122"/>
              </a:rPr>
              <a:t> = </a:t>
            </a:r>
            <a:r>
              <a:rPr lang="en-US" altLang="en-US" sz="1600" dirty="0">
                <a:solidFill>
                  <a:srgbClr val="FF0000"/>
                </a:solidFill>
                <a:latin typeface="华文新魏" panose="02010800040101010101" pitchFamily="2" charset="-122"/>
                <a:ea typeface="华文新魏" panose="02010800040101010101" pitchFamily="2" charset="-122"/>
              </a:rPr>
              <a:t>new Thread(new </a:t>
            </a:r>
            <a:r>
              <a:rPr lang="en-US" altLang="en-US" sz="1600" dirty="0" err="1">
                <a:solidFill>
                  <a:srgbClr val="FF0000"/>
                </a:solidFill>
                <a:latin typeface="华文新魏" panose="02010800040101010101" pitchFamily="2" charset="-122"/>
                <a:ea typeface="华文新魏" panose="02010800040101010101" pitchFamily="2" charset="-122"/>
              </a:rPr>
              <a:t>PrintChar</a:t>
            </a:r>
            <a:r>
              <a:rPr lang="en-US" altLang="en-US" sz="1600" dirty="0">
                <a:solidFill>
                  <a:srgbClr val="FF0000"/>
                </a:solidFill>
                <a:latin typeface="华文新魏" panose="02010800040101010101" pitchFamily="2" charset="-122"/>
                <a:ea typeface="华文新魏" panose="02010800040101010101" pitchFamily="2" charset="-122"/>
              </a:rPr>
              <a:t>('a',100))</a:t>
            </a:r>
            <a:r>
              <a:rPr lang="en-US" altLang="en-US" sz="1600" dirty="0">
                <a:latin typeface="华文新魏" panose="02010800040101010101" pitchFamily="2" charset="-122"/>
                <a:ea typeface="华文新魏" panose="02010800040101010101" pitchFamily="2" charset="-122"/>
              </a:rPr>
              <a:t>;</a:t>
            </a:r>
          </a:p>
          <a:p>
            <a:pPr algn="l"/>
            <a:r>
              <a:rPr lang="en-US" altLang="en-US" sz="1600" dirty="0">
                <a:latin typeface="华文新魏" panose="02010800040101010101" pitchFamily="2" charset="-122"/>
                <a:ea typeface="华文新魏" panose="02010800040101010101" pitchFamily="2" charset="-122"/>
              </a:rPr>
              <a:t>        Thread </a:t>
            </a:r>
            <a:r>
              <a:rPr lang="en-US" altLang="en-US" sz="1600" dirty="0" err="1">
                <a:latin typeface="华文新魏" panose="02010800040101010101" pitchFamily="2" charset="-122"/>
                <a:ea typeface="华文新魏" panose="02010800040101010101" pitchFamily="2" charset="-122"/>
              </a:rPr>
              <a:t>printB</a:t>
            </a:r>
            <a:r>
              <a:rPr lang="en-US" altLang="en-US" sz="1600" dirty="0">
                <a:latin typeface="华文新魏" panose="02010800040101010101" pitchFamily="2" charset="-122"/>
                <a:ea typeface="华文新魏" panose="02010800040101010101" pitchFamily="2" charset="-122"/>
              </a:rPr>
              <a:t> = new Thread(new </a:t>
            </a:r>
            <a:r>
              <a:rPr lang="en-US" altLang="en-US" sz="1600" dirty="0" err="1">
                <a:latin typeface="华文新魏" panose="02010800040101010101" pitchFamily="2" charset="-122"/>
                <a:ea typeface="华文新魏" panose="02010800040101010101" pitchFamily="2" charset="-122"/>
              </a:rPr>
              <a:t>PrintChar</a:t>
            </a:r>
            <a:r>
              <a:rPr lang="en-US" altLang="en-US" sz="1600" dirty="0">
                <a:latin typeface="华文新魏" panose="02010800040101010101" pitchFamily="2" charset="-122"/>
                <a:ea typeface="华文新魏" panose="02010800040101010101" pitchFamily="2" charset="-122"/>
              </a:rPr>
              <a:t>('b',100));</a:t>
            </a:r>
          </a:p>
          <a:p>
            <a:pPr algn="l"/>
            <a:r>
              <a:rPr lang="en-US" altLang="en-US" sz="1600" dirty="0">
                <a:latin typeface="华文新魏" panose="02010800040101010101" pitchFamily="2" charset="-122"/>
                <a:ea typeface="华文新魏" panose="02010800040101010101" pitchFamily="2" charset="-122"/>
              </a:rPr>
              <a:t>        </a:t>
            </a:r>
            <a:r>
              <a:rPr lang="en-US" altLang="en-US" sz="1600" dirty="0" err="1">
                <a:latin typeface="华文新魏" panose="02010800040101010101" pitchFamily="2" charset="-122"/>
                <a:ea typeface="华文新魏" panose="02010800040101010101" pitchFamily="2" charset="-122"/>
              </a:rPr>
              <a:t>printA.start</a:t>
            </a:r>
            <a:r>
              <a:rPr lang="en-US" altLang="en-US" sz="1600" dirty="0">
                <a:latin typeface="华文新魏" panose="02010800040101010101" pitchFamily="2" charset="-122"/>
                <a:ea typeface="华文新魏" panose="02010800040101010101" pitchFamily="2" charset="-122"/>
              </a:rPr>
              <a:t>();</a:t>
            </a:r>
          </a:p>
          <a:p>
            <a:pPr algn="l"/>
            <a:r>
              <a:rPr lang="en-US" altLang="en-US" sz="1600" dirty="0">
                <a:latin typeface="华文新魏" panose="02010800040101010101" pitchFamily="2" charset="-122"/>
                <a:ea typeface="华文新魏" panose="02010800040101010101" pitchFamily="2" charset="-122"/>
              </a:rPr>
              <a:t>        </a:t>
            </a:r>
            <a:r>
              <a:rPr lang="en-US" altLang="en-US" sz="1600" dirty="0" err="1">
                <a:latin typeface="华文新魏" panose="02010800040101010101" pitchFamily="2" charset="-122"/>
                <a:ea typeface="华文新魏" panose="02010800040101010101" pitchFamily="2" charset="-122"/>
              </a:rPr>
              <a:t>printB.start</a:t>
            </a:r>
            <a:r>
              <a:rPr lang="en-US" altLang="en-US" sz="1600" dirty="0">
                <a:latin typeface="华文新魏" panose="02010800040101010101" pitchFamily="2" charset="-122"/>
                <a:ea typeface="华文新魏" panose="02010800040101010101" pitchFamily="2" charset="-122"/>
              </a:rPr>
              <a:t>();</a:t>
            </a:r>
          </a:p>
          <a:p>
            <a:pPr algn="l"/>
            <a:r>
              <a:rPr lang="en-US" altLang="en-US" sz="1600" dirty="0">
                <a:latin typeface="华文新魏" panose="02010800040101010101" pitchFamily="2" charset="-122"/>
                <a:ea typeface="华文新魏" panose="02010800040101010101" pitchFamily="2" charset="-122"/>
              </a:rPr>
              <a:t>    }</a:t>
            </a:r>
          </a:p>
          <a:p>
            <a:pPr algn="l"/>
            <a:r>
              <a:rPr lang="en-US" altLang="en-US" sz="1600" dirty="0">
                <a:latin typeface="华文新魏" panose="02010800040101010101" pitchFamily="2" charset="-122"/>
                <a:ea typeface="华文新魏" panose="02010800040101010101" pitchFamily="2" charset="-122"/>
              </a:rPr>
              <a:t>}</a:t>
            </a:r>
            <a:endParaRPr lang="en-US" altLang="zh-CN" sz="1600" dirty="0">
              <a:latin typeface="华文新魏" panose="02010800040101010101" pitchFamily="2" charset="-122"/>
              <a:ea typeface="华文新魏" panose="02010800040101010101" pitchFamily="2" charset="-122"/>
            </a:endParaRPr>
          </a:p>
        </p:txBody>
      </p:sp>
      <p:sp>
        <p:nvSpPr>
          <p:cNvPr id="8" name="Rectangle 3">
            <a:extLst>
              <a:ext uri="{FF2B5EF4-FFF2-40B4-BE49-F238E27FC236}">
                <a16:creationId xmlns:a16="http://schemas.microsoft.com/office/drawing/2014/main" id="{DF8166D3-2E10-4113-8CC0-E86B1AD061BB}"/>
              </a:ext>
            </a:extLst>
          </p:cNvPr>
          <p:cNvSpPr txBox="1">
            <a:spLocks noChangeArrowheads="1"/>
          </p:cNvSpPr>
          <p:nvPr/>
        </p:nvSpPr>
        <p:spPr>
          <a:xfrm>
            <a:off x="0" y="1825899"/>
            <a:ext cx="11896229" cy="418640"/>
          </a:xfrm>
          <a:prstGeom prst="rect">
            <a:avLst/>
          </a:prstGeom>
        </p:spPr>
        <p:txBody>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zh-CN" altLang="en-US" sz="24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rPr>
              <a:t>程序创建并运行二个线程：第一个线程打印</a:t>
            </a:r>
            <a:r>
              <a:rPr kumimoji="0" lang="en-US" altLang="zh-CN" sz="24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rPr>
              <a:t>100</a:t>
            </a:r>
            <a:r>
              <a:rPr kumimoji="0" lang="zh-CN" altLang="en-US" sz="24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rPr>
              <a:t>次字母</a:t>
            </a:r>
            <a:r>
              <a:rPr kumimoji="0" lang="en-US" altLang="zh-CN" sz="24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rPr>
              <a:t>a</a:t>
            </a:r>
            <a:r>
              <a:rPr kumimoji="0" lang="zh-CN" altLang="en-US" sz="24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rPr>
              <a:t>；第二个线程打印</a:t>
            </a:r>
            <a:r>
              <a:rPr kumimoji="0" lang="en-US" altLang="zh-CN" sz="24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rPr>
              <a:t>100</a:t>
            </a:r>
            <a:r>
              <a:rPr kumimoji="0" lang="zh-CN" altLang="en-US" sz="24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rPr>
              <a:t>次字母</a:t>
            </a:r>
            <a:r>
              <a:rPr kumimoji="0" lang="en-US" altLang="zh-CN" sz="24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rPr>
              <a:t>b</a:t>
            </a:r>
          </a:p>
        </p:txBody>
      </p:sp>
      <p:sp>
        <p:nvSpPr>
          <p:cNvPr id="10" name="文本占位符 2">
            <a:extLst>
              <a:ext uri="{FF2B5EF4-FFF2-40B4-BE49-F238E27FC236}">
                <a16:creationId xmlns:a16="http://schemas.microsoft.com/office/drawing/2014/main" id="{9408745B-3080-4FFE-A069-B47DAA50C21D}"/>
              </a:ext>
            </a:extLst>
          </p:cNvPr>
          <p:cNvSpPr>
            <a:spLocks noGrp="1"/>
          </p:cNvSpPr>
          <p:nvPr>
            <p:ph type="body" sz="quarter" idx="12"/>
          </p:nvPr>
        </p:nvSpPr>
        <p:spPr bwMode="auto">
          <a:xfrm>
            <a:off x="1649291" y="224570"/>
            <a:ext cx="7394575" cy="496887"/>
          </a:xfrm>
          <a:noFill/>
        </p:spPr>
        <p:txBody>
          <a:bodyPr vert="horz" wrap="square" lIns="91440" tIns="45720" rIns="91440" bIns="45720" numCol="1" anchor="t" anchorCtr="0" compatLnSpc="1">
            <a:noAutofit/>
          </a:bodyPr>
          <a:lstStyle/>
          <a:p>
            <a:r>
              <a:rPr lang="en-US" altLang="zh-CN" sz="3600" dirty="0" err="1"/>
              <a:t>Runuable</a:t>
            </a:r>
            <a:r>
              <a:rPr lang="zh-CN" altLang="en-US" sz="3600" dirty="0"/>
              <a:t>接口和线程类</a:t>
            </a:r>
            <a:r>
              <a:rPr lang="en-US" altLang="zh-CN" sz="3600" dirty="0"/>
              <a:t>Thread</a:t>
            </a:r>
          </a:p>
        </p:txBody>
      </p:sp>
      <p:sp>
        <p:nvSpPr>
          <p:cNvPr id="9" name="圆角矩形标注 14">
            <a:extLst>
              <a:ext uri="{FF2B5EF4-FFF2-40B4-BE49-F238E27FC236}">
                <a16:creationId xmlns:a16="http://schemas.microsoft.com/office/drawing/2014/main" id="{ECE698A1-72CA-47FB-A668-D31DB6BAF706}"/>
              </a:ext>
            </a:extLst>
          </p:cNvPr>
          <p:cNvSpPr/>
          <p:nvPr/>
        </p:nvSpPr>
        <p:spPr>
          <a:xfrm>
            <a:off x="8623635" y="3009046"/>
            <a:ext cx="3505652" cy="668060"/>
          </a:xfrm>
          <a:prstGeom prst="wedgeRoundRectCallout">
            <a:avLst>
              <a:gd name="adj1" fmla="val 3213"/>
              <a:gd name="adj2" fmla="val 296627"/>
              <a:gd name="adj3" fmla="val 16667"/>
            </a:avLst>
          </a:prstGeom>
          <a:solidFill>
            <a:schemeClr val="accent4">
              <a:lumMod val="40000"/>
              <a:lumOff val="60000"/>
              <a:alpha val="41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90000"/>
              </a:lnSpc>
              <a:spcBef>
                <a:spcPct val="0"/>
              </a:spcBef>
              <a:defRPr/>
            </a:pPr>
            <a:r>
              <a:rPr lang="en-US" altLang="zh-CN"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new Thread</a:t>
            </a:r>
            <a:r>
              <a:rPr lang="zh-CN" altLang="en-US"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对象时需要传入</a:t>
            </a:r>
            <a:r>
              <a:rPr lang="en-US" altLang="zh-CN"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Runnable</a:t>
            </a:r>
            <a:r>
              <a:rPr lang="zh-CN" altLang="en-US"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接口实例</a:t>
            </a:r>
            <a:endParaRPr lang="en-US" altLang="en-US"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endParaRPr>
          </a:p>
        </p:txBody>
      </p:sp>
    </p:spTree>
    <p:extLst>
      <p:ext uri="{BB962C8B-B14F-4D97-AF65-F5344CB8AC3E}">
        <p14:creationId xmlns:p14="http://schemas.microsoft.com/office/powerpoint/2010/main" val="83662395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24.2|43.9"/>
</p:tagLst>
</file>

<file path=ppt/tags/tag2.xml><?xml version="1.0" encoding="utf-8"?>
<p:tagLst xmlns:a="http://schemas.openxmlformats.org/drawingml/2006/main" xmlns:r="http://schemas.openxmlformats.org/officeDocument/2006/relationships" xmlns:p="http://schemas.openxmlformats.org/presentationml/2006/main">
  <p:tag name="TIMING" val="|77.3"/>
</p:tagLst>
</file>

<file path=ppt/tags/tag3.xml><?xml version="1.0" encoding="utf-8"?>
<p:tagLst xmlns:a="http://schemas.openxmlformats.org/drawingml/2006/main" xmlns:r="http://schemas.openxmlformats.org/officeDocument/2006/relationships" xmlns:p="http://schemas.openxmlformats.org/presentationml/2006/main">
  <p:tag name="TIMING" val="|29.8|5.8|27.9|10.2|11.4|8.8|38.5|20.8|11.6|3.9|17.3"/>
</p:tagLst>
</file>

<file path=ppt/tags/tag4.xml><?xml version="1.0" encoding="utf-8"?>
<p:tagLst xmlns:a="http://schemas.openxmlformats.org/drawingml/2006/main" xmlns:r="http://schemas.openxmlformats.org/officeDocument/2006/relationships" xmlns:p="http://schemas.openxmlformats.org/presentationml/2006/main">
  <p:tag name="TIMING" val="|114.9|22.7"/>
</p:tagLst>
</file>

<file path=ppt/tags/tag5.xml><?xml version="1.0" encoding="utf-8"?>
<p:tagLst xmlns:a="http://schemas.openxmlformats.org/drawingml/2006/main" xmlns:r="http://schemas.openxmlformats.org/officeDocument/2006/relationships" xmlns:p="http://schemas.openxmlformats.org/presentationml/2006/main">
  <p:tag name="TIMING" val="|95.6|32.9"/>
</p:tagLst>
</file>

<file path=ppt/tags/tag6.xml><?xml version="1.0" encoding="utf-8"?>
<p:tagLst xmlns:a="http://schemas.openxmlformats.org/drawingml/2006/main" xmlns:r="http://schemas.openxmlformats.org/officeDocument/2006/relationships" xmlns:p="http://schemas.openxmlformats.org/presentationml/2006/main">
  <p:tag name="TIMING" val="|128.3"/>
</p:tagLst>
</file>

<file path=ppt/tags/tag7.xml><?xml version="1.0" encoding="utf-8"?>
<p:tagLst xmlns:a="http://schemas.openxmlformats.org/drawingml/2006/main" xmlns:r="http://schemas.openxmlformats.org/officeDocument/2006/relationships" xmlns:p="http://schemas.openxmlformats.org/presentationml/2006/main">
  <p:tag name="TIMING" val="|89.6|38.6"/>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20517C"/>
        </a:solidFill>
        <a:ln>
          <a:noFill/>
        </a:ln>
      </a:spPr>
      <a:bodyPr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7055</TotalTime>
  <Words>16083</Words>
  <Application>Microsoft Office PowerPoint</Application>
  <PresentationFormat>宽屏</PresentationFormat>
  <Paragraphs>1658</Paragraphs>
  <Slides>85</Slides>
  <Notes>33</Notes>
  <HiddenSlides>0</HiddenSlides>
  <MMClips>0</MMClips>
  <ScaleCrop>false</ScaleCrop>
  <HeadingPairs>
    <vt:vector size="8" baseType="variant">
      <vt:variant>
        <vt:lpstr>已用的字体</vt:lpstr>
      </vt:variant>
      <vt:variant>
        <vt:i4>11</vt:i4>
      </vt:variant>
      <vt:variant>
        <vt:lpstr>主题</vt:lpstr>
      </vt:variant>
      <vt:variant>
        <vt:i4>1</vt:i4>
      </vt:variant>
      <vt:variant>
        <vt:lpstr>嵌入 OLE 服务器</vt:lpstr>
      </vt:variant>
      <vt:variant>
        <vt:i4>1</vt:i4>
      </vt:variant>
      <vt:variant>
        <vt:lpstr>幻灯片标题</vt:lpstr>
      </vt:variant>
      <vt:variant>
        <vt:i4>85</vt:i4>
      </vt:variant>
    </vt:vector>
  </HeadingPairs>
  <TitlesOfParts>
    <vt:vector size="98" baseType="lpstr">
      <vt:lpstr>Arial</vt:lpstr>
      <vt:lpstr>华文细黑</vt:lpstr>
      <vt:lpstr>微软雅黑</vt:lpstr>
      <vt:lpstr>Monotype Sorts</vt:lpstr>
      <vt:lpstr>Courier New</vt:lpstr>
      <vt:lpstr>华文新魏</vt:lpstr>
      <vt:lpstr>Consolas</vt:lpstr>
      <vt:lpstr>Wingdings</vt:lpstr>
      <vt:lpstr>宋体</vt:lpstr>
      <vt:lpstr>Calibri Light</vt:lpstr>
      <vt:lpstr>Calibri</vt:lpstr>
      <vt:lpstr>Office 主题</vt:lpstr>
      <vt:lpstr>Picture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lvxinqiao</dc:creator>
  <cp:lastModifiedBy>辜 希武</cp:lastModifiedBy>
  <cp:revision>678</cp:revision>
  <dcterms:created xsi:type="dcterms:W3CDTF">2018-01-23T14:33:00Z</dcterms:created>
  <dcterms:modified xsi:type="dcterms:W3CDTF">2023-04-19T13:12:36Z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2052-10.1.0.7106</vt:lpwstr>
  </property>
</Properties>
</file>